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5" r:id="rId9"/>
    <p:sldId id="274" r:id="rId10"/>
    <p:sldId id="266" r:id="rId11"/>
    <p:sldId id="267" r:id="rId12"/>
    <p:sldId id="270" r:id="rId13"/>
    <p:sldId id="268" r:id="rId14"/>
    <p:sldId id="269" r:id="rId15"/>
    <p:sldId id="271" r:id="rId16"/>
    <p:sldId id="272" r:id="rId17"/>
    <p:sldId id="27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FBDCF86-BF03-4FAD-8975-0D4F7623A9CB}" type="datetimeFigureOut">
              <a:rPr lang="en-US" smtClean="0"/>
              <a:pPr/>
              <a:t>9/12/2016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303DA44-9C45-4106-BEA7-67764230AF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DCF86-BF03-4FAD-8975-0D4F7623A9CB}"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3DA44-9C45-4106-BEA7-67764230A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DCF86-BF03-4FAD-8975-0D4F7623A9CB}"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3DA44-9C45-4106-BEA7-67764230A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FBDCF86-BF03-4FAD-8975-0D4F7623A9CB}" type="datetimeFigureOut">
              <a:rPr lang="en-US" smtClean="0"/>
              <a:pPr/>
              <a:t>9/12/2016</a:t>
            </a:fld>
            <a:endParaRPr lang="en-US"/>
          </a:p>
        </p:txBody>
      </p:sp>
      <p:sp>
        <p:nvSpPr>
          <p:cNvPr id="9" name="Slide Number Placeholder 8"/>
          <p:cNvSpPr>
            <a:spLocks noGrp="1"/>
          </p:cNvSpPr>
          <p:nvPr>
            <p:ph type="sldNum" sz="quarter" idx="15"/>
          </p:nvPr>
        </p:nvSpPr>
        <p:spPr/>
        <p:txBody>
          <a:bodyPr rtlCol="0"/>
          <a:lstStyle/>
          <a:p>
            <a:fld id="{4303DA44-9C45-4106-BEA7-67764230AF9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FBDCF86-BF03-4FAD-8975-0D4F7623A9CB}" type="datetimeFigureOut">
              <a:rPr lang="en-US" smtClean="0"/>
              <a:pPr/>
              <a:t>9/12/2016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303DA44-9C45-4106-BEA7-67764230AF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BDCF86-BF03-4FAD-8975-0D4F7623A9CB}"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3DA44-9C45-4106-BEA7-67764230AF9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FBDCF86-BF03-4FAD-8975-0D4F7623A9CB}" type="datetimeFigureOut">
              <a:rPr lang="en-US" smtClean="0"/>
              <a:pPr/>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3DA44-9C45-4106-BEA7-67764230AF9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FBDCF86-BF03-4FAD-8975-0D4F7623A9CB}" type="datetimeFigureOut">
              <a:rPr lang="en-US" smtClean="0"/>
              <a:pPr/>
              <a:t>9/12/2016</a:t>
            </a:fld>
            <a:endParaRPr lang="en-US"/>
          </a:p>
        </p:txBody>
      </p:sp>
      <p:sp>
        <p:nvSpPr>
          <p:cNvPr id="7" name="Slide Number Placeholder 6"/>
          <p:cNvSpPr>
            <a:spLocks noGrp="1"/>
          </p:cNvSpPr>
          <p:nvPr>
            <p:ph type="sldNum" sz="quarter" idx="11"/>
          </p:nvPr>
        </p:nvSpPr>
        <p:spPr/>
        <p:txBody>
          <a:bodyPr rtlCol="0"/>
          <a:lstStyle/>
          <a:p>
            <a:fld id="{4303DA44-9C45-4106-BEA7-67764230AF9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DCF86-BF03-4FAD-8975-0D4F7623A9CB}" type="datetimeFigureOut">
              <a:rPr lang="en-US" smtClean="0"/>
              <a:pPr/>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3DA44-9C45-4106-BEA7-67764230A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FBDCF86-BF03-4FAD-8975-0D4F7623A9CB}" type="datetimeFigureOut">
              <a:rPr lang="en-US" smtClean="0"/>
              <a:pPr/>
              <a:t>9/12/2016</a:t>
            </a:fld>
            <a:endParaRPr lang="en-US"/>
          </a:p>
        </p:txBody>
      </p:sp>
      <p:sp>
        <p:nvSpPr>
          <p:cNvPr id="22" name="Slide Number Placeholder 21"/>
          <p:cNvSpPr>
            <a:spLocks noGrp="1"/>
          </p:cNvSpPr>
          <p:nvPr>
            <p:ph type="sldNum" sz="quarter" idx="15"/>
          </p:nvPr>
        </p:nvSpPr>
        <p:spPr/>
        <p:txBody>
          <a:bodyPr rtlCol="0"/>
          <a:lstStyle/>
          <a:p>
            <a:fld id="{4303DA44-9C45-4106-BEA7-67764230AF9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FBDCF86-BF03-4FAD-8975-0D4F7623A9CB}" type="datetimeFigureOut">
              <a:rPr lang="en-US" smtClean="0"/>
              <a:pPr/>
              <a:t>9/12/2016</a:t>
            </a:fld>
            <a:endParaRPr lang="en-US"/>
          </a:p>
        </p:txBody>
      </p:sp>
      <p:sp>
        <p:nvSpPr>
          <p:cNvPr id="18" name="Slide Number Placeholder 17"/>
          <p:cNvSpPr>
            <a:spLocks noGrp="1"/>
          </p:cNvSpPr>
          <p:nvPr>
            <p:ph type="sldNum" sz="quarter" idx="11"/>
          </p:nvPr>
        </p:nvSpPr>
        <p:spPr/>
        <p:txBody>
          <a:bodyPr rtlCol="0"/>
          <a:lstStyle/>
          <a:p>
            <a:fld id="{4303DA44-9C45-4106-BEA7-67764230AF9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FBDCF86-BF03-4FAD-8975-0D4F7623A9CB}" type="datetimeFigureOut">
              <a:rPr lang="en-US" smtClean="0"/>
              <a:pPr/>
              <a:t>9/12/2016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303DA44-9C45-4106-BEA7-67764230A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Introduction to Literary Analysis</a:t>
            </a:r>
            <a:endParaRPr lang="en-US" dirty="0"/>
          </a:p>
        </p:txBody>
      </p:sp>
      <p:sp>
        <p:nvSpPr>
          <p:cNvPr id="3" name="Subtitle 2"/>
          <p:cNvSpPr>
            <a:spLocks noGrp="1"/>
          </p:cNvSpPr>
          <p:nvPr>
            <p:ph type="subTitle" idx="1"/>
          </p:nvPr>
        </p:nvSpPr>
        <p:spPr/>
        <p:txBody>
          <a:bodyPr/>
          <a:lstStyle/>
          <a:p>
            <a:r>
              <a:rPr lang="en-US" dirty="0" smtClean="0"/>
              <a:t>Honor English I</a:t>
            </a:r>
            <a:endParaRPr lang="en-US" dirty="0"/>
          </a:p>
          <a:p>
            <a:r>
              <a:rPr lang="en-US" dirty="0" smtClean="0"/>
              <a:t>You should be taking notes…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tools of the New Critic Continued</a:t>
            </a:r>
            <a:endParaRPr lang="en-US" sz="2800" dirty="0"/>
          </a:p>
        </p:txBody>
      </p:sp>
      <p:graphicFrame>
        <p:nvGraphicFramePr>
          <p:cNvPr id="4" name="Content Placeholder 3"/>
          <p:cNvGraphicFramePr>
            <a:graphicFrameLocks noGrp="1"/>
          </p:cNvGraphicFramePr>
          <p:nvPr>
            <p:ph sz="quarter" idx="1"/>
          </p:nvPr>
        </p:nvGraphicFramePr>
        <p:xfrm>
          <a:off x="381000" y="1366520"/>
          <a:ext cx="8153400" cy="503428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en-US" dirty="0" smtClean="0"/>
                        <a:t>Device</a:t>
                      </a:r>
                      <a:endParaRPr lang="en-US" dirty="0"/>
                    </a:p>
                  </a:txBody>
                  <a:tcPr/>
                </a:tc>
                <a:tc>
                  <a:txBody>
                    <a:bodyPr/>
                    <a:lstStyle/>
                    <a:p>
                      <a:r>
                        <a:rPr lang="en-US" dirty="0" smtClean="0"/>
                        <a:t>Definition</a:t>
                      </a:r>
                      <a:endParaRPr lang="en-US" dirty="0"/>
                    </a:p>
                  </a:txBody>
                  <a:tcPr/>
                </a:tc>
                <a:tc>
                  <a:txBody>
                    <a:bodyPr/>
                    <a:lstStyle/>
                    <a:p>
                      <a:r>
                        <a:rPr lang="en-US" dirty="0" smtClean="0"/>
                        <a:t>Purpose</a:t>
                      </a:r>
                      <a:endParaRPr lang="en-US" dirty="0"/>
                    </a:p>
                  </a:txBody>
                  <a:tcPr/>
                </a:tc>
              </a:tr>
              <a:tr h="370840">
                <a:tc>
                  <a:txBody>
                    <a:bodyPr/>
                    <a:lstStyle/>
                    <a:p>
                      <a:r>
                        <a:rPr lang="en-US" sz="1600" dirty="0" smtClean="0"/>
                        <a:t>Symbols</a:t>
                      </a:r>
                      <a:endParaRPr lang="en-US" sz="1600" dirty="0"/>
                    </a:p>
                  </a:txBody>
                  <a:tcPr/>
                </a:tc>
                <a:tc>
                  <a:txBody>
                    <a:bodyPr/>
                    <a:lstStyle/>
                    <a:p>
                      <a:r>
                        <a:rPr lang="en-US" sz="1600" dirty="0" smtClean="0"/>
                        <a:t>Any</a:t>
                      </a:r>
                      <a:r>
                        <a:rPr lang="en-US" sz="1600" baseline="0" dirty="0" smtClean="0"/>
                        <a:t> story element, whether an object, a person, a place, an animal, an action, or an image that has both a literal and a deeper meaning.</a:t>
                      </a:r>
                      <a:endParaRPr lang="en-US" sz="1600" dirty="0"/>
                    </a:p>
                  </a:txBody>
                  <a:tcPr/>
                </a:tc>
                <a:tc>
                  <a:txBody>
                    <a:bodyPr/>
                    <a:lstStyle/>
                    <a:p>
                      <a:r>
                        <a:rPr lang="en-US" sz="1600" dirty="0" smtClean="0"/>
                        <a:t>To communicate abstract/intangible</a:t>
                      </a:r>
                      <a:r>
                        <a:rPr lang="en-US" sz="1600" baseline="0" dirty="0" smtClean="0"/>
                        <a:t> thoughts, messages,  and ideas to the reader.  Notice story elements that repeat or that have strong emotional content</a:t>
                      </a:r>
                      <a:endParaRPr lang="en-US" sz="1600" dirty="0"/>
                    </a:p>
                  </a:txBody>
                  <a:tcPr/>
                </a:tc>
              </a:tr>
              <a:tr h="370840">
                <a:tc>
                  <a:txBody>
                    <a:bodyPr/>
                    <a:lstStyle/>
                    <a:p>
                      <a:r>
                        <a:rPr lang="en-US" sz="1600" dirty="0" smtClean="0"/>
                        <a:t>Conflict and Plot</a:t>
                      </a:r>
                      <a:endParaRPr lang="en-US" sz="1600" dirty="0"/>
                    </a:p>
                  </a:txBody>
                  <a:tcPr/>
                </a:tc>
                <a:tc>
                  <a:txBody>
                    <a:bodyPr/>
                    <a:lstStyle/>
                    <a:p>
                      <a:r>
                        <a:rPr lang="en-US" sz="1600" dirty="0" smtClean="0"/>
                        <a:t>Conflicts</a:t>
                      </a:r>
                      <a:r>
                        <a:rPr lang="en-US" sz="1600" baseline="0" dirty="0" smtClean="0"/>
                        <a:t> are the struggles characters face.  Plot is the sequence of events in a story.</a:t>
                      </a:r>
                      <a:endParaRPr lang="en-US" sz="1600" dirty="0"/>
                    </a:p>
                  </a:txBody>
                  <a:tcPr/>
                </a:tc>
                <a:tc>
                  <a:txBody>
                    <a:bodyPr/>
                    <a:lstStyle/>
                    <a:p>
                      <a:r>
                        <a:rPr lang="en-US" sz="1600" dirty="0" smtClean="0"/>
                        <a:t>Conflicts always spark the plot and are key to the theme.  Notice the problems of the characters</a:t>
                      </a:r>
                      <a:r>
                        <a:rPr lang="en-US" sz="1600" baseline="0" dirty="0" smtClean="0"/>
                        <a:t>, how they are resolved, and how the character feels about the resolution.</a:t>
                      </a:r>
                      <a:endParaRPr lang="en-US" sz="1600" dirty="0"/>
                    </a:p>
                  </a:txBody>
                  <a:tcPr/>
                </a:tc>
              </a:tr>
              <a:tr h="370840">
                <a:tc>
                  <a:txBody>
                    <a:bodyPr/>
                    <a:lstStyle/>
                    <a:p>
                      <a:r>
                        <a:rPr lang="en-US" sz="1600" dirty="0" smtClean="0"/>
                        <a:t>Theme</a:t>
                      </a:r>
                      <a:endParaRPr lang="en-US" sz="1600" dirty="0"/>
                    </a:p>
                  </a:txBody>
                  <a:tcPr/>
                </a:tc>
                <a:tc>
                  <a:txBody>
                    <a:bodyPr/>
                    <a:lstStyle/>
                    <a:p>
                      <a:r>
                        <a:rPr lang="en-US" sz="1600" dirty="0" smtClean="0"/>
                        <a:t>The</a:t>
                      </a:r>
                      <a:r>
                        <a:rPr lang="en-US" sz="1600" baseline="0" dirty="0" smtClean="0"/>
                        <a:t> central message or insight into life in a literary work.</a:t>
                      </a:r>
                      <a:endParaRPr lang="en-US" sz="1600" dirty="0"/>
                    </a:p>
                  </a:txBody>
                  <a:tcPr/>
                </a:tc>
                <a:tc>
                  <a:txBody>
                    <a:bodyPr/>
                    <a:lstStyle/>
                    <a:p>
                      <a:r>
                        <a:rPr lang="en-US" sz="1600" dirty="0" smtClean="0"/>
                        <a:t>May be stated or implied.</a:t>
                      </a:r>
                      <a:r>
                        <a:rPr lang="en-US" sz="1600" baseline="0" dirty="0" smtClean="0"/>
                        <a:t>  It is the purpose of the work</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Certain Literary devices are intertwined- Structure and Plot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Structure</a:t>
            </a:r>
            <a:r>
              <a:rPr lang="en-US" dirty="0" smtClean="0"/>
              <a:t>- how the text is organized and how it progresses.  Events in the plot can be presented in a variety of orders:</a:t>
            </a:r>
          </a:p>
          <a:p>
            <a:r>
              <a:rPr lang="en-US" dirty="0" smtClean="0"/>
              <a:t>  A chronological arrangement begins with what happens first, then second, and so on until that last incident is related. </a:t>
            </a:r>
          </a:p>
          <a:p>
            <a:r>
              <a:rPr lang="en-US" dirty="0" smtClean="0"/>
              <a:t>Some stories begin at the end and then lead up to why or how the events worked out as they did.</a:t>
            </a:r>
          </a:p>
          <a:p>
            <a:r>
              <a:rPr lang="en-US" dirty="0" smtClean="0"/>
              <a:t> Some stories jump between the past and present.  These stories employee </a:t>
            </a:r>
            <a:r>
              <a:rPr lang="en-US" b="1" i="1" dirty="0" smtClean="0"/>
              <a:t>flashback, a device that informs the reader about events that happened before the opening scene of the work.</a:t>
            </a:r>
            <a:r>
              <a:rPr lang="en-US" dirty="0" smtClean="0"/>
              <a:t>  </a:t>
            </a:r>
          </a:p>
          <a:p>
            <a:r>
              <a:rPr lang="en-US" dirty="0" smtClean="0"/>
              <a:t>And still others begin </a:t>
            </a:r>
            <a:r>
              <a:rPr lang="en-US" b="1" i="1" dirty="0" smtClean="0"/>
              <a:t>in the middle of things</a:t>
            </a:r>
            <a:r>
              <a:rPr lang="en-US" dirty="0" smtClean="0"/>
              <a:t>. This is called </a:t>
            </a:r>
            <a:r>
              <a:rPr lang="en-US" b="1" i="1" dirty="0" smtClean="0"/>
              <a:t>in medias res.</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Structure</a:t>
            </a:r>
            <a:endParaRPr lang="en-US" dirty="0"/>
          </a:p>
        </p:txBody>
      </p:sp>
      <p:sp>
        <p:nvSpPr>
          <p:cNvPr id="3" name="Content Placeholder 2"/>
          <p:cNvSpPr>
            <a:spLocks noGrp="1"/>
          </p:cNvSpPr>
          <p:nvPr>
            <p:ph sz="quarter" idx="1"/>
          </p:nvPr>
        </p:nvSpPr>
        <p:spPr/>
        <p:txBody>
          <a:bodyPr/>
          <a:lstStyle/>
          <a:p>
            <a:r>
              <a:rPr lang="en-US" b="1" i="1" dirty="0" smtClean="0"/>
              <a:t>Exposition- the beginning of a fictional text that is an introduction to characters, setting, and situations.</a:t>
            </a:r>
          </a:p>
          <a:p>
            <a:r>
              <a:rPr lang="en-US" b="1" i="1" dirty="0" smtClean="0"/>
              <a:t>Conflict- develops the antagonist and creates interest.</a:t>
            </a:r>
          </a:p>
          <a:p>
            <a:r>
              <a:rPr lang="en-US" b="1" i="1" dirty="0" smtClean="0"/>
              <a:t>Rising Action- adds complications to the conflict and leads to the</a:t>
            </a:r>
          </a:p>
          <a:p>
            <a:r>
              <a:rPr lang="en-US" b="1" i="1" dirty="0" smtClean="0"/>
              <a:t>Climax- the point of highest emotional involvement</a:t>
            </a:r>
          </a:p>
          <a:p>
            <a:r>
              <a:rPr lang="en-US" b="1" i="1" dirty="0" smtClean="0"/>
              <a:t>Falling Action- presents the results of the climax</a:t>
            </a:r>
          </a:p>
          <a:p>
            <a:r>
              <a:rPr lang="en-US" b="1" i="1" dirty="0" smtClean="0"/>
              <a:t>Resolution- gives the final outcome.</a:t>
            </a:r>
          </a:p>
          <a:p>
            <a:endParaRPr lang="en-US"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Structure, detail</a:t>
            </a:r>
            <a:endParaRPr lang="en-US" dirty="0"/>
          </a:p>
        </p:txBody>
      </p:sp>
      <p:sp>
        <p:nvSpPr>
          <p:cNvPr id="3" name="Content Placeholder 2"/>
          <p:cNvSpPr>
            <a:spLocks noGrp="1"/>
          </p:cNvSpPr>
          <p:nvPr>
            <p:ph sz="quarter" idx="1"/>
          </p:nvPr>
        </p:nvSpPr>
        <p:spPr>
          <a:xfrm>
            <a:off x="457200" y="1600200"/>
            <a:ext cx="7467600" cy="5257800"/>
          </a:xfrm>
        </p:spPr>
        <p:txBody>
          <a:bodyPr>
            <a:normAutofit fontScale="70000" lnSpcReduction="20000"/>
          </a:bodyPr>
          <a:lstStyle/>
          <a:p>
            <a:r>
              <a:rPr lang="en-US" dirty="0" smtClean="0"/>
              <a:t>Readers often identify with the first character (or narrator) introduced in a literary work- regardless if the character is a “good” or “bad” person.</a:t>
            </a:r>
          </a:p>
          <a:p>
            <a:r>
              <a:rPr lang="en-US" dirty="0" smtClean="0"/>
              <a:t>That is why the </a:t>
            </a:r>
            <a:r>
              <a:rPr lang="en-US" b="1" i="1" dirty="0" smtClean="0"/>
              <a:t>protagonist-the central character-, literally the “first known” or “struggle forward or forth,” is considered the hero of the text.  While the antagonist-force that opposes the central character-, literally the “one against” is considered the villain.</a:t>
            </a:r>
          </a:p>
          <a:p>
            <a:r>
              <a:rPr lang="en-US" dirty="0" smtClean="0"/>
              <a:t>The amount of detail presented by the author helps the reader to relate to the character.</a:t>
            </a:r>
          </a:p>
          <a:p>
            <a:pPr lvl="1"/>
            <a:r>
              <a:rPr lang="en-US" b="1" i="1" dirty="0" smtClean="0"/>
              <a:t>Static-character does not change vs. Dynamic- character does change during the course of the text.</a:t>
            </a:r>
          </a:p>
          <a:p>
            <a:pPr lvl="1"/>
            <a:r>
              <a:rPr lang="en-US" b="1" i="1" dirty="0" smtClean="0"/>
              <a:t>Flat- reveal only one personality trait vs. Round- show a variety (sometime contradictory traits)</a:t>
            </a:r>
          </a:p>
          <a:p>
            <a:pPr lvl="1"/>
            <a:r>
              <a:rPr lang="en-US" b="1" i="1" dirty="0" smtClean="0"/>
              <a:t>Stereotyped-common character types whose actions are predictable.</a:t>
            </a:r>
          </a:p>
          <a:p>
            <a:r>
              <a:rPr lang="en-US" b="1" i="1" dirty="0" smtClean="0"/>
              <a:t>Direct characterization-  The writer or  narrator simply tells the reader about a character.  This is done so that all the readers will have the same interpretation of the character.</a:t>
            </a:r>
          </a:p>
          <a:p>
            <a:r>
              <a:rPr lang="en-US" b="1" i="1" dirty="0" smtClean="0"/>
              <a:t>Indirect characterization- The writer gives clues to a character by presenting the character’s actions words, and thoughts and by showing how others react to the character. This allows the reader to make inferences and allows for a variety of interpretations of a character.</a:t>
            </a:r>
          </a:p>
          <a:p>
            <a:pPr lvl="1"/>
            <a:endParaRPr lang="en-US" b="1" i="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tone, irony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Point of view is the relationship of the storyteller to the story.  </a:t>
            </a:r>
          </a:p>
          <a:p>
            <a:pPr lvl="1"/>
            <a:r>
              <a:rPr lang="en-US" b="1" i="1" dirty="0" smtClean="0"/>
              <a:t>First person point of view is told by one of the characters referred using the pronoun “I”.  This perspective allows the reader to identify with the narrator.</a:t>
            </a:r>
          </a:p>
          <a:p>
            <a:pPr lvl="1"/>
            <a:r>
              <a:rPr lang="en-US" b="1" i="1" dirty="0" smtClean="0"/>
              <a:t>Limited third person point of view the narrator tells the story from the limited view point of one character, speaking of the character using the pronouns “she” or “he.”  This perspective allows the narrator to seem objective.</a:t>
            </a:r>
          </a:p>
          <a:p>
            <a:pPr lvl="1"/>
            <a:r>
              <a:rPr lang="en-US" b="1" i="1" dirty="0" smtClean="0"/>
              <a:t>Omniscient point of view the author acts as an “all knowing” narrator who stands outside the story and can offer more than one character’s perspective.  The pronouns “she” or “he” continued to be used.  Allows the reader to receive multiple interpretations of common events.</a:t>
            </a:r>
            <a:endParaRPr lang="en-US"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tone, and irony</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The reliability of the narrator is essential in determining tone and irony.  The author may use the narrator to directly comment on the action or events or the narrator may be too innocent, emotional or self-deluded to be trusted.</a:t>
            </a:r>
          </a:p>
          <a:p>
            <a:r>
              <a:rPr lang="en-US" dirty="0" smtClean="0"/>
              <a:t>Regardless- the narrators perspective reflects (either by agreeing with or critiquing) the author’s tone- how he feels about the audience or subject of the story.</a:t>
            </a:r>
          </a:p>
          <a:p>
            <a:r>
              <a:rPr lang="en-US" dirty="0" smtClean="0"/>
              <a:t>This can be further developed by the author’s use of irony- the contrast between reality and what seems to be real.</a:t>
            </a:r>
          </a:p>
          <a:p>
            <a:pPr lvl="1"/>
            <a:r>
              <a:rPr lang="en-US" b="1" i="1" dirty="0" smtClean="0"/>
              <a:t>Situational irony exists when what actually happens is the opposite of what the audience expect to happen.</a:t>
            </a:r>
          </a:p>
          <a:p>
            <a:pPr lvl="1"/>
            <a:r>
              <a:rPr lang="en-US" b="1" i="1" dirty="0" smtClean="0"/>
              <a:t>Verbal irony exists when a person says one thing and means another</a:t>
            </a:r>
          </a:p>
          <a:p>
            <a:pPr lvl="1"/>
            <a:r>
              <a:rPr lang="en-US" b="1" i="1" dirty="0" smtClean="0"/>
              <a:t>Dramatic irony occurs when the audience has important information that characters in the text do not have.</a:t>
            </a:r>
            <a:endParaRPr lang="en-US"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 Mood, and Setting</a:t>
            </a:r>
            <a:endParaRPr lang="en-US" dirty="0"/>
          </a:p>
        </p:txBody>
      </p:sp>
      <p:sp>
        <p:nvSpPr>
          <p:cNvPr id="3" name="Content Placeholder 2"/>
          <p:cNvSpPr>
            <a:spLocks noGrp="1"/>
          </p:cNvSpPr>
          <p:nvPr>
            <p:ph sz="quarter" idx="1"/>
          </p:nvPr>
        </p:nvSpPr>
        <p:spPr/>
        <p:txBody>
          <a:bodyPr/>
          <a:lstStyle/>
          <a:p>
            <a:r>
              <a:rPr lang="en-US" b="1" i="1" dirty="0" smtClean="0"/>
              <a:t> The setting is created by the use of a variety of images.  These images are consciously constructed to create a particular reaction in the audience.   This experience will often evoke a particular emotion (the mood) in the reader. </a:t>
            </a:r>
            <a:endParaRPr lang="en-US" b="1"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Stylistic devices</a:t>
            </a:r>
            <a:endParaRPr lang="en-US" dirty="0"/>
          </a:p>
        </p:txBody>
      </p:sp>
      <p:sp>
        <p:nvSpPr>
          <p:cNvPr id="3" name="Content Placeholder 2"/>
          <p:cNvSpPr>
            <a:spLocks noGrp="1"/>
          </p:cNvSpPr>
          <p:nvPr>
            <p:ph sz="quarter" idx="1"/>
          </p:nvPr>
        </p:nvSpPr>
        <p:spPr/>
        <p:txBody>
          <a:bodyPr/>
          <a:lstStyle/>
          <a:p>
            <a:r>
              <a:rPr lang="en-US" dirty="0" smtClean="0"/>
              <a:t>Personification, metaphor, simile, symbols, hyperbole, allusion, flashback, foreshadowing, suspense all work together to create the overall artistry of the work.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 all of these elements be addressed in one reading?</a:t>
            </a:r>
            <a:endParaRPr lang="en-US" dirty="0"/>
          </a:p>
        </p:txBody>
      </p:sp>
      <p:sp>
        <p:nvSpPr>
          <p:cNvPr id="3" name="Content Placeholder 2"/>
          <p:cNvSpPr>
            <a:spLocks noGrp="1"/>
          </p:cNvSpPr>
          <p:nvPr>
            <p:ph sz="quarter" idx="1"/>
          </p:nvPr>
        </p:nvSpPr>
        <p:spPr/>
        <p:txBody>
          <a:bodyPr/>
          <a:lstStyle/>
          <a:p>
            <a:r>
              <a:rPr lang="en-US" dirty="0" smtClean="0"/>
              <a:t>No!  </a:t>
            </a:r>
          </a:p>
          <a:p>
            <a:pPr lvl="1"/>
            <a:r>
              <a:rPr lang="en-US" dirty="0" smtClean="0"/>
              <a:t>It is difficult to analyze a text simply by reading it one time or by yourself.  It often takes collaboration and practice.  If analyzing literature, please expect to complete two readings.</a:t>
            </a:r>
          </a:p>
          <a:p>
            <a:pPr lvl="2"/>
            <a:r>
              <a:rPr lang="en-US" dirty="0" smtClean="0"/>
              <a:t>The first reading should be to get the basics of the plot</a:t>
            </a:r>
          </a:p>
          <a:p>
            <a:pPr lvl="2"/>
            <a:r>
              <a:rPr lang="en-US" dirty="0" smtClean="0"/>
              <a:t>The second reading is for analysis</a:t>
            </a:r>
          </a:p>
          <a:p>
            <a:pPr lvl="1"/>
            <a:endParaRPr lang="en-US" dirty="0"/>
          </a:p>
          <a:p>
            <a:pPr lvl="1"/>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text difficult to interpret or understand?</a:t>
            </a:r>
            <a:endParaRPr lang="en-US" dirty="0"/>
          </a:p>
        </p:txBody>
      </p:sp>
      <p:sp>
        <p:nvSpPr>
          <p:cNvPr id="3" name="Content Placeholder 2"/>
          <p:cNvSpPr>
            <a:spLocks noGrp="1"/>
          </p:cNvSpPr>
          <p:nvPr>
            <p:ph sz="quarter" idx="1"/>
          </p:nvPr>
        </p:nvSpPr>
        <p:spPr/>
        <p:txBody>
          <a:bodyPr/>
          <a:lstStyle/>
          <a:p>
            <a:r>
              <a:rPr lang="en-US" dirty="0" smtClean="0"/>
              <a:t>The characteristics that make a text difficult to understand are the same characteristics that the reader must analyze.</a:t>
            </a:r>
          </a:p>
          <a:p>
            <a:endParaRPr lang="en-US" dirty="0"/>
          </a:p>
          <a:p>
            <a:r>
              <a:rPr lang="en-US" dirty="0" smtClean="0"/>
              <a:t>Remember to RR.SS.V.P.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text difficult cont’d</a:t>
            </a:r>
            <a:endParaRPr lang="en-US"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en-US" dirty="0" smtClean="0"/>
              <a:t>Relationship- the interaction among idea and/or characters in a text</a:t>
            </a:r>
          </a:p>
          <a:p>
            <a:pPr marL="514350" indent="-514350">
              <a:buFont typeface="+mj-lt"/>
              <a:buAutoNum type="arabicPeriod"/>
            </a:pPr>
            <a:r>
              <a:rPr lang="en-US" dirty="0" smtClean="0"/>
              <a:t>Richness- the amount of sophistication of information conveyed through data (nonfiction) or literary devices (fiction)</a:t>
            </a:r>
          </a:p>
          <a:p>
            <a:pPr marL="514350" indent="-514350">
              <a:buFont typeface="+mj-lt"/>
              <a:buAutoNum type="arabicPeriod"/>
            </a:pPr>
            <a:r>
              <a:rPr lang="en-US" dirty="0" smtClean="0"/>
              <a:t>Structure- how the text is organized and how it progresses.  </a:t>
            </a:r>
          </a:p>
          <a:p>
            <a:pPr marL="514350" indent="-514350">
              <a:buFont typeface="+mj-lt"/>
              <a:buAutoNum type="arabicPeriod"/>
            </a:pPr>
            <a:r>
              <a:rPr lang="en-US" dirty="0" smtClean="0"/>
              <a:t>Style- the tone and use of language (sentence </a:t>
            </a:r>
            <a:r>
              <a:rPr lang="en-US" dirty="0"/>
              <a:t>structure, figurative language, and sentence arrangement all work together to establish mood, images, and meaning in the </a:t>
            </a:r>
            <a:r>
              <a:rPr lang="en-US" dirty="0" smtClean="0"/>
              <a:t>text)</a:t>
            </a:r>
          </a:p>
          <a:p>
            <a:pPr marL="514350" indent="-514350">
              <a:buFont typeface="+mj-lt"/>
              <a:buAutoNum type="arabicPeriod"/>
            </a:pPr>
            <a:r>
              <a:rPr lang="en-US" dirty="0" smtClean="0"/>
              <a:t>Voice-diction</a:t>
            </a:r>
            <a:r>
              <a:rPr lang="en-US" dirty="0"/>
              <a:t> </a:t>
            </a:r>
            <a:r>
              <a:rPr lang="en-US" dirty="0" smtClean="0"/>
              <a:t>(word choice)</a:t>
            </a:r>
          </a:p>
          <a:p>
            <a:pPr marL="514350" indent="-514350">
              <a:buFont typeface="+mj-lt"/>
              <a:buAutoNum type="arabicPeriod"/>
            </a:pPr>
            <a:r>
              <a:rPr lang="en-US" dirty="0" smtClean="0"/>
              <a:t>Purpose- the author’s intent in writing the text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begin to effectively interpret literature?</a:t>
            </a:r>
            <a:endParaRPr lang="en-US" dirty="0"/>
          </a:p>
        </p:txBody>
      </p:sp>
      <p:sp>
        <p:nvSpPr>
          <p:cNvPr id="3" name="Content Placeholder 2"/>
          <p:cNvSpPr>
            <a:spLocks noGrp="1"/>
          </p:cNvSpPr>
          <p:nvPr>
            <p:ph sz="quarter" idx="1"/>
          </p:nvPr>
        </p:nvSpPr>
        <p:spPr/>
        <p:txBody>
          <a:bodyPr/>
          <a:lstStyle/>
          <a:p>
            <a:r>
              <a:rPr lang="en-US" dirty="0" smtClean="0"/>
              <a:t>In Honors English we will view literature through the lens of </a:t>
            </a:r>
            <a:r>
              <a:rPr lang="en-US" i="1" dirty="0" smtClean="0"/>
              <a:t>New Criticism.</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Criticism</a:t>
            </a:r>
            <a:endParaRPr lang="en-US" dirty="0"/>
          </a:p>
        </p:txBody>
      </p:sp>
      <p:sp>
        <p:nvSpPr>
          <p:cNvPr id="3" name="Content Placeholder 2"/>
          <p:cNvSpPr>
            <a:spLocks noGrp="1"/>
          </p:cNvSpPr>
          <p:nvPr>
            <p:ph sz="quarter" idx="1"/>
          </p:nvPr>
        </p:nvSpPr>
        <p:spPr/>
        <p:txBody>
          <a:bodyPr/>
          <a:lstStyle/>
          <a:p>
            <a:r>
              <a:rPr lang="en-US" dirty="0" smtClean="0"/>
              <a:t>Using the text to interpret itself by focusing on the questions:</a:t>
            </a:r>
          </a:p>
          <a:p>
            <a:pPr marL="971550" lvl="1" indent="-514350">
              <a:buFont typeface="+mj-lt"/>
              <a:buAutoNum type="arabicPeriod"/>
            </a:pPr>
            <a:r>
              <a:rPr lang="en-US" dirty="0" smtClean="0"/>
              <a:t>What did the author say?</a:t>
            </a:r>
          </a:p>
          <a:p>
            <a:pPr marL="971550" lvl="1" indent="-514350">
              <a:buFont typeface="+mj-lt"/>
              <a:buAutoNum type="arabicPeriod"/>
            </a:pPr>
            <a:r>
              <a:rPr lang="en-US" dirty="0" smtClean="0"/>
              <a:t>How did the author say it?</a:t>
            </a:r>
          </a:p>
          <a:p>
            <a:pPr marL="971550" lvl="1" indent="-514350">
              <a:buFont typeface="+mj-lt"/>
              <a:buAutoNum type="arabicPeriod"/>
            </a:pPr>
            <a:r>
              <a:rPr lang="en-US" dirty="0" smtClean="0"/>
              <a:t>What does it really mean?</a:t>
            </a:r>
          </a:p>
          <a:p>
            <a:pPr marL="971550" lvl="1" indent="-514350">
              <a:buFont typeface="+mj-lt"/>
              <a:buAutoNum type="arabicPeriod"/>
            </a:pPr>
            <a:r>
              <a:rPr lang="en-US" dirty="0" smtClean="0"/>
              <a:t>Why is it significant?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Tools of the New Critic</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231866196"/>
              </p:ext>
            </p:extLst>
          </p:nvPr>
        </p:nvGraphicFramePr>
        <p:xfrm>
          <a:off x="457200" y="1600200"/>
          <a:ext cx="7467600" cy="479044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r>
                        <a:rPr lang="en-US" dirty="0" smtClean="0"/>
                        <a:t>Device</a:t>
                      </a:r>
                      <a:endParaRPr lang="en-US" dirty="0"/>
                    </a:p>
                  </a:txBody>
                  <a:tcPr marL="82973" marR="82973"/>
                </a:tc>
                <a:tc>
                  <a:txBody>
                    <a:bodyPr/>
                    <a:lstStyle/>
                    <a:p>
                      <a:r>
                        <a:rPr lang="en-US" dirty="0" smtClean="0"/>
                        <a:t>Definition</a:t>
                      </a:r>
                      <a:endParaRPr lang="en-US" dirty="0"/>
                    </a:p>
                  </a:txBody>
                  <a:tcPr marL="82973" marR="82973"/>
                </a:tc>
                <a:tc>
                  <a:txBody>
                    <a:bodyPr/>
                    <a:lstStyle/>
                    <a:p>
                      <a:r>
                        <a:rPr lang="en-US" dirty="0" smtClean="0"/>
                        <a:t>Purpose</a:t>
                      </a:r>
                      <a:endParaRPr lang="en-US" dirty="0"/>
                    </a:p>
                  </a:txBody>
                  <a:tcPr marL="82973" marR="82973"/>
                </a:tc>
              </a:tr>
              <a:tr h="370840">
                <a:tc>
                  <a:txBody>
                    <a:bodyPr/>
                    <a:lstStyle/>
                    <a:p>
                      <a:r>
                        <a:rPr lang="en-US" sz="1600" dirty="0" smtClean="0"/>
                        <a:t>Metaphor</a:t>
                      </a:r>
                      <a:endParaRPr lang="en-US" sz="1600" dirty="0"/>
                    </a:p>
                  </a:txBody>
                  <a:tcPr marL="82973" marR="82973"/>
                </a:tc>
                <a:tc>
                  <a:txBody>
                    <a:bodyPr/>
                    <a:lstStyle/>
                    <a:p>
                      <a:r>
                        <a:rPr lang="en-US" sz="1600" dirty="0" smtClean="0"/>
                        <a:t>An implied comparison between two unlike things, one tangible and</a:t>
                      </a:r>
                      <a:r>
                        <a:rPr lang="en-US" sz="1600" baseline="0" dirty="0" smtClean="0"/>
                        <a:t> one intangible</a:t>
                      </a:r>
                      <a:endParaRPr lang="en-US" sz="1600" dirty="0"/>
                    </a:p>
                  </a:txBody>
                  <a:tcPr marL="82973" marR="82973"/>
                </a:tc>
                <a:tc>
                  <a:txBody>
                    <a:bodyPr/>
                    <a:lstStyle/>
                    <a:p>
                      <a:r>
                        <a:rPr lang="en-US" sz="1600" dirty="0" smtClean="0"/>
                        <a:t>Makes abstract</a:t>
                      </a:r>
                      <a:r>
                        <a:rPr lang="en-US" sz="1600" baseline="0" dirty="0" smtClean="0"/>
                        <a:t> concepts concrete for the reader</a:t>
                      </a:r>
                      <a:endParaRPr lang="en-US" sz="1600" dirty="0"/>
                    </a:p>
                  </a:txBody>
                  <a:tcPr marL="82973" marR="82973"/>
                </a:tc>
              </a:tr>
              <a:tr h="370840">
                <a:tc>
                  <a:txBody>
                    <a:bodyPr/>
                    <a:lstStyle/>
                    <a:p>
                      <a:r>
                        <a:rPr lang="en-US" sz="1600" dirty="0" smtClean="0"/>
                        <a:t>Diction</a:t>
                      </a:r>
                      <a:endParaRPr lang="en-US" sz="1600" dirty="0"/>
                    </a:p>
                  </a:txBody>
                  <a:tcPr marL="82973" marR="82973"/>
                </a:tc>
                <a:tc>
                  <a:txBody>
                    <a:bodyPr/>
                    <a:lstStyle/>
                    <a:p>
                      <a:r>
                        <a:rPr lang="en-US" sz="1600" dirty="0" smtClean="0"/>
                        <a:t>The</a:t>
                      </a:r>
                      <a:r>
                        <a:rPr lang="en-US" sz="1600" baseline="0" dirty="0" smtClean="0"/>
                        <a:t> author’s choice of words</a:t>
                      </a:r>
                      <a:endParaRPr lang="en-US" sz="1600" dirty="0"/>
                    </a:p>
                  </a:txBody>
                  <a:tcPr marL="82973" marR="82973"/>
                </a:tc>
                <a:tc>
                  <a:txBody>
                    <a:bodyPr/>
                    <a:lstStyle/>
                    <a:p>
                      <a:r>
                        <a:rPr lang="en-US" sz="1600" dirty="0" smtClean="0"/>
                        <a:t>Foundation</a:t>
                      </a:r>
                      <a:r>
                        <a:rPr lang="en-US" sz="1600" baseline="0" dirty="0" smtClean="0"/>
                        <a:t> of all the other elements.  Reflects and determines the level of formality and shape the reader’s perceptions</a:t>
                      </a:r>
                      <a:endParaRPr lang="en-US" sz="1600" dirty="0"/>
                    </a:p>
                  </a:txBody>
                  <a:tcPr marL="82973" marR="82973"/>
                </a:tc>
              </a:tr>
              <a:tr h="370840">
                <a:tc>
                  <a:txBody>
                    <a:bodyPr/>
                    <a:lstStyle/>
                    <a:p>
                      <a:r>
                        <a:rPr lang="en-US" sz="1600" dirty="0" smtClean="0"/>
                        <a:t>Detail</a:t>
                      </a:r>
                      <a:endParaRPr lang="en-US" sz="1600" dirty="0"/>
                    </a:p>
                  </a:txBody>
                  <a:tcPr marL="82973" marR="82973"/>
                </a:tc>
                <a:tc>
                  <a:txBody>
                    <a:bodyPr/>
                    <a:lstStyle/>
                    <a:p>
                      <a:r>
                        <a:rPr lang="en-US" sz="1600" dirty="0" smtClean="0"/>
                        <a:t>Facts, observations, and incidents</a:t>
                      </a:r>
                      <a:endParaRPr lang="en-US" sz="1600" dirty="0"/>
                    </a:p>
                  </a:txBody>
                  <a:tcPr marL="82973" marR="829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Develops a topic by bringing life an color to description, focusing the readers attention</a:t>
                      </a:r>
                      <a:r>
                        <a:rPr lang="en-US" sz="1600" baseline="0" dirty="0" smtClean="0"/>
                        <a:t> and bringing the reader into the scene</a:t>
                      </a:r>
                      <a:endParaRPr lang="en-US" sz="1600" dirty="0" smtClean="0"/>
                    </a:p>
                    <a:p>
                      <a:r>
                        <a:rPr lang="en-US" sz="1600" dirty="0" smtClean="0"/>
                        <a:t> </a:t>
                      </a:r>
                      <a:endParaRPr lang="en-US" sz="1600" dirty="0"/>
                    </a:p>
                  </a:txBody>
                  <a:tcPr marL="82973" marR="82973"/>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Tools of the New Critic Continued</a:t>
            </a:r>
            <a:endParaRPr lang="en-US" dirty="0"/>
          </a:p>
        </p:txBody>
      </p:sp>
      <p:graphicFrame>
        <p:nvGraphicFramePr>
          <p:cNvPr id="4" name="Content Placeholder 3"/>
          <p:cNvGraphicFramePr>
            <a:graphicFrameLocks noGrp="1"/>
          </p:cNvGraphicFramePr>
          <p:nvPr>
            <p:ph sz="quarter" idx="1"/>
          </p:nvPr>
        </p:nvGraphicFramePr>
        <p:xfrm>
          <a:off x="457200" y="1600200"/>
          <a:ext cx="7467600" cy="5525068"/>
        </p:xfrm>
        <a:graphic>
          <a:graphicData uri="http://schemas.openxmlformats.org/drawingml/2006/table">
            <a:tbl>
              <a:tblPr firstRow="1" bandRow="1">
                <a:tableStyleId>{5C22544A-7EE6-4342-B048-85BDC9FD1C3A}</a:tableStyleId>
              </a:tblPr>
              <a:tblGrid>
                <a:gridCol w="2489200"/>
                <a:gridCol w="2489200"/>
                <a:gridCol w="2489200"/>
              </a:tblGrid>
              <a:tr h="327546">
                <a:tc>
                  <a:txBody>
                    <a:bodyPr/>
                    <a:lstStyle/>
                    <a:p>
                      <a:r>
                        <a:rPr lang="en-US" sz="1800" dirty="0" smtClean="0"/>
                        <a:t>Device</a:t>
                      </a:r>
                      <a:endParaRPr lang="en-US" sz="1800" dirty="0"/>
                    </a:p>
                  </a:txBody>
                  <a:tcPr marL="82973" marR="82973"/>
                </a:tc>
                <a:tc>
                  <a:txBody>
                    <a:bodyPr/>
                    <a:lstStyle/>
                    <a:p>
                      <a:r>
                        <a:rPr lang="en-US" sz="1800" dirty="0" smtClean="0"/>
                        <a:t>Definition</a:t>
                      </a:r>
                      <a:endParaRPr lang="en-US" sz="1800" dirty="0"/>
                    </a:p>
                  </a:txBody>
                  <a:tcPr marL="82973" marR="82973"/>
                </a:tc>
                <a:tc>
                  <a:txBody>
                    <a:bodyPr/>
                    <a:lstStyle/>
                    <a:p>
                      <a:r>
                        <a:rPr lang="en-US" sz="1800" dirty="0" smtClean="0"/>
                        <a:t>Purpose</a:t>
                      </a:r>
                      <a:endParaRPr lang="en-US" sz="1800" dirty="0"/>
                    </a:p>
                  </a:txBody>
                  <a:tcPr marL="82973" marR="82973"/>
                </a:tc>
              </a:tr>
              <a:tr h="1310185">
                <a:tc>
                  <a:txBody>
                    <a:bodyPr/>
                    <a:lstStyle/>
                    <a:p>
                      <a:r>
                        <a:rPr lang="en-US" sz="1600" dirty="0" smtClean="0"/>
                        <a:t>Imagery</a:t>
                      </a:r>
                      <a:endParaRPr lang="en-US" sz="1600" dirty="0"/>
                    </a:p>
                  </a:txBody>
                  <a:tcPr marL="82973" marR="82973"/>
                </a:tc>
                <a:tc>
                  <a:txBody>
                    <a:bodyPr/>
                    <a:lstStyle/>
                    <a:p>
                      <a:r>
                        <a:rPr lang="en-US" sz="1600" dirty="0" smtClean="0"/>
                        <a:t>Verbal representation of a sense</a:t>
                      </a:r>
                      <a:r>
                        <a:rPr lang="en-US" sz="1600" baseline="0" dirty="0" smtClean="0"/>
                        <a:t> experience</a:t>
                      </a:r>
                      <a:endParaRPr lang="en-US" sz="1600" dirty="0"/>
                    </a:p>
                  </a:txBody>
                  <a:tcPr marL="82973" marR="82973"/>
                </a:tc>
                <a:tc>
                  <a:txBody>
                    <a:bodyPr/>
                    <a:lstStyle/>
                    <a:p>
                      <a:r>
                        <a:rPr lang="en-US" sz="1600" dirty="0" smtClean="0"/>
                        <a:t>Evokes</a:t>
                      </a:r>
                      <a:r>
                        <a:rPr lang="en-US" sz="1600" baseline="0" dirty="0" smtClean="0"/>
                        <a:t> a vivid experience, conveying a specific emotion, and suggesting a particular idea</a:t>
                      </a:r>
                      <a:endParaRPr lang="en-US" sz="1600" dirty="0"/>
                    </a:p>
                  </a:txBody>
                  <a:tcPr marL="82973" marR="82973"/>
                </a:tc>
              </a:tr>
              <a:tr h="2047164">
                <a:tc>
                  <a:txBody>
                    <a:bodyPr/>
                    <a:lstStyle/>
                    <a:p>
                      <a:r>
                        <a:rPr lang="en-US" sz="1600" dirty="0" smtClean="0"/>
                        <a:t>Syntax</a:t>
                      </a:r>
                      <a:endParaRPr lang="en-US" sz="1600" dirty="0"/>
                    </a:p>
                  </a:txBody>
                  <a:tcPr marL="82973" marR="82973"/>
                </a:tc>
                <a:tc>
                  <a:txBody>
                    <a:bodyPr/>
                    <a:lstStyle/>
                    <a:p>
                      <a:r>
                        <a:rPr lang="en-US" sz="1600" dirty="0" smtClean="0"/>
                        <a:t>Grammatical sentence structure (includes verb-</a:t>
                      </a:r>
                      <a:r>
                        <a:rPr lang="en-US" sz="1600" baseline="0" dirty="0" smtClean="0"/>
                        <a:t>tense, punctuation, and word order)</a:t>
                      </a:r>
                      <a:r>
                        <a:rPr lang="en-US" sz="1600" dirty="0" smtClean="0"/>
                        <a:t> and</a:t>
                      </a:r>
                      <a:r>
                        <a:rPr lang="en-US" sz="1600" baseline="0" dirty="0" smtClean="0"/>
                        <a:t> </a:t>
                      </a:r>
                      <a:r>
                        <a:rPr lang="en-US" sz="1600" dirty="0" smtClean="0"/>
                        <a:t>the</a:t>
                      </a:r>
                      <a:r>
                        <a:rPr lang="en-US" sz="1600" baseline="0" dirty="0" smtClean="0"/>
                        <a:t> way the words are arranged within sentences</a:t>
                      </a:r>
                      <a:endParaRPr lang="en-US" sz="1600" dirty="0"/>
                    </a:p>
                  </a:txBody>
                  <a:tcPr marL="82973" marR="82973"/>
                </a:tc>
                <a:tc>
                  <a:txBody>
                    <a:bodyPr/>
                    <a:lstStyle/>
                    <a:p>
                      <a:r>
                        <a:rPr lang="en-US" sz="1600" dirty="0" smtClean="0"/>
                        <a:t>Imparts personality to the writing and allows the writer to control</a:t>
                      </a:r>
                      <a:r>
                        <a:rPr lang="en-US" sz="1600" baseline="0" dirty="0" smtClean="0"/>
                        <a:t> emphasis to shift the reader’s attention</a:t>
                      </a:r>
                      <a:endParaRPr lang="en-US" sz="1600" dirty="0"/>
                    </a:p>
                  </a:txBody>
                  <a:tcPr marL="82973" marR="82973"/>
                </a:tc>
              </a:tr>
              <a:tr h="1801504">
                <a:tc>
                  <a:txBody>
                    <a:bodyPr/>
                    <a:lstStyle/>
                    <a:p>
                      <a:r>
                        <a:rPr lang="en-US" sz="1600" dirty="0" smtClean="0"/>
                        <a:t>Tone</a:t>
                      </a:r>
                      <a:endParaRPr lang="en-US" sz="1600" dirty="0"/>
                    </a:p>
                  </a:txBody>
                  <a:tcPr marL="82973" marR="82973"/>
                </a:tc>
                <a:tc>
                  <a:txBody>
                    <a:bodyPr/>
                    <a:lstStyle/>
                    <a:p>
                      <a:r>
                        <a:rPr lang="en-US" sz="1600" dirty="0" smtClean="0"/>
                        <a:t>Expression of attitude, the writers implied attitude toward his subject</a:t>
                      </a:r>
                      <a:r>
                        <a:rPr lang="en-US" sz="1600" baseline="0" dirty="0" smtClean="0"/>
                        <a:t> and audience</a:t>
                      </a:r>
                      <a:endParaRPr lang="en-US" sz="1600" dirty="0"/>
                    </a:p>
                  </a:txBody>
                  <a:tcPr marL="82973" marR="82973"/>
                </a:tc>
                <a:tc>
                  <a:txBody>
                    <a:bodyPr/>
                    <a:lstStyle/>
                    <a:p>
                      <a:r>
                        <a:rPr lang="en-US" sz="1600" dirty="0" smtClean="0"/>
                        <a:t>Sets the relationship between the reader and writer.  Understanding</a:t>
                      </a:r>
                      <a:r>
                        <a:rPr lang="en-US" sz="1600" baseline="0" dirty="0" smtClean="0"/>
                        <a:t> tone is necessary to understanding meaning</a:t>
                      </a:r>
                      <a:endParaRPr lang="en-US" sz="1600" dirty="0"/>
                    </a:p>
                  </a:txBody>
                  <a:tcPr marL="82973" marR="82973"/>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The Tools of The New Critic Continued</a:t>
            </a:r>
            <a:endParaRPr lang="en-US" sz="28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87072011"/>
              </p:ext>
            </p:extLst>
          </p:nvPr>
        </p:nvGraphicFramePr>
        <p:xfrm>
          <a:off x="457200" y="1447801"/>
          <a:ext cx="8229600" cy="5951666"/>
        </p:xfrm>
        <a:graphic>
          <a:graphicData uri="http://schemas.openxmlformats.org/drawingml/2006/table">
            <a:tbl>
              <a:tblPr firstRow="1" bandRow="1">
                <a:tableStyleId>{5C22544A-7EE6-4342-B048-85BDC9FD1C3A}</a:tableStyleId>
              </a:tblPr>
              <a:tblGrid>
                <a:gridCol w="2743200"/>
                <a:gridCol w="2209800"/>
                <a:gridCol w="3276600"/>
              </a:tblGrid>
              <a:tr h="357693">
                <a:tc>
                  <a:txBody>
                    <a:bodyPr/>
                    <a:lstStyle/>
                    <a:p>
                      <a:r>
                        <a:rPr lang="en-US" dirty="0" smtClean="0"/>
                        <a:t>Device</a:t>
                      </a:r>
                      <a:endParaRPr lang="en-US" dirty="0"/>
                    </a:p>
                  </a:txBody>
                  <a:tcPr/>
                </a:tc>
                <a:tc>
                  <a:txBody>
                    <a:bodyPr/>
                    <a:lstStyle/>
                    <a:p>
                      <a:r>
                        <a:rPr lang="en-US" dirty="0" smtClean="0"/>
                        <a:t>Definition</a:t>
                      </a:r>
                      <a:endParaRPr lang="en-US" dirty="0"/>
                    </a:p>
                  </a:txBody>
                  <a:tcPr/>
                </a:tc>
                <a:tc>
                  <a:txBody>
                    <a:bodyPr/>
                    <a:lstStyle/>
                    <a:p>
                      <a:r>
                        <a:rPr lang="en-US" dirty="0" smtClean="0"/>
                        <a:t>Purpose</a:t>
                      </a:r>
                      <a:endParaRPr lang="en-US" dirty="0"/>
                    </a:p>
                  </a:txBody>
                  <a:tcPr/>
                </a:tc>
              </a:tr>
              <a:tr h="2910551">
                <a:tc>
                  <a:txBody>
                    <a:bodyPr/>
                    <a:lstStyle/>
                    <a:p>
                      <a:r>
                        <a:rPr lang="en-US" sz="1600" dirty="0" smtClean="0"/>
                        <a:t>Setting </a:t>
                      </a:r>
                      <a:endParaRPr lang="en-US" sz="1600" dirty="0"/>
                    </a:p>
                  </a:txBody>
                  <a:tcPr/>
                </a:tc>
                <a:tc>
                  <a:txBody>
                    <a:bodyPr/>
                    <a:lstStyle/>
                    <a:p>
                      <a:r>
                        <a:rPr lang="en-US" sz="1600" dirty="0" smtClean="0"/>
                        <a:t>The setting is the time and location of the action in</a:t>
                      </a:r>
                      <a:r>
                        <a:rPr lang="en-US" sz="1600" baseline="0" dirty="0" smtClean="0"/>
                        <a:t> a story.   </a:t>
                      </a:r>
                      <a:endParaRPr lang="en-US" sz="1600" dirty="0"/>
                    </a:p>
                  </a:txBody>
                  <a:tcPr/>
                </a:tc>
                <a:tc>
                  <a:txBody>
                    <a:bodyPr/>
                    <a:lstStyle/>
                    <a:p>
                      <a:r>
                        <a:rPr lang="en-US" sz="1600" dirty="0" smtClean="0"/>
                        <a:t>In some</a:t>
                      </a:r>
                      <a:r>
                        <a:rPr lang="en-US" sz="1600" baseline="0" dirty="0" smtClean="0"/>
                        <a:t> stories, the setting is just a backdrop.  However, in other stories, the setting can shed light on the theme.  Pay attention to how the setting relates to characters and events and if descriptions of the setting include words with strong emotional </a:t>
                      </a:r>
                      <a:r>
                        <a:rPr lang="en-US" sz="1600" baseline="0" dirty="0" smtClean="0"/>
                        <a:t>associations</a:t>
                      </a:r>
                      <a:r>
                        <a:rPr lang="en-US" sz="1600" baseline="0" smtClean="0"/>
                        <a:t>.  </a:t>
                      </a:r>
                      <a:endParaRPr lang="en-US" sz="1600" dirty="0"/>
                    </a:p>
                  </a:txBody>
                  <a:tcPr/>
                </a:tc>
              </a:tr>
              <a:tr h="2675355">
                <a:tc>
                  <a:txBody>
                    <a:bodyPr/>
                    <a:lstStyle/>
                    <a:p>
                      <a:r>
                        <a:rPr lang="en-US" sz="1600" dirty="0" smtClean="0"/>
                        <a:t>Characters</a:t>
                      </a:r>
                      <a:endParaRPr lang="en-US" sz="1600" dirty="0"/>
                    </a:p>
                  </a:txBody>
                  <a:tcPr/>
                </a:tc>
                <a:tc>
                  <a:txBody>
                    <a:bodyPr/>
                    <a:lstStyle/>
                    <a:p>
                      <a:r>
                        <a:rPr lang="en-US" sz="1600" dirty="0" smtClean="0"/>
                        <a:t>Characters are the people who take part in the action of the story.  </a:t>
                      </a:r>
                      <a:endParaRPr lang="en-US" sz="1600" dirty="0"/>
                    </a:p>
                  </a:txBody>
                  <a:tcPr/>
                </a:tc>
                <a:tc>
                  <a:txBody>
                    <a:bodyPr/>
                    <a:lstStyle/>
                    <a:p>
                      <a:r>
                        <a:rPr lang="en-US" sz="1600" dirty="0" smtClean="0"/>
                        <a:t>Their motivations, experiences</a:t>
                      </a:r>
                      <a:r>
                        <a:rPr lang="en-US" sz="1600" baseline="0" dirty="0" smtClean="0"/>
                        <a:t> almost always relate to the theme.  Notice if the characters change and how they change, what the character learns and if so what, and what you learn from the characters’ thoughts and appearance. </a:t>
                      </a:r>
                      <a:r>
                        <a:rPr lang="en-US" sz="1600" dirty="0" smtClean="0"/>
                        <a:t> </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of the New Critic Continued</a:t>
            </a:r>
            <a:endParaRPr lang="en-US" dirty="0"/>
          </a:p>
        </p:txBody>
      </p:sp>
      <p:graphicFrame>
        <p:nvGraphicFramePr>
          <p:cNvPr id="4" name="Content Placeholder 3"/>
          <p:cNvGraphicFramePr>
            <a:graphicFrameLocks noGrp="1"/>
          </p:cNvGraphicFramePr>
          <p:nvPr>
            <p:ph sz="quarter" idx="1"/>
          </p:nvPr>
        </p:nvGraphicFramePr>
        <p:xfrm>
          <a:off x="457200" y="1600200"/>
          <a:ext cx="7467600" cy="4912360"/>
        </p:xfrm>
        <a:graphic>
          <a:graphicData uri="http://schemas.openxmlformats.org/drawingml/2006/table">
            <a:tbl>
              <a:tblPr firstRow="1" bandRow="1">
                <a:tableStyleId>{5C22544A-7EE6-4342-B048-85BDC9FD1C3A}</a:tableStyleId>
              </a:tblPr>
              <a:tblGrid>
                <a:gridCol w="2489200"/>
                <a:gridCol w="2768600"/>
                <a:gridCol w="2209800"/>
              </a:tblGrid>
              <a:tr h="370840">
                <a:tc>
                  <a:txBody>
                    <a:bodyPr/>
                    <a:lstStyle/>
                    <a:p>
                      <a:r>
                        <a:rPr lang="en-US" dirty="0" smtClean="0"/>
                        <a:t>Device</a:t>
                      </a:r>
                      <a:endParaRPr lang="en-US" dirty="0"/>
                    </a:p>
                  </a:txBody>
                  <a:tcPr/>
                </a:tc>
                <a:tc>
                  <a:txBody>
                    <a:bodyPr/>
                    <a:lstStyle/>
                    <a:p>
                      <a:r>
                        <a:rPr lang="en-US" dirty="0" smtClean="0"/>
                        <a:t>Definition</a:t>
                      </a:r>
                      <a:endParaRPr lang="en-US" dirty="0"/>
                    </a:p>
                  </a:txBody>
                  <a:tcPr/>
                </a:tc>
                <a:tc>
                  <a:txBody>
                    <a:bodyPr/>
                    <a:lstStyle/>
                    <a:p>
                      <a:r>
                        <a:rPr lang="en-US" dirty="0" smtClean="0"/>
                        <a:t>Purpose</a:t>
                      </a:r>
                      <a:endParaRPr lang="en-US" dirty="0"/>
                    </a:p>
                  </a:txBody>
                  <a:tcPr/>
                </a:tc>
              </a:tr>
              <a:tr h="370840">
                <a:tc>
                  <a:txBody>
                    <a:bodyPr/>
                    <a:lstStyle/>
                    <a:p>
                      <a:r>
                        <a:rPr lang="en-US" dirty="0" smtClean="0"/>
                        <a:t>Allusion</a:t>
                      </a:r>
                      <a:endParaRPr lang="en-US" dirty="0"/>
                    </a:p>
                  </a:txBody>
                  <a:tcPr/>
                </a:tc>
                <a:tc>
                  <a:txBody>
                    <a:bodyPr/>
                    <a:lstStyle/>
                    <a:p>
                      <a:r>
                        <a:rPr lang="en-US" sz="1600" dirty="0" smtClean="0"/>
                        <a:t>A reference in</a:t>
                      </a:r>
                      <a:r>
                        <a:rPr lang="en-US" sz="1600" baseline="0" dirty="0" smtClean="0"/>
                        <a:t> a work of literature to a character, place, or situation from another work of literature, music or art.</a:t>
                      </a:r>
                      <a:endParaRPr lang="en-US" sz="1600" dirty="0"/>
                    </a:p>
                  </a:txBody>
                  <a:tcPr/>
                </a:tc>
                <a:tc>
                  <a:txBody>
                    <a:bodyPr/>
                    <a:lstStyle/>
                    <a:p>
                      <a:r>
                        <a:rPr lang="en-US" dirty="0" smtClean="0"/>
                        <a:t>Allows the author to communicate information without stating it outright.</a:t>
                      </a:r>
                      <a:endParaRPr lang="en-US" dirty="0"/>
                    </a:p>
                  </a:txBody>
                  <a:tcPr/>
                </a:tc>
              </a:tr>
              <a:tr h="370840">
                <a:tc>
                  <a:txBody>
                    <a:bodyPr/>
                    <a:lstStyle/>
                    <a:p>
                      <a:r>
                        <a:rPr lang="en-US" dirty="0" smtClean="0"/>
                        <a:t>Foreshadowing</a:t>
                      </a:r>
                      <a:endParaRPr lang="en-US" dirty="0"/>
                    </a:p>
                  </a:txBody>
                  <a:tcPr/>
                </a:tc>
                <a:tc>
                  <a:txBody>
                    <a:bodyPr/>
                    <a:lstStyle/>
                    <a:p>
                      <a:r>
                        <a:rPr lang="en-US" sz="1600" dirty="0" smtClean="0"/>
                        <a:t>The</a:t>
                      </a:r>
                      <a:r>
                        <a:rPr lang="en-US" sz="1600" baseline="0" dirty="0" smtClean="0"/>
                        <a:t> use of clues by an author to prepare readers for events that will happen later in the text.</a:t>
                      </a:r>
                      <a:endParaRPr lang="en-US" sz="1600" dirty="0"/>
                    </a:p>
                  </a:txBody>
                  <a:tcPr/>
                </a:tc>
                <a:tc>
                  <a:txBody>
                    <a:bodyPr/>
                    <a:lstStyle/>
                    <a:p>
                      <a:r>
                        <a:rPr lang="en-US" dirty="0" smtClean="0"/>
                        <a:t>Unifies the text and keeps</a:t>
                      </a:r>
                      <a:r>
                        <a:rPr lang="en-US" baseline="0" dirty="0" smtClean="0"/>
                        <a:t> the reader engaged.</a:t>
                      </a:r>
                      <a:endParaRPr lang="en-US" dirty="0"/>
                    </a:p>
                  </a:txBody>
                  <a:tcPr/>
                </a:tc>
              </a:tr>
              <a:tr h="370840">
                <a:tc>
                  <a:txBody>
                    <a:bodyPr/>
                    <a:lstStyle/>
                    <a:p>
                      <a:r>
                        <a:rPr lang="en-US" dirty="0" smtClean="0"/>
                        <a:t>Flashback</a:t>
                      </a:r>
                      <a:endParaRPr lang="en-US" dirty="0"/>
                    </a:p>
                  </a:txBody>
                  <a:tcPr/>
                </a:tc>
                <a:tc>
                  <a:txBody>
                    <a:bodyPr/>
                    <a:lstStyle/>
                    <a:p>
                      <a:r>
                        <a:rPr lang="en-US" sz="1600" dirty="0" smtClean="0"/>
                        <a:t>A device that informs the audience</a:t>
                      </a:r>
                      <a:r>
                        <a:rPr lang="en-US" sz="1600" baseline="0" dirty="0" smtClean="0"/>
                        <a:t> about events that happened before the opening scene of the text.</a:t>
                      </a:r>
                      <a:endParaRPr lang="en-US" sz="1600" dirty="0"/>
                    </a:p>
                  </a:txBody>
                  <a:tcPr/>
                </a:tc>
                <a:tc>
                  <a:txBody>
                    <a:bodyPr/>
                    <a:lstStyle/>
                    <a:p>
                      <a:r>
                        <a:rPr lang="en-US" dirty="0" smtClean="0"/>
                        <a:t>Allows</a:t>
                      </a:r>
                      <a:r>
                        <a:rPr lang="en-US" baseline="0" dirty="0" smtClean="0"/>
                        <a:t> the author to manipulate time in the text and information presented  to build interest and suspense.</a:t>
                      </a: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818</TotalTime>
  <Words>1609</Words>
  <Application>Microsoft Office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Century Schoolbook</vt:lpstr>
      <vt:lpstr>Wingdings</vt:lpstr>
      <vt:lpstr>Wingdings 2</vt:lpstr>
      <vt:lpstr>Oriel</vt:lpstr>
      <vt:lpstr>An Introduction to Literary Analysis</vt:lpstr>
      <vt:lpstr>What makes a text difficult to interpret or understand?</vt:lpstr>
      <vt:lpstr>What makes a text difficult cont’d</vt:lpstr>
      <vt:lpstr>How do we begin to effectively interpret literature?</vt:lpstr>
      <vt:lpstr>New Criticism</vt:lpstr>
      <vt:lpstr>The Tools of the New Critic</vt:lpstr>
      <vt:lpstr>Tools of the New Critic Continued</vt:lpstr>
      <vt:lpstr>The Tools of The New Critic Continued</vt:lpstr>
      <vt:lpstr>Tools of the New Critic Continued</vt:lpstr>
      <vt:lpstr>The tools of the New Critic Continued</vt:lpstr>
      <vt:lpstr>Certain Literary devices are intertwined- Structure and Plot</vt:lpstr>
      <vt:lpstr>Plot Structure</vt:lpstr>
      <vt:lpstr>Character, Structure, detail</vt:lpstr>
      <vt:lpstr>Point of view, tone, irony</vt:lpstr>
      <vt:lpstr>Point of view, tone, and irony</vt:lpstr>
      <vt:lpstr>Imagery, Mood, and Setting</vt:lpstr>
      <vt:lpstr>Stylistic devices</vt:lpstr>
      <vt:lpstr>Can all of these elements be addressed in one reading?</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Literary Analysis</dc:title>
  <dc:creator>awatkins2</dc:creator>
  <cp:lastModifiedBy>awatkins2</cp:lastModifiedBy>
  <cp:revision>36</cp:revision>
  <dcterms:created xsi:type="dcterms:W3CDTF">2013-01-03T00:11:03Z</dcterms:created>
  <dcterms:modified xsi:type="dcterms:W3CDTF">2016-09-12T11:37:05Z</dcterms:modified>
</cp:coreProperties>
</file>