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9"/>
  </p:notesMasterIdLst>
  <p:sldIdLst>
    <p:sldId id="382" r:id="rId2"/>
    <p:sldId id="431" r:id="rId3"/>
    <p:sldId id="383" r:id="rId4"/>
    <p:sldId id="371" r:id="rId5"/>
    <p:sldId id="369" r:id="rId6"/>
    <p:sldId id="370" r:id="rId7"/>
    <p:sldId id="377" r:id="rId8"/>
    <p:sldId id="378" r:id="rId9"/>
    <p:sldId id="387" r:id="rId10"/>
    <p:sldId id="384" r:id="rId11"/>
    <p:sldId id="432" r:id="rId12"/>
    <p:sldId id="385" r:id="rId13"/>
    <p:sldId id="390" r:id="rId14"/>
    <p:sldId id="391" r:id="rId15"/>
    <p:sldId id="440" r:id="rId16"/>
    <p:sldId id="443" r:id="rId17"/>
    <p:sldId id="389" r:id="rId18"/>
    <p:sldId id="278" r:id="rId19"/>
    <p:sldId id="433" r:id="rId20"/>
    <p:sldId id="434" r:id="rId21"/>
    <p:sldId id="372" r:id="rId22"/>
    <p:sldId id="373" r:id="rId23"/>
    <p:sldId id="376" r:id="rId24"/>
    <p:sldId id="436" r:id="rId25"/>
    <p:sldId id="435" r:id="rId26"/>
    <p:sldId id="394" r:id="rId27"/>
    <p:sldId id="313" r:id="rId28"/>
    <p:sldId id="375" r:id="rId29"/>
    <p:sldId id="438" r:id="rId30"/>
    <p:sldId id="442" r:id="rId31"/>
    <p:sldId id="392" r:id="rId32"/>
    <p:sldId id="395" r:id="rId33"/>
    <p:sldId id="409" r:id="rId34"/>
    <p:sldId id="410" r:id="rId35"/>
    <p:sldId id="411" r:id="rId36"/>
    <p:sldId id="422" r:id="rId37"/>
    <p:sldId id="439" r:id="rId38"/>
    <p:sldId id="397" r:id="rId39"/>
    <p:sldId id="412" r:id="rId40"/>
    <p:sldId id="413" r:id="rId41"/>
    <p:sldId id="423" r:id="rId42"/>
    <p:sldId id="398" r:id="rId43"/>
    <p:sldId id="441" r:id="rId44"/>
    <p:sldId id="404" r:id="rId45"/>
    <p:sldId id="414" r:id="rId46"/>
    <p:sldId id="415" r:id="rId47"/>
    <p:sldId id="424" r:id="rId48"/>
    <p:sldId id="399" r:id="rId49"/>
    <p:sldId id="405" r:id="rId50"/>
    <p:sldId id="416" r:id="rId51"/>
    <p:sldId id="417" r:id="rId52"/>
    <p:sldId id="425" r:id="rId53"/>
    <p:sldId id="429" r:id="rId54"/>
    <p:sldId id="400" r:id="rId55"/>
    <p:sldId id="401" r:id="rId56"/>
    <p:sldId id="406" r:id="rId57"/>
    <p:sldId id="418" r:id="rId58"/>
    <p:sldId id="419" r:id="rId59"/>
    <p:sldId id="426" r:id="rId60"/>
    <p:sldId id="402" r:id="rId61"/>
    <p:sldId id="407" r:id="rId62"/>
    <p:sldId id="420" r:id="rId63"/>
    <p:sldId id="421" r:id="rId64"/>
    <p:sldId id="427" r:id="rId65"/>
    <p:sldId id="430" r:id="rId66"/>
    <p:sldId id="403" r:id="rId67"/>
    <p:sldId id="408" r:id="rId6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65" autoAdjust="0"/>
    <p:restoredTop sz="94729" autoAdjust="0"/>
  </p:normalViewPr>
  <p:slideViewPr>
    <p:cSldViewPr>
      <p:cViewPr varScale="1">
        <p:scale>
          <a:sx n="70" d="100"/>
          <a:sy n="70" d="100"/>
        </p:scale>
        <p:origin x="480"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653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665285-2418-4C5D-AE3A-2DE67F36DCC9}" type="datetimeFigureOut">
              <a:rPr lang="en-US" smtClean="0"/>
              <a:pPr/>
              <a:t>2/28/2017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236F78-A043-4C85-BF11-BA3CAE51D1CC}" type="slidenum">
              <a:rPr lang="en-US" smtClean="0"/>
              <a:pPr/>
              <a:t>‹#›</a:t>
            </a:fld>
            <a:endParaRPr lang="en-US"/>
          </a:p>
        </p:txBody>
      </p:sp>
    </p:spTree>
    <p:extLst>
      <p:ext uri="{BB962C8B-B14F-4D97-AF65-F5344CB8AC3E}">
        <p14:creationId xmlns:p14="http://schemas.microsoft.com/office/powerpoint/2010/main" val="463975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E440C90-F5A8-4D0E-B709-1B13276B12F5}" type="datetimeFigureOut">
              <a:rPr lang="en-US" smtClean="0"/>
              <a:pPr/>
              <a:t>2/28/2017</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2D6888C-3496-4D11-8578-5C4D4CB40263}"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440C90-F5A8-4D0E-B709-1B13276B12F5}" type="datetimeFigureOut">
              <a:rPr lang="en-US" smtClean="0"/>
              <a:pPr/>
              <a:t>2/28/2017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D6888C-3496-4D11-8578-5C4D4CB4026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2D6888C-3496-4D11-8578-5C4D4CB40263}"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440C90-F5A8-4D0E-B709-1B13276B12F5}" type="datetimeFigureOut">
              <a:rPr lang="en-US" smtClean="0"/>
              <a:pPr/>
              <a:t>2/28/2017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E440C90-F5A8-4D0E-B709-1B13276B12F5}" type="datetimeFigureOut">
              <a:rPr lang="en-US" smtClean="0"/>
              <a:pPr/>
              <a:t>2/28/2017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D2D6888C-3496-4D11-8578-5C4D4CB40263}"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6E440C90-F5A8-4D0E-B709-1B13276B12F5}" type="datetimeFigureOut">
              <a:rPr lang="en-US" smtClean="0"/>
              <a:pPr/>
              <a:t>2/28/2017</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2D6888C-3496-4D11-8578-5C4D4CB40263}"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6E440C90-F5A8-4D0E-B709-1B13276B12F5}" type="datetimeFigureOut">
              <a:rPr lang="en-US" smtClean="0"/>
              <a:pPr/>
              <a:t>2/28/2017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D6888C-3496-4D11-8578-5C4D4CB40263}"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E440C90-F5A8-4D0E-B709-1B13276B12F5}" type="datetimeFigureOut">
              <a:rPr lang="en-US" smtClean="0"/>
              <a:pPr/>
              <a:t>2/28/2017</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2D6888C-3496-4D11-8578-5C4D4CB40263}"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E440C90-F5A8-4D0E-B709-1B13276B12F5}" type="datetimeFigureOut">
              <a:rPr lang="en-US" smtClean="0"/>
              <a:pPr/>
              <a:t>2/28/2017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D2D6888C-3496-4D11-8578-5C4D4CB4026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E440C90-F5A8-4D0E-B709-1B13276B12F5}" type="datetimeFigureOut">
              <a:rPr lang="en-US" smtClean="0"/>
              <a:pPr/>
              <a:t>2/28/2017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2D6888C-3496-4D11-8578-5C4D4CB4026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2D6888C-3496-4D11-8578-5C4D4CB40263}"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6E440C90-F5A8-4D0E-B709-1B13276B12F5}" type="datetimeFigureOut">
              <a:rPr lang="en-US" smtClean="0"/>
              <a:pPr/>
              <a:t>2/28/2017</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2D6888C-3496-4D11-8578-5C4D4CB40263}"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E440C90-F5A8-4D0E-B709-1B13276B12F5}" type="datetimeFigureOut">
              <a:rPr lang="en-US" smtClean="0"/>
              <a:pPr/>
              <a:t>2/28/2017</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E440C90-F5A8-4D0E-B709-1B13276B12F5}" type="datetimeFigureOut">
              <a:rPr lang="en-US" smtClean="0"/>
              <a:pPr/>
              <a:t>2/28/2017</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2D6888C-3496-4D11-8578-5C4D4CB40263}"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a:t>
            </a:r>
            <a:r>
              <a:rPr lang="en-US" dirty="0" smtClean="0"/>
              <a:t>3/6/2017</a:t>
            </a:r>
            <a:endParaRPr lang="en-US" dirty="0"/>
          </a:p>
        </p:txBody>
      </p:sp>
      <p:sp>
        <p:nvSpPr>
          <p:cNvPr id="3" name="Content Placeholder 2"/>
          <p:cNvSpPr>
            <a:spLocks noGrp="1"/>
          </p:cNvSpPr>
          <p:nvPr>
            <p:ph sz="quarter" idx="1"/>
          </p:nvPr>
        </p:nvSpPr>
        <p:spPr/>
        <p:txBody>
          <a:bodyPr>
            <a:normAutofit lnSpcReduction="10000"/>
          </a:bodyPr>
          <a:lstStyle/>
          <a:p>
            <a:r>
              <a:rPr lang="en-US" dirty="0">
                <a:solidFill>
                  <a:srgbClr val="C00000"/>
                </a:solidFill>
              </a:rPr>
              <a:t>Housekeeping- place homework on the right corner, sharpen your pencils, dispose of any trash etc.</a:t>
            </a:r>
          </a:p>
          <a:p>
            <a:pPr lvl="1"/>
            <a:r>
              <a:rPr lang="en-US" dirty="0">
                <a:solidFill>
                  <a:srgbClr val="C00000"/>
                </a:solidFill>
              </a:rPr>
              <a:t>Distribute AOW and </a:t>
            </a:r>
            <a:r>
              <a:rPr lang="en-US" dirty="0" smtClean="0">
                <a:solidFill>
                  <a:srgbClr val="C00000"/>
                </a:solidFill>
              </a:rPr>
              <a:t>Vocabulary</a:t>
            </a:r>
            <a:endParaRPr lang="en-US" dirty="0">
              <a:solidFill>
                <a:srgbClr val="C00000"/>
              </a:solidFill>
            </a:endParaRPr>
          </a:p>
          <a:p>
            <a:r>
              <a:rPr lang="en-US" dirty="0" smtClean="0">
                <a:solidFill>
                  <a:srgbClr val="C00000"/>
                </a:solidFill>
              </a:rPr>
              <a:t>Complete Friday’s </a:t>
            </a:r>
            <a:r>
              <a:rPr lang="en-US" dirty="0">
                <a:solidFill>
                  <a:srgbClr val="C00000"/>
                </a:solidFill>
              </a:rPr>
              <a:t>Test </a:t>
            </a:r>
          </a:p>
          <a:p>
            <a:r>
              <a:rPr lang="en-US" dirty="0">
                <a:solidFill>
                  <a:srgbClr val="C00000"/>
                </a:solidFill>
              </a:rPr>
              <a:t>Review Daily Objectives and the Essential Questions</a:t>
            </a:r>
            <a:endParaRPr lang="en-US" dirty="0">
              <a:solidFill>
                <a:srgbClr val="002060"/>
              </a:solidFill>
            </a:endParaRPr>
          </a:p>
          <a:p>
            <a:r>
              <a:rPr lang="en-US" dirty="0">
                <a:solidFill>
                  <a:srgbClr val="0070C0"/>
                </a:solidFill>
              </a:rPr>
              <a:t>Grammar Notes and Practice</a:t>
            </a:r>
          </a:p>
          <a:p>
            <a:r>
              <a:rPr lang="en-US" dirty="0">
                <a:solidFill>
                  <a:srgbClr val="0070C0"/>
                </a:solidFill>
              </a:rPr>
              <a:t>Detail </a:t>
            </a:r>
            <a:r>
              <a:rPr lang="en-US" dirty="0" smtClean="0">
                <a:solidFill>
                  <a:srgbClr val="0070C0"/>
                </a:solidFill>
              </a:rPr>
              <a:t>Practice</a:t>
            </a:r>
            <a:endParaRPr lang="en-US" dirty="0">
              <a:solidFill>
                <a:srgbClr val="0070C0"/>
              </a:solidFill>
            </a:endParaRPr>
          </a:p>
          <a:p>
            <a:r>
              <a:rPr lang="en-US" dirty="0" smtClean="0">
                <a:solidFill>
                  <a:srgbClr val="0070C0"/>
                </a:solidFill>
              </a:rPr>
              <a:t>Continue </a:t>
            </a:r>
            <a:r>
              <a:rPr lang="en-US" dirty="0">
                <a:solidFill>
                  <a:srgbClr val="0070C0"/>
                </a:solidFill>
              </a:rPr>
              <a:t>Reading and Analyzing Hurston’s </a:t>
            </a:r>
            <a:r>
              <a:rPr lang="en-US" i="1" dirty="0">
                <a:solidFill>
                  <a:srgbClr val="0070C0"/>
                </a:solidFill>
              </a:rPr>
              <a:t>Their Eyes Were Watching God</a:t>
            </a:r>
            <a:endParaRPr lang="en-US" dirty="0">
              <a:solidFill>
                <a:srgbClr val="0070C0"/>
              </a:solidFill>
            </a:endParaRPr>
          </a:p>
          <a:p>
            <a:r>
              <a:rPr lang="en-US" dirty="0">
                <a:solidFill>
                  <a:srgbClr val="C00000"/>
                </a:solidFill>
              </a:rPr>
              <a:t>Closure </a:t>
            </a:r>
            <a:r>
              <a:rPr lang="en-US" dirty="0" smtClean="0">
                <a:solidFill>
                  <a:srgbClr val="C00000"/>
                </a:solidFill>
              </a:rPr>
              <a:t>Question</a:t>
            </a:r>
            <a:endParaRPr lang="en-US" dirty="0">
              <a:solidFill>
                <a:srgbClr val="C00000"/>
              </a:solidFill>
            </a:endParaRPr>
          </a:p>
        </p:txBody>
      </p:sp>
    </p:spTree>
    <p:extLst>
      <p:ext uri="{BB962C8B-B14F-4D97-AF65-F5344CB8AC3E}">
        <p14:creationId xmlns:p14="http://schemas.microsoft.com/office/powerpoint/2010/main" val="899903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a:t>
            </a:r>
            <a:r>
              <a:rPr lang="en-US" dirty="0" smtClean="0"/>
              <a:t>3/7/2017</a:t>
            </a:r>
            <a:endParaRPr lang="en-US" dirty="0"/>
          </a:p>
        </p:txBody>
      </p:sp>
      <p:sp>
        <p:nvSpPr>
          <p:cNvPr id="3" name="Content Placeholder 2"/>
          <p:cNvSpPr>
            <a:spLocks noGrp="1"/>
          </p:cNvSpPr>
          <p:nvPr>
            <p:ph sz="quarter" idx="1"/>
          </p:nvPr>
        </p:nvSpPr>
        <p:spPr/>
        <p:txBody>
          <a:bodyPr>
            <a:normAutofit lnSpcReduction="10000"/>
          </a:bodyPr>
          <a:lstStyle/>
          <a:p>
            <a:r>
              <a:rPr lang="en-US" dirty="0">
                <a:solidFill>
                  <a:srgbClr val="C00000"/>
                </a:solidFill>
              </a:rPr>
              <a:t>Housekeeping- place homework on the right corner, sharpen your pencils, dispose of any trash etc</a:t>
            </a:r>
            <a:r>
              <a:rPr lang="en-US" dirty="0" smtClean="0">
                <a:solidFill>
                  <a:srgbClr val="C00000"/>
                </a:solidFill>
              </a:rPr>
              <a:t>.</a:t>
            </a:r>
            <a:endParaRPr lang="en-US" dirty="0" smtClean="0">
              <a:solidFill>
                <a:srgbClr val="C00000"/>
              </a:solidFill>
            </a:endParaRPr>
          </a:p>
          <a:p>
            <a:pPr lvl="1"/>
            <a:r>
              <a:rPr lang="en-US" dirty="0" smtClean="0">
                <a:solidFill>
                  <a:srgbClr val="C00000"/>
                </a:solidFill>
              </a:rPr>
              <a:t>Vocabulary Notes</a:t>
            </a:r>
            <a:endParaRPr lang="en-US" dirty="0">
              <a:solidFill>
                <a:srgbClr val="C00000"/>
              </a:solidFill>
            </a:endParaRPr>
          </a:p>
          <a:p>
            <a:r>
              <a:rPr lang="en-US" dirty="0">
                <a:solidFill>
                  <a:srgbClr val="C00000"/>
                </a:solidFill>
              </a:rPr>
              <a:t>Complete the Warm-Up</a:t>
            </a:r>
          </a:p>
          <a:p>
            <a:r>
              <a:rPr lang="en-US" dirty="0">
                <a:solidFill>
                  <a:srgbClr val="C00000"/>
                </a:solidFill>
              </a:rPr>
              <a:t>Review the Objectives and Essential Questions</a:t>
            </a:r>
            <a:endParaRPr lang="en-US" dirty="0">
              <a:solidFill>
                <a:srgbClr val="0070C0"/>
              </a:solidFill>
            </a:endParaRPr>
          </a:p>
          <a:p>
            <a:r>
              <a:rPr lang="en-US" dirty="0">
                <a:solidFill>
                  <a:srgbClr val="0070C0"/>
                </a:solidFill>
              </a:rPr>
              <a:t>Devices and Grammar </a:t>
            </a:r>
            <a:r>
              <a:rPr lang="en-US" dirty="0" smtClean="0">
                <a:solidFill>
                  <a:srgbClr val="0070C0"/>
                </a:solidFill>
              </a:rPr>
              <a:t>Review</a:t>
            </a:r>
          </a:p>
          <a:p>
            <a:r>
              <a:rPr lang="en-US" dirty="0" smtClean="0">
                <a:solidFill>
                  <a:srgbClr val="0070C0"/>
                </a:solidFill>
              </a:rPr>
              <a:t>Poetry Presentations</a:t>
            </a:r>
            <a:endParaRPr lang="en-US" dirty="0">
              <a:solidFill>
                <a:srgbClr val="0070C0"/>
              </a:solidFill>
            </a:endParaRPr>
          </a:p>
          <a:p>
            <a:r>
              <a:rPr lang="en-US" dirty="0" smtClean="0">
                <a:solidFill>
                  <a:srgbClr val="0070C0"/>
                </a:solidFill>
              </a:rPr>
              <a:t>Continue Reading and Analyzing Hurston’s </a:t>
            </a:r>
            <a:r>
              <a:rPr lang="en-US" i="1" dirty="0" smtClean="0">
                <a:solidFill>
                  <a:srgbClr val="0070C0"/>
                </a:solidFill>
              </a:rPr>
              <a:t>Their Eyes Were Watching God</a:t>
            </a:r>
            <a:endParaRPr lang="en-US" dirty="0" smtClean="0">
              <a:solidFill>
                <a:srgbClr val="0070C0"/>
              </a:solidFill>
            </a:endParaRPr>
          </a:p>
          <a:p>
            <a:r>
              <a:rPr lang="en-US" dirty="0" smtClean="0">
                <a:solidFill>
                  <a:srgbClr val="C00000"/>
                </a:solidFill>
              </a:rPr>
              <a:t>Complete </a:t>
            </a:r>
            <a:r>
              <a:rPr lang="en-US" dirty="0">
                <a:solidFill>
                  <a:srgbClr val="C00000"/>
                </a:solidFill>
              </a:rPr>
              <a:t>a Closure Question</a:t>
            </a:r>
          </a:p>
          <a:p>
            <a:endParaRPr lang="en-US" dirty="0"/>
          </a:p>
        </p:txBody>
      </p:sp>
    </p:spTree>
    <p:extLst>
      <p:ext uri="{BB962C8B-B14F-4D97-AF65-F5344CB8AC3E}">
        <p14:creationId xmlns:p14="http://schemas.microsoft.com/office/powerpoint/2010/main" val="20674038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a:xfrm>
            <a:off x="301752" y="1527048"/>
            <a:ext cx="8503920" cy="5026152"/>
          </a:xfrm>
        </p:spPr>
        <p:txBody>
          <a:bodyPr>
            <a:normAutofit fontScale="77500" lnSpcReduction="20000"/>
          </a:bodyPr>
          <a:lstStyle/>
          <a:p>
            <a:r>
              <a:rPr lang="en-US" dirty="0"/>
              <a:t>Cite strong and thorough textual evidence to support analysis of what the text says explicitly as well as inferences drawn from the text, including determining where the text leaves matters uncertain.</a:t>
            </a:r>
          </a:p>
          <a:p>
            <a:r>
              <a:rPr lang="en-US" dirty="0"/>
              <a:t>Determine two or more themes or central ideas of a text and analyze their development over the course of the text, including how they interact and build on one another to produce a complex account; provide an objective summary of the text.</a:t>
            </a:r>
          </a:p>
          <a:p>
            <a:r>
              <a:rPr lang="en-US" dirty="0"/>
              <a:t>Analyze the impact of the author's choices regarding how to develop and relate elements of a story  (e.g., where a story is set, how the action is ordered, how the characters are introduced and developed).</a:t>
            </a:r>
          </a:p>
          <a:p>
            <a:r>
              <a:rPr lang="en-US" dirty="0"/>
              <a:t>Analyze a complex set of ideas or sequence of events and explain how specific individuals, ideas, or events interact and develop over the course of the text.</a:t>
            </a:r>
          </a:p>
          <a:p>
            <a:r>
              <a:rPr lang="en-US" dirty="0"/>
              <a:t>Analyze diction, including figurative, connotative, and technical meanings; analyze how an author uses and refines the meaning of a key term or terms over the course of a text and how it impacts tone</a:t>
            </a:r>
          </a:p>
          <a:p>
            <a:pPr marL="0" indent="0">
              <a:buNone/>
            </a:pPr>
            <a:endParaRPr lang="en-US" dirty="0"/>
          </a:p>
        </p:txBody>
      </p:sp>
    </p:spTree>
    <p:extLst>
      <p:ext uri="{BB962C8B-B14F-4D97-AF65-F5344CB8AC3E}">
        <p14:creationId xmlns:p14="http://schemas.microsoft.com/office/powerpoint/2010/main" val="3299625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What is the effect of stylistic devices on the plot and/or the reader?</a:t>
            </a:r>
          </a:p>
          <a:p>
            <a:pPr lvl="0"/>
            <a:r>
              <a:rPr lang="en-US" dirty="0"/>
              <a:t>How do the exposition and  the resolution establish the theme and impact the reader?</a:t>
            </a:r>
          </a:p>
          <a:p>
            <a:pPr lvl="0"/>
            <a:r>
              <a:rPr lang="en-US" dirty="0"/>
              <a:t>Why did the author develop the characters in the way that he did?  What is the impact?</a:t>
            </a:r>
          </a:p>
          <a:p>
            <a:pPr lvl="0"/>
            <a:r>
              <a:rPr lang="en-US" dirty="0"/>
              <a:t>How does the author use the protagonist to manipulate the viewpoint of the other characters?</a:t>
            </a:r>
          </a:p>
          <a:p>
            <a:pPr lvl="0"/>
            <a:r>
              <a:rPr lang="en-US" dirty="0"/>
              <a:t>How does the author’s syntax and diction affect the development of the plot?</a:t>
            </a:r>
          </a:p>
          <a:p>
            <a:r>
              <a:rPr lang="en-US" dirty="0"/>
              <a:t>How does the structure of the text affect the audience’s viewpoint of the characters?</a:t>
            </a:r>
          </a:p>
          <a:p>
            <a:endParaRPr lang="en-US" dirty="0"/>
          </a:p>
        </p:txBody>
      </p:sp>
    </p:spTree>
    <p:extLst>
      <p:ext uri="{BB962C8B-B14F-4D97-AF65-F5344CB8AC3E}">
        <p14:creationId xmlns:p14="http://schemas.microsoft.com/office/powerpoint/2010/main" val="457880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dirty="0" smtClean="0"/>
              <a:t>Grammar Practice-Identify the type of phrase in each sentence.</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For a split second, the football sat balanced </a:t>
            </a:r>
            <a:r>
              <a:rPr lang="en-US" i="1" dirty="0" smtClean="0">
                <a:solidFill>
                  <a:srgbClr val="FF0000"/>
                </a:solidFill>
              </a:rPr>
              <a:t>on the goal-post bar.</a:t>
            </a:r>
          </a:p>
          <a:p>
            <a:pPr marL="514350" indent="-514350">
              <a:buFont typeface="+mj-lt"/>
              <a:buAutoNum type="arabicPeriod"/>
            </a:pPr>
            <a:r>
              <a:rPr lang="en-US" dirty="0" smtClean="0"/>
              <a:t>Dr. Martin, </a:t>
            </a:r>
            <a:r>
              <a:rPr lang="en-US" i="1" dirty="0" smtClean="0">
                <a:solidFill>
                  <a:srgbClr val="FF0000"/>
                </a:solidFill>
              </a:rPr>
              <a:t>the pediatrician</a:t>
            </a:r>
            <a:r>
              <a:rPr lang="en-US" dirty="0" smtClean="0"/>
              <a:t>, has advertised for a receptionist.</a:t>
            </a:r>
            <a:endParaRPr lang="en-US" i="1" dirty="0" smtClean="0"/>
          </a:p>
          <a:p>
            <a:pPr marL="514350" indent="-514350">
              <a:buFont typeface="+mj-lt"/>
              <a:buAutoNum type="arabicPeriod"/>
            </a:pPr>
            <a:r>
              <a:rPr lang="en-US" i="1" dirty="0" smtClean="0">
                <a:solidFill>
                  <a:srgbClr val="FF0000"/>
                </a:solidFill>
              </a:rPr>
              <a:t>Sitting in the sun for three hours </a:t>
            </a:r>
            <a:r>
              <a:rPr lang="en-US" dirty="0" smtClean="0"/>
              <a:t>gave Rebecca a headache.</a:t>
            </a:r>
          </a:p>
          <a:p>
            <a:pPr marL="514350" indent="-514350">
              <a:buFont typeface="+mj-lt"/>
              <a:buAutoNum type="arabicPeriod"/>
            </a:pPr>
            <a:r>
              <a:rPr lang="en-US" i="1" dirty="0" smtClean="0">
                <a:solidFill>
                  <a:srgbClr val="FF0000"/>
                </a:solidFill>
              </a:rPr>
              <a:t>Smiling broadly</a:t>
            </a:r>
            <a:r>
              <a:rPr lang="en-US" dirty="0" smtClean="0"/>
              <a:t>, the television commentator praised the work of the community organization.</a:t>
            </a:r>
          </a:p>
          <a:p>
            <a:pPr marL="514350" indent="-514350">
              <a:buFont typeface="+mj-lt"/>
              <a:buAutoNum type="arabicPeriod"/>
            </a:pPr>
            <a:r>
              <a:rPr lang="en-US" dirty="0" smtClean="0"/>
              <a:t>I saw the beautiful bouquet </a:t>
            </a:r>
            <a:r>
              <a:rPr lang="en-US" i="1" dirty="0" smtClean="0">
                <a:solidFill>
                  <a:srgbClr val="FF0000"/>
                </a:solidFill>
              </a:rPr>
              <a:t>of roses </a:t>
            </a:r>
            <a:r>
              <a:rPr lang="en-US" dirty="0" smtClean="0"/>
              <a:t>on the table.</a:t>
            </a:r>
            <a:endParaRPr lang="en-US" dirty="0"/>
          </a:p>
        </p:txBody>
      </p:sp>
    </p:spTree>
    <p:extLst>
      <p:ext uri="{BB962C8B-B14F-4D97-AF65-F5344CB8AC3E}">
        <p14:creationId xmlns:p14="http://schemas.microsoft.com/office/powerpoint/2010/main" val="12826351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Prepositional-adverbial</a:t>
            </a:r>
          </a:p>
          <a:p>
            <a:pPr marL="514350" indent="-514350">
              <a:buFont typeface="+mj-lt"/>
              <a:buAutoNum type="arabicPeriod"/>
            </a:pPr>
            <a:r>
              <a:rPr lang="en-US" dirty="0" smtClean="0"/>
              <a:t>Appositive</a:t>
            </a:r>
          </a:p>
          <a:p>
            <a:pPr marL="514350" indent="-514350">
              <a:buFont typeface="+mj-lt"/>
              <a:buAutoNum type="arabicPeriod"/>
            </a:pPr>
            <a:r>
              <a:rPr lang="en-US" dirty="0" smtClean="0"/>
              <a:t>Gerund</a:t>
            </a:r>
          </a:p>
          <a:p>
            <a:pPr marL="514350" indent="-514350">
              <a:buFont typeface="+mj-lt"/>
              <a:buAutoNum type="arabicPeriod"/>
            </a:pPr>
            <a:r>
              <a:rPr lang="en-US" dirty="0" smtClean="0"/>
              <a:t>Participle</a:t>
            </a:r>
          </a:p>
          <a:p>
            <a:pPr marL="514350" indent="-514350">
              <a:buFont typeface="+mj-lt"/>
              <a:buAutoNum type="arabicPeriod"/>
            </a:pPr>
            <a:r>
              <a:rPr lang="en-US" dirty="0" smtClean="0"/>
              <a:t>Adjective</a:t>
            </a:r>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3606014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Review</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t>Syntax is the way words are arranged in sentences.  In other words, syntax is sentence structure.  Syntax controls verbal pacing and focus.  Syntax includes the following elements</a:t>
            </a:r>
          </a:p>
          <a:p>
            <a:pPr lvl="1"/>
            <a:r>
              <a:rPr lang="en-US" dirty="0"/>
              <a:t>Sentence parts (pay close attention to </a:t>
            </a:r>
            <a:r>
              <a:rPr lang="en-US" dirty="0">
                <a:solidFill>
                  <a:srgbClr val="FF0000"/>
                </a:solidFill>
              </a:rPr>
              <a:t>subjects</a:t>
            </a:r>
            <a:r>
              <a:rPr lang="en-US" dirty="0"/>
              <a:t>, </a:t>
            </a:r>
            <a:r>
              <a:rPr lang="en-US" dirty="0">
                <a:solidFill>
                  <a:srgbClr val="7030A0"/>
                </a:solidFill>
              </a:rPr>
              <a:t>verbs</a:t>
            </a:r>
            <a:r>
              <a:rPr lang="en-US" dirty="0"/>
              <a:t>, </a:t>
            </a:r>
            <a:r>
              <a:rPr lang="en-US" dirty="0">
                <a:solidFill>
                  <a:srgbClr val="00B050"/>
                </a:solidFill>
              </a:rPr>
              <a:t>clauses</a:t>
            </a:r>
            <a:r>
              <a:rPr lang="en-US" dirty="0"/>
              <a:t>, </a:t>
            </a:r>
            <a:r>
              <a:rPr lang="en-US" dirty="0">
                <a:solidFill>
                  <a:srgbClr val="FF0066"/>
                </a:solidFill>
              </a:rPr>
              <a:t>phrases</a:t>
            </a:r>
            <a:r>
              <a:rPr lang="en-US" dirty="0"/>
              <a:t>)</a:t>
            </a:r>
          </a:p>
          <a:p>
            <a:pPr lvl="1"/>
            <a:r>
              <a:rPr lang="en-US" dirty="0"/>
              <a:t>Word order (normal order in English is to have the subject first then the verb and other details- changing order changes meaning)</a:t>
            </a:r>
          </a:p>
          <a:p>
            <a:pPr lvl="2"/>
            <a:r>
              <a:rPr lang="en-US" dirty="0"/>
              <a:t>Jim said he drives only a truck (he drives nothing else)</a:t>
            </a:r>
          </a:p>
          <a:p>
            <a:pPr lvl="2"/>
            <a:r>
              <a:rPr lang="en-US" dirty="0"/>
              <a:t>Jim said that only he drives a truck (No one else drives a truck)</a:t>
            </a:r>
          </a:p>
          <a:p>
            <a:pPr lvl="2"/>
            <a:r>
              <a:rPr lang="en-US" dirty="0"/>
              <a:t>Jim only said he drives a truck (He probably doesn’t really drive a truck)</a:t>
            </a:r>
          </a:p>
          <a:p>
            <a:pPr lvl="2"/>
            <a:r>
              <a:rPr lang="en-US" dirty="0"/>
              <a:t>Only Jim said that he drives a truck (No one else said it)</a:t>
            </a:r>
          </a:p>
          <a:p>
            <a:endParaRPr lang="en-US" dirty="0"/>
          </a:p>
        </p:txBody>
      </p:sp>
    </p:spTree>
    <p:extLst>
      <p:ext uri="{BB962C8B-B14F-4D97-AF65-F5344CB8AC3E}">
        <p14:creationId xmlns:p14="http://schemas.microsoft.com/office/powerpoint/2010/main" val="39702177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Review</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t>Sentence length</a:t>
            </a:r>
          </a:p>
          <a:p>
            <a:pPr lvl="1"/>
            <a:r>
              <a:rPr lang="en-US" dirty="0">
                <a:solidFill>
                  <a:srgbClr val="00B050"/>
                </a:solidFill>
              </a:rPr>
              <a:t>Writers vary sentence length to keep their readers interested and to control what their readers pay attention to.</a:t>
            </a:r>
          </a:p>
          <a:p>
            <a:r>
              <a:rPr lang="en-US" dirty="0"/>
              <a:t>Punctuation</a:t>
            </a:r>
          </a:p>
          <a:p>
            <a:pPr lvl="1"/>
            <a:r>
              <a:rPr lang="en-US" dirty="0" smtClean="0">
                <a:solidFill>
                  <a:srgbClr val="FF0000"/>
                </a:solidFill>
              </a:rPr>
              <a:t>Semicolon (;)-</a:t>
            </a:r>
            <a:r>
              <a:rPr lang="en-US" dirty="0">
                <a:solidFill>
                  <a:srgbClr val="FF0000"/>
                </a:solidFill>
              </a:rPr>
              <a:t>joins two or more clauses when there is no coordinating conjunction (FANBOYS).  When a semicolon is used, all clauses are equally important, and the reader should pay equal attention to them all.</a:t>
            </a:r>
          </a:p>
          <a:p>
            <a:pPr lvl="1"/>
            <a:r>
              <a:rPr lang="en-US" dirty="0" smtClean="0">
                <a:solidFill>
                  <a:srgbClr val="0070C0"/>
                </a:solidFill>
              </a:rPr>
              <a:t>Colon (:)- </a:t>
            </a:r>
            <a:r>
              <a:rPr lang="en-US" dirty="0">
                <a:solidFill>
                  <a:srgbClr val="0070C0"/>
                </a:solidFill>
              </a:rPr>
              <a:t>tells the reader that something important will follow.</a:t>
            </a:r>
          </a:p>
          <a:p>
            <a:pPr lvl="1"/>
            <a:r>
              <a:rPr lang="en-US" smtClean="0">
                <a:solidFill>
                  <a:srgbClr val="FD41E2"/>
                </a:solidFill>
              </a:rPr>
              <a:t>Dash (-) </a:t>
            </a:r>
            <a:r>
              <a:rPr lang="en-US" dirty="0">
                <a:solidFill>
                  <a:srgbClr val="FD41E2"/>
                </a:solidFill>
              </a:rPr>
              <a:t>marks a sudden change in thought or sets off a summary. Parentheses can do this too, but the dash is more informal and conversational.</a:t>
            </a:r>
          </a:p>
          <a:p>
            <a:pPr lvl="1"/>
            <a:r>
              <a:rPr lang="en-US" dirty="0">
                <a:solidFill>
                  <a:srgbClr val="7030A0"/>
                </a:solidFill>
              </a:rPr>
              <a:t>Italics- are used to talk about a word as a word (He used the word </a:t>
            </a:r>
            <a:r>
              <a:rPr lang="en-US" i="1" dirty="0">
                <a:solidFill>
                  <a:srgbClr val="7030A0"/>
                </a:solidFill>
              </a:rPr>
              <a:t>really </a:t>
            </a:r>
            <a:r>
              <a:rPr lang="en-US" dirty="0">
                <a:solidFill>
                  <a:srgbClr val="7030A0"/>
                </a:solidFill>
              </a:rPr>
              <a:t>too many times) or for emphasis.</a:t>
            </a:r>
          </a:p>
          <a:p>
            <a:endParaRPr lang="en-US" dirty="0"/>
          </a:p>
        </p:txBody>
      </p:sp>
    </p:spTree>
    <p:extLst>
      <p:ext uri="{BB962C8B-B14F-4D97-AF65-F5344CB8AC3E}">
        <p14:creationId xmlns:p14="http://schemas.microsoft.com/office/powerpoint/2010/main" val="33853821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Stylistic Devices Review</a:t>
            </a:r>
            <a:endParaRPr lang="en-US"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US" dirty="0" smtClean="0">
                <a:solidFill>
                  <a:srgbClr val="0070C0"/>
                </a:solidFill>
              </a:rPr>
              <a:t>“But George sat stiffly on the bank and looked at his right hand that had thrown the gun away.” –Steinbeck, </a:t>
            </a:r>
            <a:r>
              <a:rPr lang="en-US" i="1" dirty="0" smtClean="0">
                <a:solidFill>
                  <a:srgbClr val="0070C0"/>
                </a:solidFill>
              </a:rPr>
              <a:t>Of Mice and Men</a:t>
            </a:r>
            <a:endParaRPr lang="en-US" dirty="0" smtClean="0">
              <a:solidFill>
                <a:srgbClr val="0070C0"/>
              </a:solidFill>
            </a:endParaRPr>
          </a:p>
          <a:p>
            <a:pPr marL="514350" indent="-514350">
              <a:buFont typeface="+mj-lt"/>
              <a:buAutoNum type="arabicPeriod"/>
            </a:pPr>
            <a:r>
              <a:rPr lang="en-US" dirty="0" smtClean="0"/>
              <a:t>The subordinate clause, </a:t>
            </a:r>
            <a:r>
              <a:rPr lang="en-US" i="1" dirty="0" smtClean="0">
                <a:solidFill>
                  <a:srgbClr val="0070C0"/>
                </a:solidFill>
              </a:rPr>
              <a:t>that had thrown the gun away</a:t>
            </a:r>
            <a:r>
              <a:rPr lang="en-US" dirty="0" smtClean="0"/>
              <a:t>, is used as an adjective to modify the word hand.  What effect does this have on the meaning of the sentence?</a:t>
            </a:r>
          </a:p>
          <a:p>
            <a:pPr marL="514350" indent="-514350">
              <a:buFont typeface="+mj-lt"/>
              <a:buAutoNum type="arabicPeriod"/>
            </a:pPr>
            <a:r>
              <a:rPr lang="en-US" dirty="0" smtClean="0"/>
              <a:t>Compare Steinbeck’s sentence with the following: </a:t>
            </a:r>
            <a:r>
              <a:rPr lang="en-US" i="1" dirty="0" smtClean="0">
                <a:solidFill>
                  <a:srgbClr val="0070C0"/>
                </a:solidFill>
              </a:rPr>
              <a:t>George, who had thrown the gun away, sat stiffly on the bank and looked at his right hand.  </a:t>
            </a:r>
            <a:r>
              <a:rPr lang="en-US" dirty="0" smtClean="0"/>
              <a:t>Both sentences have subordinate clauses that modify nouns, but the clauses modify different nouns.  How does this effect the focus and meaning?</a:t>
            </a:r>
            <a:endParaRPr lang="en-US" dirty="0"/>
          </a:p>
        </p:txBody>
      </p:sp>
    </p:spTree>
    <p:extLst>
      <p:ext uri="{BB962C8B-B14F-4D97-AF65-F5344CB8AC3E}">
        <p14:creationId xmlns:p14="http://schemas.microsoft.com/office/powerpoint/2010/main" val="2192820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a:t>
            </a:r>
            <a:r>
              <a:rPr lang="en-US" dirty="0" smtClean="0"/>
              <a:t>3/8/2017</a:t>
            </a:r>
            <a:endParaRPr lang="en-US" dirty="0"/>
          </a:p>
        </p:txBody>
      </p:sp>
      <p:sp>
        <p:nvSpPr>
          <p:cNvPr id="3" name="Content Placeholder 2"/>
          <p:cNvSpPr>
            <a:spLocks noGrp="1"/>
          </p:cNvSpPr>
          <p:nvPr>
            <p:ph sz="quarter" idx="1"/>
          </p:nvPr>
        </p:nvSpPr>
        <p:spPr>
          <a:xfrm>
            <a:off x="301752" y="1527048"/>
            <a:ext cx="8503920" cy="4873752"/>
          </a:xfrm>
        </p:spPr>
        <p:txBody>
          <a:bodyPr>
            <a:normAutofit/>
          </a:bodyPr>
          <a:lstStyle/>
          <a:p>
            <a:r>
              <a:rPr lang="en-US" dirty="0">
                <a:solidFill>
                  <a:srgbClr val="C00000"/>
                </a:solidFill>
              </a:rPr>
              <a:t>Housekeeping- place homework on the right corner, sharpen your pencils, dispose of any trash etc</a:t>
            </a:r>
            <a:r>
              <a:rPr lang="en-US" dirty="0" smtClean="0">
                <a:solidFill>
                  <a:srgbClr val="C00000"/>
                </a:solidFill>
              </a:rPr>
              <a:t>.</a:t>
            </a:r>
            <a:endParaRPr lang="en-US" dirty="0">
              <a:solidFill>
                <a:srgbClr val="C00000"/>
              </a:solidFill>
            </a:endParaRPr>
          </a:p>
          <a:p>
            <a:r>
              <a:rPr lang="en-US" dirty="0">
                <a:solidFill>
                  <a:srgbClr val="C00000"/>
                </a:solidFill>
              </a:rPr>
              <a:t>Complete the Warm-Up</a:t>
            </a:r>
          </a:p>
          <a:p>
            <a:r>
              <a:rPr lang="en-US" dirty="0">
                <a:solidFill>
                  <a:srgbClr val="C00000"/>
                </a:solidFill>
              </a:rPr>
              <a:t>Review the Objectives and Essential Questions</a:t>
            </a:r>
            <a:endParaRPr lang="en-US" dirty="0">
              <a:solidFill>
                <a:srgbClr val="0070C0"/>
              </a:solidFill>
            </a:endParaRPr>
          </a:p>
          <a:p>
            <a:r>
              <a:rPr lang="en-US" dirty="0">
                <a:solidFill>
                  <a:srgbClr val="0070C0"/>
                </a:solidFill>
              </a:rPr>
              <a:t>Devices and Grammar Review</a:t>
            </a:r>
          </a:p>
          <a:p>
            <a:r>
              <a:rPr lang="en-US" dirty="0">
                <a:solidFill>
                  <a:srgbClr val="0070C0"/>
                </a:solidFill>
              </a:rPr>
              <a:t>Continue Reading and Analyzing Hurston’s </a:t>
            </a:r>
            <a:r>
              <a:rPr lang="en-US" i="1" dirty="0">
                <a:solidFill>
                  <a:srgbClr val="0070C0"/>
                </a:solidFill>
              </a:rPr>
              <a:t>Their Eyes Were Watching God</a:t>
            </a:r>
            <a:endParaRPr lang="en-US" dirty="0">
              <a:solidFill>
                <a:srgbClr val="0070C0"/>
              </a:solidFill>
            </a:endParaRPr>
          </a:p>
          <a:p>
            <a:r>
              <a:rPr lang="en-US" dirty="0">
                <a:solidFill>
                  <a:srgbClr val="C00000"/>
                </a:solidFill>
              </a:rPr>
              <a:t>Complete a Closure Question</a:t>
            </a:r>
          </a:p>
          <a:p>
            <a:endParaRPr lang="en-US" dirty="0" smtClean="0">
              <a:solidFill>
                <a:srgbClr val="C00000"/>
              </a:solidFill>
            </a:endParaRPr>
          </a:p>
          <a:p>
            <a:endParaRPr lang="en-US" dirty="0" smtClean="0">
              <a:solidFill>
                <a:srgbClr val="C00000"/>
              </a:solidFill>
            </a:endParaRPr>
          </a:p>
          <a:p>
            <a:endParaRPr lang="en-US" sz="3700" dirty="0" smtClean="0">
              <a:solidFill>
                <a:srgbClr val="0070C0"/>
              </a:solidFill>
            </a:endParaRPr>
          </a:p>
          <a:p>
            <a:pPr>
              <a:buNone/>
            </a:pPr>
            <a:endParaRPr lang="en-US" sz="3200" dirty="0" smtClean="0">
              <a:solidFill>
                <a:srgbClr val="0070C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a:xfrm>
            <a:off x="301752" y="1527048"/>
            <a:ext cx="8503920" cy="5102352"/>
          </a:xfrm>
        </p:spPr>
        <p:txBody>
          <a:bodyPr>
            <a:normAutofit fontScale="77500" lnSpcReduction="20000"/>
          </a:bodyPr>
          <a:lstStyle/>
          <a:p>
            <a:r>
              <a:rPr lang="en-US" dirty="0"/>
              <a:t>Cite strong and thorough textual evidence to support analysis of what the text says explicitly as well as inferences drawn from the text, including determining where the text leaves matters uncertain.</a:t>
            </a:r>
          </a:p>
          <a:p>
            <a:r>
              <a:rPr lang="en-US" dirty="0"/>
              <a:t>Determine two or more themes or central ideas of a text and analyze their development over the course of the text, including how they interact and build on one another to produce a complex account; provide an objective summary of the text.</a:t>
            </a:r>
          </a:p>
          <a:p>
            <a:r>
              <a:rPr lang="en-US" dirty="0"/>
              <a:t>Analyze the impact of the author's choices regarding how to develop and relate elements of a story  (e.g., where a story is set, how the action is ordered, how the characters are introduced and developed).</a:t>
            </a:r>
          </a:p>
          <a:p>
            <a:r>
              <a:rPr lang="en-US" dirty="0"/>
              <a:t>Analyze a complex set of ideas or sequence of events and explain how specific individuals, ideas, or events interact and develop over the course of the text.</a:t>
            </a:r>
          </a:p>
          <a:p>
            <a:r>
              <a:rPr lang="en-US" dirty="0"/>
              <a:t>Analyze diction, including figurative, connotative, and technical meanings; analyze how an author uses and refines the meaning of a key term or terms over the course of a text and how it impacts tone</a:t>
            </a:r>
          </a:p>
          <a:p>
            <a:endParaRPr lang="en-US" dirty="0"/>
          </a:p>
        </p:txBody>
      </p:sp>
    </p:spTree>
    <p:extLst>
      <p:ext uri="{BB962C8B-B14F-4D97-AF65-F5344CB8AC3E}">
        <p14:creationId xmlns:p14="http://schemas.microsoft.com/office/powerpoint/2010/main" val="2449049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a:xfrm>
            <a:off x="301752" y="1527048"/>
            <a:ext cx="8503920" cy="5026152"/>
          </a:xfrm>
        </p:spPr>
        <p:txBody>
          <a:bodyPr>
            <a:normAutofit fontScale="77500" lnSpcReduction="20000"/>
          </a:bodyPr>
          <a:lstStyle/>
          <a:p>
            <a:r>
              <a:rPr lang="en-US" dirty="0"/>
              <a:t>Cite strong and thorough textual evidence to support analysis of what the text says explicitly as well as inferences drawn from the text, including determining where the text leaves matters uncertain.</a:t>
            </a:r>
          </a:p>
          <a:p>
            <a:r>
              <a:rPr lang="en-US" dirty="0"/>
              <a:t>Determine two or more themes or central ideas of a text and analyze their development over the course of the text, including how they interact and build on one another to produce a complex account; provide an objective summary of the text.</a:t>
            </a:r>
          </a:p>
          <a:p>
            <a:r>
              <a:rPr lang="en-US" dirty="0"/>
              <a:t>Analyze the impact of the author's choices regarding how to develop and relate elements of a story  (e.g., where a story is set, how the action is ordered, how the characters are introduced and developed).</a:t>
            </a:r>
          </a:p>
          <a:p>
            <a:r>
              <a:rPr lang="en-US" dirty="0"/>
              <a:t>Analyze a complex set of ideas or sequence of events and explain how specific individuals, ideas, or events interact and develop over the course of the text.</a:t>
            </a:r>
          </a:p>
          <a:p>
            <a:r>
              <a:rPr lang="en-US" dirty="0"/>
              <a:t>Analyze diction, including figurative, connotative, and technical meanings; analyze how an author uses and refines the meaning of a key term or terms over the course of a text and how it impacts tone</a:t>
            </a:r>
          </a:p>
          <a:p>
            <a:pPr marL="0" indent="0">
              <a:buNone/>
            </a:pPr>
            <a:endParaRPr lang="en-US" dirty="0"/>
          </a:p>
        </p:txBody>
      </p:sp>
    </p:spTree>
    <p:extLst>
      <p:ext uri="{BB962C8B-B14F-4D97-AF65-F5344CB8AC3E}">
        <p14:creationId xmlns:p14="http://schemas.microsoft.com/office/powerpoint/2010/main" val="32427123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What is the effect of stylistic devices on the plot and/or the reader?</a:t>
            </a:r>
          </a:p>
          <a:p>
            <a:pPr lvl="0"/>
            <a:r>
              <a:rPr lang="en-US" dirty="0"/>
              <a:t>How do the exposition and  the resolution establish the theme and impact the reader?</a:t>
            </a:r>
          </a:p>
          <a:p>
            <a:pPr lvl="0"/>
            <a:r>
              <a:rPr lang="en-US" dirty="0"/>
              <a:t>Why did the author develop the characters in the way that he did?  What is the impact?</a:t>
            </a:r>
          </a:p>
          <a:p>
            <a:pPr lvl="0"/>
            <a:r>
              <a:rPr lang="en-US" dirty="0"/>
              <a:t>How does the author use the protagonist to manipulate the viewpoint of the other characters?</a:t>
            </a:r>
          </a:p>
          <a:p>
            <a:pPr lvl="0"/>
            <a:r>
              <a:rPr lang="en-US" dirty="0"/>
              <a:t>How does the author’s syntax and diction affect the development of the plot?</a:t>
            </a:r>
          </a:p>
          <a:p>
            <a:r>
              <a:rPr lang="en-US" dirty="0"/>
              <a:t>How does the structure of the text affect the audience’s viewpoint of the characters?</a:t>
            </a:r>
          </a:p>
          <a:p>
            <a:endParaRPr lang="en-US" dirty="0"/>
          </a:p>
        </p:txBody>
      </p:sp>
    </p:spTree>
    <p:extLst>
      <p:ext uri="{BB962C8B-B14F-4D97-AF65-F5344CB8AC3E}">
        <p14:creationId xmlns:p14="http://schemas.microsoft.com/office/powerpoint/2010/main" val="13532684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fontScale="90000"/>
          </a:bodyPr>
          <a:lstStyle/>
          <a:p>
            <a:r>
              <a:rPr lang="en-US" dirty="0" smtClean="0"/>
              <a:t>Practice- Identify the following phrases as adjectival, adverbial, or participle.</a:t>
            </a:r>
            <a:endParaRPr lang="en-US" dirty="0"/>
          </a:p>
        </p:txBody>
      </p:sp>
      <p:sp>
        <p:nvSpPr>
          <p:cNvPr id="3" name="Content Placeholder 2"/>
          <p:cNvSpPr>
            <a:spLocks noGrp="1"/>
          </p:cNvSpPr>
          <p:nvPr>
            <p:ph sz="quarter" idx="1"/>
          </p:nvPr>
        </p:nvSpPr>
        <p:spPr/>
        <p:txBody>
          <a:bodyPr>
            <a:normAutofit/>
          </a:bodyPr>
          <a:lstStyle/>
          <a:p>
            <a:pPr marL="514350" indent="-514350">
              <a:buFont typeface="+mj-lt"/>
              <a:buAutoNum type="arabicPeriod"/>
            </a:pPr>
            <a:r>
              <a:rPr lang="en-US" dirty="0" smtClean="0"/>
              <a:t>Some </a:t>
            </a:r>
            <a:r>
              <a:rPr lang="en-US" u="sng" dirty="0" smtClean="0"/>
              <a:t>of the precipitation </a:t>
            </a:r>
            <a:r>
              <a:rPr lang="en-US" dirty="0" smtClean="0"/>
              <a:t>is absorbed </a:t>
            </a:r>
            <a:r>
              <a:rPr lang="en-US" u="sng" dirty="0" smtClean="0"/>
              <a:t>into the soil</a:t>
            </a:r>
            <a:r>
              <a:rPr lang="en-US" dirty="0" smtClean="0"/>
              <a:t>.</a:t>
            </a:r>
          </a:p>
          <a:p>
            <a:pPr marL="514350" indent="-514350">
              <a:buFont typeface="+mj-lt"/>
              <a:buAutoNum type="arabicPeriod"/>
            </a:pPr>
            <a:r>
              <a:rPr lang="en-US" u="sng" dirty="0" smtClean="0"/>
              <a:t>Packing carefully</a:t>
            </a:r>
            <a:r>
              <a:rPr lang="en-US" dirty="0" smtClean="0"/>
              <a:t>, we prepared for our camping trip.</a:t>
            </a:r>
          </a:p>
          <a:p>
            <a:pPr marL="514350" indent="-514350">
              <a:buFont typeface="+mj-lt"/>
              <a:buAutoNum type="arabicPeriod"/>
            </a:pPr>
            <a:r>
              <a:rPr lang="en-US" u="sng" dirty="0" smtClean="0"/>
              <a:t>Feeling like a fool</a:t>
            </a:r>
            <a:r>
              <a:rPr lang="en-US" dirty="0" smtClean="0"/>
              <a:t>, I appeared in court for the speeding ticket.</a:t>
            </a:r>
          </a:p>
          <a:p>
            <a:pPr marL="514350" indent="-514350">
              <a:buFont typeface="+mj-lt"/>
              <a:buAutoNum type="arabicPeriod"/>
            </a:pPr>
            <a:r>
              <a:rPr lang="en-US" dirty="0" smtClean="0"/>
              <a:t>Smoke, exhaust, and fire cycled </a:t>
            </a:r>
            <a:r>
              <a:rPr lang="en-US" u="sng" dirty="0" smtClean="0"/>
              <a:t>through the burning house.</a:t>
            </a:r>
          </a:p>
          <a:p>
            <a:pPr marL="514350" indent="-514350">
              <a:buFont typeface="+mj-lt"/>
              <a:buAutoNum type="arabicPeriod"/>
            </a:pPr>
            <a:r>
              <a:rPr lang="en-US" u="sng" dirty="0" smtClean="0"/>
              <a:t>Clutching her mother’s hand, </a:t>
            </a:r>
            <a:r>
              <a:rPr lang="en-US" dirty="0" smtClean="0"/>
              <a:t> the child skated slowly.</a:t>
            </a:r>
            <a:endParaRPr lang="en-US" u="sng" dirty="0"/>
          </a:p>
        </p:txBody>
      </p:sp>
    </p:spTree>
    <p:extLst>
      <p:ext uri="{BB962C8B-B14F-4D97-AF65-F5344CB8AC3E}">
        <p14:creationId xmlns:p14="http://schemas.microsoft.com/office/powerpoint/2010/main" val="35653672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Adjective, adverbial</a:t>
            </a:r>
          </a:p>
          <a:p>
            <a:pPr marL="514350" indent="-514350">
              <a:buFont typeface="+mj-lt"/>
              <a:buAutoNum type="arabicPeriod"/>
            </a:pPr>
            <a:r>
              <a:rPr lang="en-US" dirty="0" smtClean="0"/>
              <a:t>Participle</a:t>
            </a:r>
          </a:p>
          <a:p>
            <a:pPr marL="514350" indent="-514350">
              <a:buFont typeface="+mj-lt"/>
              <a:buAutoNum type="arabicPeriod"/>
            </a:pPr>
            <a:r>
              <a:rPr lang="en-US" dirty="0" smtClean="0"/>
              <a:t>Participle</a:t>
            </a:r>
          </a:p>
          <a:p>
            <a:pPr marL="514350" indent="-514350">
              <a:buFont typeface="+mj-lt"/>
              <a:buAutoNum type="arabicPeriod"/>
            </a:pPr>
            <a:r>
              <a:rPr lang="en-US" dirty="0" smtClean="0"/>
              <a:t>Adverbial</a:t>
            </a:r>
          </a:p>
          <a:p>
            <a:pPr marL="514350" indent="-514350">
              <a:buFont typeface="+mj-lt"/>
              <a:buAutoNum type="arabicPeriod"/>
            </a:pPr>
            <a:r>
              <a:rPr lang="en-US" dirty="0" smtClean="0"/>
              <a:t>Participle</a:t>
            </a:r>
            <a:endParaRPr lang="en-US" dirty="0"/>
          </a:p>
        </p:txBody>
      </p:sp>
    </p:spTree>
    <p:extLst>
      <p:ext uri="{BB962C8B-B14F-4D97-AF65-F5344CB8AC3E}">
        <p14:creationId xmlns:p14="http://schemas.microsoft.com/office/powerpoint/2010/main" val="36324836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a:t>
            </a:r>
            <a:r>
              <a:rPr lang="en-US" dirty="0" smtClean="0"/>
              <a:t>3/9/2017</a:t>
            </a:r>
            <a:endParaRPr lang="en-US" dirty="0"/>
          </a:p>
        </p:txBody>
      </p:sp>
      <p:sp>
        <p:nvSpPr>
          <p:cNvPr id="3" name="Content Placeholder 2"/>
          <p:cNvSpPr>
            <a:spLocks noGrp="1"/>
          </p:cNvSpPr>
          <p:nvPr>
            <p:ph sz="quarter" idx="1"/>
          </p:nvPr>
        </p:nvSpPr>
        <p:spPr/>
        <p:txBody>
          <a:bodyPr>
            <a:normAutofit/>
          </a:bodyPr>
          <a:lstStyle/>
          <a:p>
            <a:r>
              <a:rPr lang="en-US" dirty="0">
                <a:solidFill>
                  <a:srgbClr val="C00000"/>
                </a:solidFill>
              </a:rPr>
              <a:t>Housekeeping- place homework on the right corner, sharpen your pencils, dispose of any trash etc.</a:t>
            </a:r>
          </a:p>
          <a:p>
            <a:pPr lvl="1"/>
            <a:r>
              <a:rPr lang="en-US" dirty="0">
                <a:solidFill>
                  <a:srgbClr val="C00000"/>
                </a:solidFill>
              </a:rPr>
              <a:t>AOW</a:t>
            </a:r>
          </a:p>
          <a:p>
            <a:r>
              <a:rPr lang="en-US" dirty="0">
                <a:solidFill>
                  <a:srgbClr val="C00000"/>
                </a:solidFill>
              </a:rPr>
              <a:t>Warm Up-Begin the Test</a:t>
            </a:r>
          </a:p>
          <a:p>
            <a:r>
              <a:rPr lang="en-US" dirty="0">
                <a:solidFill>
                  <a:srgbClr val="C00000"/>
                </a:solidFill>
              </a:rPr>
              <a:t>Review the Daily Objectives and Essential Questions</a:t>
            </a:r>
          </a:p>
          <a:p>
            <a:r>
              <a:rPr lang="en-US" dirty="0">
                <a:solidFill>
                  <a:srgbClr val="C00000"/>
                </a:solidFill>
              </a:rPr>
              <a:t>Test and Essay</a:t>
            </a:r>
          </a:p>
          <a:p>
            <a:pPr marL="0" indent="0">
              <a:buNone/>
            </a:pPr>
            <a:endParaRPr lang="en-US" dirty="0"/>
          </a:p>
        </p:txBody>
      </p:sp>
    </p:spTree>
    <p:extLst>
      <p:ext uri="{BB962C8B-B14F-4D97-AF65-F5344CB8AC3E}">
        <p14:creationId xmlns:p14="http://schemas.microsoft.com/office/powerpoint/2010/main" val="42003086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3/13/2017</a:t>
            </a:r>
            <a:endParaRPr lang="en-US" dirty="0"/>
          </a:p>
        </p:txBody>
      </p:sp>
      <p:sp>
        <p:nvSpPr>
          <p:cNvPr id="3" name="Content Placeholder 2"/>
          <p:cNvSpPr>
            <a:spLocks noGrp="1"/>
          </p:cNvSpPr>
          <p:nvPr>
            <p:ph sz="quarter" idx="1"/>
          </p:nvPr>
        </p:nvSpPr>
        <p:spPr/>
        <p:txBody>
          <a:bodyPr/>
          <a:lstStyle/>
          <a:p>
            <a:r>
              <a:rPr lang="en-US" dirty="0">
                <a:solidFill>
                  <a:srgbClr val="C00000"/>
                </a:solidFill>
              </a:rPr>
              <a:t>Housekeeping- place homework on the right corner, sharpen your pencils, dispose of any trash etc</a:t>
            </a:r>
            <a:r>
              <a:rPr lang="en-US" dirty="0" smtClean="0">
                <a:solidFill>
                  <a:srgbClr val="C00000"/>
                </a:solidFill>
              </a:rPr>
              <a:t>.</a:t>
            </a:r>
          </a:p>
          <a:p>
            <a:pPr lvl="1"/>
            <a:r>
              <a:rPr lang="en-US" dirty="0" smtClean="0">
                <a:solidFill>
                  <a:srgbClr val="C00000"/>
                </a:solidFill>
              </a:rPr>
              <a:t>Distribute AOW and Vocabulary</a:t>
            </a:r>
            <a:endParaRPr lang="en-US" dirty="0">
              <a:solidFill>
                <a:srgbClr val="C00000"/>
              </a:solidFill>
            </a:endParaRPr>
          </a:p>
          <a:p>
            <a:r>
              <a:rPr lang="en-US" dirty="0">
                <a:solidFill>
                  <a:srgbClr val="C00000"/>
                </a:solidFill>
              </a:rPr>
              <a:t>Complete the Warm-Up</a:t>
            </a:r>
          </a:p>
          <a:p>
            <a:r>
              <a:rPr lang="en-US" dirty="0">
                <a:solidFill>
                  <a:srgbClr val="C00000"/>
                </a:solidFill>
              </a:rPr>
              <a:t>Review the Objectives and Essential Questions</a:t>
            </a:r>
            <a:endParaRPr lang="en-US" dirty="0">
              <a:solidFill>
                <a:srgbClr val="0070C0"/>
              </a:solidFill>
            </a:endParaRPr>
          </a:p>
          <a:p>
            <a:r>
              <a:rPr lang="en-US" dirty="0">
                <a:solidFill>
                  <a:srgbClr val="0070C0"/>
                </a:solidFill>
              </a:rPr>
              <a:t>Devices and Grammar Review</a:t>
            </a:r>
          </a:p>
          <a:p>
            <a:r>
              <a:rPr lang="en-US" dirty="0">
                <a:solidFill>
                  <a:srgbClr val="0070C0"/>
                </a:solidFill>
              </a:rPr>
              <a:t>Continue Reading and Analyzing Hurston’s </a:t>
            </a:r>
            <a:r>
              <a:rPr lang="en-US" i="1" dirty="0">
                <a:solidFill>
                  <a:srgbClr val="0070C0"/>
                </a:solidFill>
              </a:rPr>
              <a:t>Their Eyes Were Watching God</a:t>
            </a:r>
            <a:endParaRPr lang="en-US" dirty="0">
              <a:solidFill>
                <a:srgbClr val="0070C0"/>
              </a:solidFill>
            </a:endParaRPr>
          </a:p>
          <a:p>
            <a:r>
              <a:rPr lang="en-US" dirty="0">
                <a:solidFill>
                  <a:srgbClr val="C00000"/>
                </a:solidFill>
              </a:rPr>
              <a:t>Complete a Closure Question</a:t>
            </a:r>
          </a:p>
          <a:p>
            <a:endParaRPr lang="en-US" dirty="0"/>
          </a:p>
        </p:txBody>
      </p:sp>
    </p:spTree>
    <p:extLst>
      <p:ext uri="{BB962C8B-B14F-4D97-AF65-F5344CB8AC3E}">
        <p14:creationId xmlns:p14="http://schemas.microsoft.com/office/powerpoint/2010/main" val="7400735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a:xfrm>
            <a:off x="301752" y="1527048"/>
            <a:ext cx="8503920" cy="5330952"/>
          </a:xfrm>
        </p:spPr>
        <p:txBody>
          <a:bodyPr>
            <a:normAutofit fontScale="77500" lnSpcReduction="20000"/>
          </a:bodyPr>
          <a:lstStyle/>
          <a:p>
            <a:r>
              <a:rPr lang="en-US" dirty="0"/>
              <a:t>Cite strong and thorough textual evidence to support analysis of what the text says explicitly as well as inferences drawn from the text, including determining where the text leaves matters uncertain.</a:t>
            </a:r>
          </a:p>
          <a:p>
            <a:r>
              <a:rPr lang="en-US" dirty="0"/>
              <a:t>Determine two or more themes or central ideas of a text and analyze their development over the course of the text, including how they interact and build on one another to produce a complex account; provide an objective summary of the text.</a:t>
            </a:r>
          </a:p>
          <a:p>
            <a:r>
              <a:rPr lang="en-US" dirty="0"/>
              <a:t>Analyze the impact of the author's choices regarding how to develop and relate elements of a story  (e.g., where a story is set, how the action is ordered, how the characters are introduced and developed).</a:t>
            </a:r>
          </a:p>
          <a:p>
            <a:r>
              <a:rPr lang="en-US" dirty="0"/>
              <a:t>Analyze a complex set of ideas or sequence of events and explain how specific individuals, ideas, or events interact and develop over the course of the text.</a:t>
            </a:r>
          </a:p>
          <a:p>
            <a:r>
              <a:rPr lang="en-US" dirty="0"/>
              <a:t>Analyze diction, including figurative, connotative, and technical meanings; analyze how an author uses and refines the meaning of a key term or terms over the course of a text and how it impacts tone</a:t>
            </a:r>
          </a:p>
          <a:p>
            <a:endParaRPr lang="en-US" dirty="0"/>
          </a:p>
        </p:txBody>
      </p:sp>
    </p:spTree>
    <p:extLst>
      <p:ext uri="{BB962C8B-B14F-4D97-AF65-F5344CB8AC3E}">
        <p14:creationId xmlns:p14="http://schemas.microsoft.com/office/powerpoint/2010/main" val="13545896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a:xfrm>
            <a:off x="301752" y="1527048"/>
            <a:ext cx="8503920" cy="4949952"/>
          </a:xfrm>
        </p:spPr>
        <p:txBody>
          <a:bodyPr>
            <a:normAutofit fontScale="92500" lnSpcReduction="10000"/>
          </a:bodyPr>
          <a:lstStyle/>
          <a:p>
            <a:r>
              <a:rPr lang="en-US" dirty="0" smtClean="0"/>
              <a:t>What </a:t>
            </a:r>
            <a:r>
              <a:rPr lang="en-US" dirty="0"/>
              <a:t>is the effect of stylistic devices on the plot and/or the reader</a:t>
            </a:r>
            <a:r>
              <a:rPr lang="en-US" dirty="0" smtClean="0"/>
              <a:t>?</a:t>
            </a:r>
          </a:p>
          <a:p>
            <a:pPr lvl="0"/>
            <a:r>
              <a:rPr lang="en-US" dirty="0"/>
              <a:t>How </a:t>
            </a:r>
            <a:r>
              <a:rPr lang="en-US" dirty="0" smtClean="0"/>
              <a:t>do the exposition and  </a:t>
            </a:r>
            <a:r>
              <a:rPr lang="en-US" dirty="0"/>
              <a:t>the resolution establish the theme and impact the reader?</a:t>
            </a:r>
          </a:p>
          <a:p>
            <a:pPr lvl="0"/>
            <a:r>
              <a:rPr lang="en-US" dirty="0"/>
              <a:t>Why did the author develop the characters in the way that he did?  What is the impact?</a:t>
            </a:r>
          </a:p>
          <a:p>
            <a:pPr lvl="0"/>
            <a:r>
              <a:rPr lang="en-US" dirty="0"/>
              <a:t>How does the author use the protagonist to manipulate the viewpoint of the other characters?</a:t>
            </a:r>
          </a:p>
          <a:p>
            <a:pPr lvl="0"/>
            <a:r>
              <a:rPr lang="en-US" dirty="0"/>
              <a:t>How does the author’s syntax and diction affect the development of the plot</a:t>
            </a:r>
            <a:r>
              <a:rPr lang="en-US" dirty="0" smtClean="0"/>
              <a:t>?</a:t>
            </a:r>
          </a:p>
          <a:p>
            <a:r>
              <a:rPr lang="en-US" dirty="0"/>
              <a:t>How does </a:t>
            </a:r>
            <a:r>
              <a:rPr lang="en-US" dirty="0" smtClean="0"/>
              <a:t>the </a:t>
            </a:r>
            <a:r>
              <a:rPr lang="en-US" dirty="0"/>
              <a:t>structure of the text affect the audience’s viewpoint of the characters?</a:t>
            </a:r>
          </a:p>
          <a:p>
            <a:pPr lvl="0"/>
            <a:endParaRPr lang="en-US" dirty="0"/>
          </a:p>
          <a:p>
            <a:pPr marL="0" indent="0">
              <a:buNone/>
            </a:pPr>
            <a:endParaRPr lang="en-US" dirty="0"/>
          </a:p>
          <a:p>
            <a:endParaRPr lang="en-US" dirty="0"/>
          </a:p>
        </p:txBody>
      </p:sp>
    </p:spTree>
    <p:extLst>
      <p:ext uri="{BB962C8B-B14F-4D97-AF65-F5344CB8AC3E}">
        <p14:creationId xmlns:p14="http://schemas.microsoft.com/office/powerpoint/2010/main" val="39984384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rmAutofit fontScale="90000"/>
          </a:bodyPr>
          <a:lstStyle/>
          <a:p>
            <a:pPr algn="l"/>
            <a:r>
              <a:rPr lang="en-US" dirty="0" smtClean="0"/>
              <a:t>Identify the following phrases as gerunds, appositives, prepositional, or infinitives.</a:t>
            </a:r>
            <a:endParaRPr lang="en-US" dirty="0"/>
          </a:p>
        </p:txBody>
      </p:sp>
      <p:sp>
        <p:nvSpPr>
          <p:cNvPr id="3" name="Content Placeholder 2"/>
          <p:cNvSpPr>
            <a:spLocks noGrp="1"/>
          </p:cNvSpPr>
          <p:nvPr>
            <p:ph sz="quarter" idx="1"/>
          </p:nvPr>
        </p:nvSpPr>
        <p:spPr/>
        <p:txBody>
          <a:bodyPr>
            <a:normAutofit/>
          </a:bodyPr>
          <a:lstStyle/>
          <a:p>
            <a:pPr marL="514350" indent="-514350">
              <a:buFont typeface="+mj-lt"/>
              <a:buAutoNum type="arabicPeriod"/>
            </a:pPr>
            <a:r>
              <a:rPr lang="en-US" dirty="0" smtClean="0"/>
              <a:t>I love </a:t>
            </a:r>
            <a:r>
              <a:rPr lang="en-US" u="sng" dirty="0" smtClean="0"/>
              <a:t>walking in the moonlight</a:t>
            </a:r>
            <a:r>
              <a:rPr lang="en-US" dirty="0" smtClean="0"/>
              <a:t>.</a:t>
            </a:r>
          </a:p>
          <a:p>
            <a:pPr marL="514350" indent="-514350">
              <a:buFont typeface="+mj-lt"/>
              <a:buAutoNum type="arabicPeriod"/>
            </a:pPr>
            <a:r>
              <a:rPr lang="en-US" u="sng" dirty="0" smtClean="0"/>
              <a:t>Almost totaling the car last week </a:t>
            </a:r>
            <a:r>
              <a:rPr lang="en-US" dirty="0" smtClean="0"/>
              <a:t>really frightened my brother.</a:t>
            </a:r>
          </a:p>
          <a:p>
            <a:pPr marL="514350" indent="-514350">
              <a:buFont typeface="+mj-lt"/>
              <a:buAutoNum type="arabicPeriod"/>
            </a:pPr>
            <a:r>
              <a:rPr lang="en-US" u="sng" dirty="0" smtClean="0"/>
              <a:t>To lie </a:t>
            </a:r>
            <a:r>
              <a:rPr lang="en-US" dirty="0" smtClean="0"/>
              <a:t>is dishonorable.</a:t>
            </a:r>
          </a:p>
          <a:p>
            <a:pPr marL="514350" indent="-514350">
              <a:buFont typeface="+mj-lt"/>
              <a:buAutoNum type="arabicPeriod"/>
            </a:pPr>
            <a:r>
              <a:rPr lang="en-US" dirty="0" smtClean="0"/>
              <a:t>She loved chocolate so much she was addicted </a:t>
            </a:r>
            <a:r>
              <a:rPr lang="en-US" u="sng" dirty="0" smtClean="0"/>
              <a:t>to it</a:t>
            </a:r>
          </a:p>
          <a:p>
            <a:pPr marL="514350" indent="-514350">
              <a:buFont typeface="+mj-lt"/>
              <a:buAutoNum type="arabicPeriod"/>
            </a:pPr>
            <a:r>
              <a:rPr lang="en-US" dirty="0" smtClean="0"/>
              <a:t>My cat </a:t>
            </a:r>
            <a:r>
              <a:rPr lang="en-US" u="sng" dirty="0" smtClean="0"/>
              <a:t>Huckleberry</a:t>
            </a:r>
            <a:r>
              <a:rPr lang="en-US" dirty="0" smtClean="0"/>
              <a:t> lived for almost twenty years.</a:t>
            </a:r>
          </a:p>
          <a:p>
            <a:pPr marL="514350" indent="-514350">
              <a:buFont typeface="+mj-lt"/>
              <a:buAutoNum type="arabicPeriod"/>
            </a:pPr>
            <a:r>
              <a:rPr lang="en-US" dirty="0" smtClean="0"/>
              <a:t>The dancers, </a:t>
            </a:r>
            <a:r>
              <a:rPr lang="en-US" u="sng" dirty="0" smtClean="0"/>
              <a:t>members of Mrs. Trujillo’s class</a:t>
            </a:r>
            <a:r>
              <a:rPr lang="en-US" dirty="0" smtClean="0"/>
              <a:t>, leaped and twirled </a:t>
            </a:r>
            <a:r>
              <a:rPr lang="en-US" u="sng" dirty="0" smtClean="0"/>
              <a:t>across the stage</a:t>
            </a:r>
            <a:r>
              <a:rPr lang="en-US" dirty="0" smtClean="0"/>
              <a:t>.</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Gerund</a:t>
            </a:r>
          </a:p>
          <a:p>
            <a:pPr marL="514350" indent="-514350">
              <a:buFont typeface="+mj-lt"/>
              <a:buAutoNum type="arabicPeriod"/>
            </a:pPr>
            <a:r>
              <a:rPr lang="en-US" dirty="0" smtClean="0"/>
              <a:t>Gerund</a:t>
            </a:r>
          </a:p>
          <a:p>
            <a:pPr marL="514350" indent="-514350">
              <a:buFont typeface="+mj-lt"/>
              <a:buAutoNum type="arabicPeriod"/>
            </a:pPr>
            <a:r>
              <a:rPr lang="en-US" dirty="0" smtClean="0"/>
              <a:t>Infinitive</a:t>
            </a:r>
          </a:p>
          <a:p>
            <a:pPr marL="514350" indent="-514350">
              <a:buFont typeface="+mj-lt"/>
              <a:buAutoNum type="arabicPeriod"/>
            </a:pPr>
            <a:r>
              <a:rPr lang="en-US" dirty="0" smtClean="0"/>
              <a:t>Prepositional</a:t>
            </a:r>
          </a:p>
          <a:p>
            <a:pPr marL="514350" indent="-514350">
              <a:buFont typeface="+mj-lt"/>
              <a:buAutoNum type="arabicPeriod"/>
            </a:pPr>
            <a:r>
              <a:rPr lang="en-US" dirty="0" smtClean="0"/>
              <a:t>Appositive</a:t>
            </a:r>
          </a:p>
          <a:p>
            <a:pPr marL="514350" indent="-514350">
              <a:buFont typeface="+mj-lt"/>
              <a:buAutoNum type="arabicPeriod"/>
            </a:pPr>
            <a:r>
              <a:rPr lang="en-US" dirty="0" smtClean="0"/>
              <a:t>Appositive, prepositional</a:t>
            </a:r>
            <a:endParaRPr lang="en-US" dirty="0"/>
          </a:p>
        </p:txBody>
      </p:sp>
    </p:spTree>
    <p:extLst>
      <p:ext uri="{BB962C8B-B14F-4D97-AF65-F5344CB8AC3E}">
        <p14:creationId xmlns:p14="http://schemas.microsoft.com/office/powerpoint/2010/main" val="3110076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Grammar Errors Review</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Thus Far We Have Reviewed Pronoun Agreement, Subject Verb Agreement, Parallel Structure, and Clauses/Phrases (Punctuation).  Now we need to review…</a:t>
            </a:r>
          </a:p>
          <a:p>
            <a:r>
              <a:rPr lang="en-US" dirty="0" smtClean="0">
                <a:solidFill>
                  <a:srgbClr val="FF0000"/>
                </a:solidFill>
              </a:rPr>
              <a:t>Misplaced </a:t>
            </a:r>
            <a:r>
              <a:rPr lang="en-US" dirty="0">
                <a:solidFill>
                  <a:srgbClr val="FF0000"/>
                </a:solidFill>
              </a:rPr>
              <a:t>modifiers modify the wrong word, or seem to modify more than one word in a sentence.  Correct such a construction by moving the modifier as close as you can to the word it modifies.</a:t>
            </a:r>
          </a:p>
          <a:p>
            <a:r>
              <a:rPr lang="en-US" dirty="0">
                <a:solidFill>
                  <a:srgbClr val="FD41E2"/>
                </a:solidFill>
              </a:rPr>
              <a:t>Ex of Misplaced:  The campers slipped on the mossy rock crossing the river.  (as written the rocks are crossing the river)</a:t>
            </a:r>
          </a:p>
          <a:p>
            <a:r>
              <a:rPr lang="en-US" dirty="0">
                <a:solidFill>
                  <a:srgbClr val="00B0F0"/>
                </a:solidFill>
              </a:rPr>
              <a:t>Correction:  The campers crossing the river slipped on the mossy rocks.</a:t>
            </a:r>
            <a:endParaRPr lang="en-US" dirty="0"/>
          </a:p>
        </p:txBody>
      </p:sp>
    </p:spTree>
    <p:extLst>
      <p:ext uri="{BB962C8B-B14F-4D97-AF65-F5344CB8AC3E}">
        <p14:creationId xmlns:p14="http://schemas.microsoft.com/office/powerpoint/2010/main" val="3678944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What is the effect of stylistic devices on the plot and/or the reader?</a:t>
            </a:r>
          </a:p>
          <a:p>
            <a:pPr lvl="0"/>
            <a:r>
              <a:rPr lang="en-US" dirty="0"/>
              <a:t>How do the exposition and  the resolution establish the theme and impact the reader?</a:t>
            </a:r>
          </a:p>
          <a:p>
            <a:pPr lvl="0"/>
            <a:r>
              <a:rPr lang="en-US" dirty="0"/>
              <a:t>Why did the author develop the characters in the way that he did?  What is the impact?</a:t>
            </a:r>
          </a:p>
          <a:p>
            <a:pPr lvl="0"/>
            <a:r>
              <a:rPr lang="en-US" dirty="0"/>
              <a:t>How does the author use the protagonist to manipulate the viewpoint of the other characters?</a:t>
            </a:r>
          </a:p>
          <a:p>
            <a:pPr lvl="0"/>
            <a:r>
              <a:rPr lang="en-US" dirty="0"/>
              <a:t>How does the author’s syntax and diction affect the development of the plot?</a:t>
            </a:r>
          </a:p>
          <a:p>
            <a:r>
              <a:rPr lang="en-US" dirty="0"/>
              <a:t>How does the structure of the text affect the audience’s viewpoint of the characters?</a:t>
            </a:r>
          </a:p>
          <a:p>
            <a:pPr marL="0" indent="0">
              <a:buNone/>
            </a:pPr>
            <a:endParaRPr lang="en-US" dirty="0"/>
          </a:p>
        </p:txBody>
      </p:sp>
    </p:spTree>
    <p:extLst>
      <p:ext uri="{BB962C8B-B14F-4D97-AF65-F5344CB8AC3E}">
        <p14:creationId xmlns:p14="http://schemas.microsoft.com/office/powerpoint/2010/main" val="41695474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a:solidFill>
                  <a:srgbClr val="FF0000"/>
                </a:solidFill>
              </a:rPr>
              <a:t>Dangling modifiers do not seem to modify any word in the sentence.  To correct this, insert a word for the dangling modifier to describe</a:t>
            </a:r>
            <a:r>
              <a:rPr lang="en-US" dirty="0"/>
              <a:t>.</a:t>
            </a:r>
          </a:p>
          <a:p>
            <a:r>
              <a:rPr lang="en-US" dirty="0">
                <a:solidFill>
                  <a:srgbClr val="FD41E2"/>
                </a:solidFill>
              </a:rPr>
              <a:t>Ex of Dangling: Canoeing all day, a break was needed.  (as written no one is canoeing)</a:t>
            </a:r>
          </a:p>
          <a:p>
            <a:r>
              <a:rPr lang="en-US" dirty="0">
                <a:solidFill>
                  <a:srgbClr val="00B0F0"/>
                </a:solidFill>
              </a:rPr>
              <a:t>Correction:  Canoeing all day, the campers need a break.</a:t>
            </a:r>
          </a:p>
          <a:p>
            <a:endParaRPr lang="en-US" dirty="0"/>
          </a:p>
        </p:txBody>
      </p:sp>
    </p:spTree>
    <p:extLst>
      <p:ext uri="{BB962C8B-B14F-4D97-AF65-F5344CB8AC3E}">
        <p14:creationId xmlns:p14="http://schemas.microsoft.com/office/powerpoint/2010/main" val="3259066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Stylistic Devices Practice</a:t>
            </a:r>
            <a:endParaRPr lang="en-US" dirty="0"/>
          </a:p>
        </p:txBody>
      </p:sp>
      <p:sp>
        <p:nvSpPr>
          <p:cNvPr id="3" name="Content Placeholder 2"/>
          <p:cNvSpPr>
            <a:spLocks noGrp="1"/>
          </p:cNvSpPr>
          <p:nvPr>
            <p:ph sz="quarter" idx="1"/>
          </p:nvPr>
        </p:nvSpPr>
        <p:spPr>
          <a:xfrm>
            <a:off x="301752" y="1527048"/>
            <a:ext cx="8503920" cy="4949952"/>
          </a:xfrm>
        </p:spPr>
        <p:txBody>
          <a:bodyPr>
            <a:normAutofit fontScale="85000" lnSpcReduction="20000"/>
          </a:bodyPr>
          <a:lstStyle/>
          <a:p>
            <a:pPr marL="0" indent="0">
              <a:buNone/>
            </a:pPr>
            <a:r>
              <a:rPr lang="en-US" dirty="0" smtClean="0">
                <a:solidFill>
                  <a:srgbClr val="0070C0"/>
                </a:solidFill>
              </a:rPr>
              <a:t>“Death be not proud, though some have called thee</a:t>
            </a:r>
          </a:p>
          <a:p>
            <a:pPr marL="0" indent="0">
              <a:buNone/>
            </a:pPr>
            <a:r>
              <a:rPr lang="en-US" dirty="0" smtClean="0">
                <a:solidFill>
                  <a:srgbClr val="0070C0"/>
                </a:solidFill>
              </a:rPr>
              <a:t>Mighty and dreadful, for thou art not so;</a:t>
            </a:r>
          </a:p>
          <a:p>
            <a:pPr marL="0" indent="0">
              <a:buNone/>
            </a:pPr>
            <a:r>
              <a:rPr lang="en-US" dirty="0" smtClean="0">
                <a:solidFill>
                  <a:srgbClr val="0070C0"/>
                </a:solidFill>
              </a:rPr>
              <a:t>For those whom thou </a:t>
            </a:r>
            <a:r>
              <a:rPr lang="en-US" dirty="0" err="1" smtClean="0">
                <a:solidFill>
                  <a:srgbClr val="0070C0"/>
                </a:solidFill>
              </a:rPr>
              <a:t>think’st</a:t>
            </a:r>
            <a:r>
              <a:rPr lang="en-US" dirty="0" smtClean="0">
                <a:solidFill>
                  <a:srgbClr val="0070C0"/>
                </a:solidFill>
              </a:rPr>
              <a:t> thou dost overthrow</a:t>
            </a:r>
          </a:p>
          <a:p>
            <a:pPr marL="0" indent="0">
              <a:buNone/>
            </a:pPr>
            <a:r>
              <a:rPr lang="en-US" dirty="0" smtClean="0">
                <a:solidFill>
                  <a:srgbClr val="0070C0"/>
                </a:solidFill>
              </a:rPr>
              <a:t>Die not, poor Death; nor yet canst thou kill me.</a:t>
            </a:r>
          </a:p>
          <a:p>
            <a:pPr marL="0" indent="0">
              <a:buNone/>
            </a:pPr>
            <a:r>
              <a:rPr lang="en-US" dirty="0" smtClean="0">
                <a:solidFill>
                  <a:srgbClr val="0070C0"/>
                </a:solidFill>
              </a:rPr>
              <a:t>From rest and sleep, which but thy pictures be,</a:t>
            </a:r>
          </a:p>
          <a:p>
            <a:pPr marL="0" indent="0">
              <a:buNone/>
            </a:pPr>
            <a:r>
              <a:rPr lang="en-US" dirty="0" smtClean="0">
                <a:solidFill>
                  <a:srgbClr val="0070C0"/>
                </a:solidFill>
              </a:rPr>
              <a:t>Much pleasure, then from thee much more must flow;</a:t>
            </a:r>
          </a:p>
          <a:p>
            <a:pPr marL="0" indent="0">
              <a:buNone/>
            </a:pPr>
            <a:r>
              <a:rPr lang="en-US" dirty="0" smtClean="0">
                <a:solidFill>
                  <a:srgbClr val="0070C0"/>
                </a:solidFill>
              </a:rPr>
              <a:t>-Donne, “Death be not Proud”</a:t>
            </a:r>
          </a:p>
          <a:p>
            <a:pPr marL="514350" indent="-514350">
              <a:buFont typeface="+mj-lt"/>
              <a:buAutoNum type="arabicPeriod"/>
            </a:pPr>
            <a:r>
              <a:rPr lang="en-US" dirty="0" smtClean="0"/>
              <a:t>What is the effect of opening the first sentence with the imperative mood of the verb to be (expresses a command or request) ?</a:t>
            </a:r>
          </a:p>
          <a:p>
            <a:pPr marL="514350" indent="-514350">
              <a:buFont typeface="+mj-lt"/>
              <a:buAutoNum type="arabicPeriod"/>
            </a:pPr>
            <a:r>
              <a:rPr lang="en-US" dirty="0" smtClean="0"/>
              <a:t>The first clause of the second sentence (lines 5-6), the verb is understood:  in the second clause of this sentence, the subject is understood.  What verb is omitted?  What subject is omitted?  What effect does this have on the meaning of the lines?</a:t>
            </a:r>
            <a:endParaRPr lang="en-US" dirty="0"/>
          </a:p>
        </p:txBody>
      </p:sp>
    </p:spTree>
    <p:extLst>
      <p:ext uri="{BB962C8B-B14F-4D97-AF65-F5344CB8AC3E}">
        <p14:creationId xmlns:p14="http://schemas.microsoft.com/office/powerpoint/2010/main" val="37903543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a:t>
            </a:r>
            <a:r>
              <a:rPr lang="en-US" dirty="0" smtClean="0"/>
              <a:t>3/14</a:t>
            </a:r>
            <a:r>
              <a:rPr lang="en-US" dirty="0" smtClean="0"/>
              <a:t>/2016</a:t>
            </a:r>
            <a:endParaRPr lang="en-US" dirty="0"/>
          </a:p>
        </p:txBody>
      </p:sp>
      <p:sp>
        <p:nvSpPr>
          <p:cNvPr id="3" name="Content Placeholder 2"/>
          <p:cNvSpPr>
            <a:spLocks noGrp="1"/>
          </p:cNvSpPr>
          <p:nvPr>
            <p:ph sz="quarter" idx="1"/>
          </p:nvPr>
        </p:nvSpPr>
        <p:spPr/>
        <p:txBody>
          <a:bodyPr/>
          <a:lstStyle/>
          <a:p>
            <a:r>
              <a:rPr lang="en-US" dirty="0">
                <a:solidFill>
                  <a:srgbClr val="C00000"/>
                </a:solidFill>
              </a:rPr>
              <a:t>Housekeeping- place homework on the right corner, sharpen your pencils, dispose of any trash etc.</a:t>
            </a:r>
          </a:p>
          <a:p>
            <a:pPr lvl="1"/>
            <a:r>
              <a:rPr lang="en-US" dirty="0" smtClean="0">
                <a:solidFill>
                  <a:srgbClr val="C00000"/>
                </a:solidFill>
              </a:rPr>
              <a:t>Vocabulary Notes</a:t>
            </a:r>
            <a:endParaRPr lang="en-US" dirty="0">
              <a:solidFill>
                <a:srgbClr val="C00000"/>
              </a:solidFill>
            </a:endParaRPr>
          </a:p>
          <a:p>
            <a:r>
              <a:rPr lang="en-US" dirty="0">
                <a:solidFill>
                  <a:srgbClr val="C00000"/>
                </a:solidFill>
              </a:rPr>
              <a:t>Complete the Warm-Up</a:t>
            </a:r>
          </a:p>
          <a:p>
            <a:r>
              <a:rPr lang="en-US" dirty="0">
                <a:solidFill>
                  <a:srgbClr val="C00000"/>
                </a:solidFill>
              </a:rPr>
              <a:t>Review the Objectives and Essential Questions</a:t>
            </a:r>
            <a:endParaRPr lang="en-US" dirty="0">
              <a:solidFill>
                <a:srgbClr val="0070C0"/>
              </a:solidFill>
            </a:endParaRPr>
          </a:p>
          <a:p>
            <a:r>
              <a:rPr lang="en-US" dirty="0">
                <a:solidFill>
                  <a:srgbClr val="0070C0"/>
                </a:solidFill>
              </a:rPr>
              <a:t>Stylistic Devices and Grammar Review</a:t>
            </a:r>
          </a:p>
          <a:p>
            <a:r>
              <a:rPr lang="en-US" dirty="0">
                <a:solidFill>
                  <a:srgbClr val="0070C0"/>
                </a:solidFill>
              </a:rPr>
              <a:t>Read and Analyze </a:t>
            </a:r>
            <a:r>
              <a:rPr lang="en-US" i="1" dirty="0" smtClean="0">
                <a:solidFill>
                  <a:srgbClr val="0070C0"/>
                </a:solidFill>
              </a:rPr>
              <a:t>Their Eyes Were Watching God</a:t>
            </a:r>
            <a:endParaRPr lang="en-US" dirty="0">
              <a:solidFill>
                <a:srgbClr val="0070C0"/>
              </a:solidFill>
            </a:endParaRPr>
          </a:p>
          <a:p>
            <a:r>
              <a:rPr lang="en-US" dirty="0">
                <a:solidFill>
                  <a:srgbClr val="C00000"/>
                </a:solidFill>
              </a:rPr>
              <a:t>Complete a Closure Question</a:t>
            </a:r>
          </a:p>
          <a:p>
            <a:endParaRPr lang="en-US" dirty="0"/>
          </a:p>
        </p:txBody>
      </p:sp>
    </p:spTree>
    <p:extLst>
      <p:ext uri="{BB962C8B-B14F-4D97-AF65-F5344CB8AC3E}">
        <p14:creationId xmlns:p14="http://schemas.microsoft.com/office/powerpoint/2010/main" val="23631188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What is the effect of stylistic devices on the plot and/or the reader?</a:t>
            </a:r>
          </a:p>
          <a:p>
            <a:pPr lvl="0"/>
            <a:r>
              <a:rPr lang="en-US" dirty="0"/>
              <a:t>How does the resolution establish the theme and impact the reader?</a:t>
            </a:r>
          </a:p>
          <a:p>
            <a:pPr lvl="0"/>
            <a:r>
              <a:rPr lang="en-US" dirty="0"/>
              <a:t>Why did the author develop the characters in the way that he did?  What is the impact?</a:t>
            </a:r>
          </a:p>
          <a:p>
            <a:pPr lvl="0"/>
            <a:r>
              <a:rPr lang="en-US" dirty="0"/>
              <a:t>How does the author use the protagonist to manipulate the viewpoint of the other characters?</a:t>
            </a:r>
          </a:p>
          <a:p>
            <a:pPr lvl="0"/>
            <a:r>
              <a:rPr lang="en-US" dirty="0"/>
              <a:t>How does the author’s syntax and diction affect the development of the plot?</a:t>
            </a:r>
          </a:p>
          <a:p>
            <a:r>
              <a:rPr lang="en-US" dirty="0"/>
              <a:t>How does </a:t>
            </a:r>
            <a:r>
              <a:rPr lang="en-US" dirty="0" smtClean="0"/>
              <a:t>the </a:t>
            </a:r>
            <a:r>
              <a:rPr lang="en-US" dirty="0"/>
              <a:t>structure of the text affect the audience’s viewpoint of the characters?</a:t>
            </a:r>
          </a:p>
          <a:p>
            <a:endParaRPr lang="en-US" dirty="0"/>
          </a:p>
        </p:txBody>
      </p:sp>
    </p:spTree>
    <p:extLst>
      <p:ext uri="{BB962C8B-B14F-4D97-AF65-F5344CB8AC3E}">
        <p14:creationId xmlns:p14="http://schemas.microsoft.com/office/powerpoint/2010/main" val="8465536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fontScale="90000"/>
          </a:bodyPr>
          <a:lstStyle/>
          <a:p>
            <a:r>
              <a:rPr lang="en-US" dirty="0" smtClean="0"/>
              <a:t>Identify the grammar or usage error in the following sentences-if there is no error select E</a:t>
            </a:r>
            <a:endParaRPr lang="en-US" dirty="0"/>
          </a:p>
        </p:txBody>
      </p:sp>
      <p:sp>
        <p:nvSpPr>
          <p:cNvPr id="3" name="Content Placeholder 2"/>
          <p:cNvSpPr>
            <a:spLocks noGrp="1"/>
          </p:cNvSpPr>
          <p:nvPr>
            <p:ph sz="quarter" idx="1"/>
          </p:nvPr>
        </p:nvSpPr>
        <p:spPr>
          <a:xfrm>
            <a:off x="301752" y="1527048"/>
            <a:ext cx="8503920" cy="5026152"/>
          </a:xfrm>
        </p:spPr>
        <p:txBody>
          <a:bodyPr>
            <a:normAutofit fontScale="92500" lnSpcReduction="20000"/>
          </a:bodyPr>
          <a:lstStyle/>
          <a:p>
            <a:pPr marL="514350" indent="-514350">
              <a:buFont typeface="+mj-lt"/>
              <a:buAutoNum type="arabicPeriod"/>
            </a:pPr>
            <a:r>
              <a:rPr lang="en-US" u="sng" dirty="0" smtClean="0"/>
              <a:t>(A)The other </a:t>
            </a:r>
            <a:r>
              <a:rPr lang="en-US" dirty="0" smtClean="0"/>
              <a:t>delegates and (B)</a:t>
            </a:r>
            <a:r>
              <a:rPr lang="en-US" u="sng" dirty="0" smtClean="0"/>
              <a:t>him</a:t>
            </a:r>
            <a:r>
              <a:rPr lang="en-US" dirty="0" smtClean="0"/>
              <a:t> (C)</a:t>
            </a:r>
            <a:r>
              <a:rPr lang="en-US" u="sng" dirty="0" smtClean="0"/>
              <a:t>immediately </a:t>
            </a:r>
            <a:r>
              <a:rPr lang="en-US" dirty="0" smtClean="0"/>
              <a:t>accepted the resolution (D)</a:t>
            </a:r>
            <a:r>
              <a:rPr lang="en-US" u="sng" dirty="0" smtClean="0"/>
              <a:t>drafted by </a:t>
            </a:r>
            <a:r>
              <a:rPr lang="en-US" dirty="0" smtClean="0"/>
              <a:t> the neutral states.  (E)</a:t>
            </a:r>
            <a:r>
              <a:rPr lang="en-US" u="sng" dirty="0" smtClean="0"/>
              <a:t>No error</a:t>
            </a:r>
          </a:p>
          <a:p>
            <a:pPr marL="514350" indent="-514350">
              <a:buFont typeface="+mj-lt"/>
              <a:buAutoNum type="arabicPeriod"/>
            </a:pPr>
            <a:r>
              <a:rPr lang="en-US" dirty="0" smtClean="0"/>
              <a:t>The </a:t>
            </a:r>
            <a:r>
              <a:rPr lang="en-US" u="sng" dirty="0" smtClean="0"/>
              <a:t>(A)bright </a:t>
            </a:r>
            <a:r>
              <a:rPr lang="en-US" dirty="0" smtClean="0"/>
              <a:t>fiberglass sculptures of Luis Jimenez </a:t>
            </a:r>
            <a:r>
              <a:rPr lang="en-US" u="sng" dirty="0" smtClean="0"/>
              <a:t>(B)has received </a:t>
            </a:r>
            <a:r>
              <a:rPr lang="en-US" dirty="0" smtClean="0"/>
              <a:t>critical acclaim </a:t>
            </a:r>
            <a:r>
              <a:rPr lang="en-US" u="sng" dirty="0" smtClean="0"/>
              <a:t>(C)not only </a:t>
            </a:r>
            <a:r>
              <a:rPr lang="en-US" dirty="0" smtClean="0"/>
              <a:t>in his home state, New Mexico, but also </a:t>
            </a:r>
            <a:r>
              <a:rPr lang="en-US" u="sng" dirty="0" smtClean="0"/>
              <a:t>(D)in </a:t>
            </a:r>
            <a:r>
              <a:rPr lang="en-US" dirty="0" smtClean="0"/>
              <a:t>New York. </a:t>
            </a:r>
            <a:r>
              <a:rPr lang="en-US" u="sng" dirty="0" smtClean="0"/>
              <a:t>(E)No error</a:t>
            </a:r>
            <a:endParaRPr lang="en-US" dirty="0"/>
          </a:p>
          <a:p>
            <a:pPr marL="514350" indent="-514350">
              <a:buFont typeface="+mj-lt"/>
              <a:buAutoNum type="arabicPeriod"/>
            </a:pPr>
            <a:r>
              <a:rPr lang="en-US" u="sng" dirty="0" smtClean="0"/>
              <a:t>(A)Even with </a:t>
            </a:r>
            <a:r>
              <a:rPr lang="en-US" dirty="0" smtClean="0"/>
              <a:t>a calculator, you must have a basic </a:t>
            </a:r>
            <a:r>
              <a:rPr lang="en-US" u="sng" dirty="0" smtClean="0"/>
              <a:t>(B)understanding of </a:t>
            </a:r>
            <a:r>
              <a:rPr lang="en-US" dirty="0" smtClean="0"/>
              <a:t>mathematics if (</a:t>
            </a:r>
            <a:r>
              <a:rPr lang="en-US" u="sng" dirty="0" smtClean="0"/>
              <a:t>C)one expects </a:t>
            </a:r>
            <a:r>
              <a:rPr lang="en-US" dirty="0" smtClean="0"/>
              <a:t>to solve complex problems </a:t>
            </a:r>
            <a:r>
              <a:rPr lang="en-US" u="sng" dirty="0" smtClean="0"/>
              <a:t>(D)correctly</a:t>
            </a:r>
            <a:r>
              <a:rPr lang="en-US" dirty="0" smtClean="0"/>
              <a:t>.  </a:t>
            </a:r>
            <a:r>
              <a:rPr lang="en-US" u="sng" dirty="0" smtClean="0"/>
              <a:t>(E)No error</a:t>
            </a:r>
          </a:p>
          <a:p>
            <a:pPr marL="514350" indent="-514350">
              <a:buFont typeface="+mj-lt"/>
              <a:buAutoNum type="arabicPeriod"/>
            </a:pPr>
            <a:r>
              <a:rPr lang="en-US" dirty="0" smtClean="0"/>
              <a:t>People who dislike cats </a:t>
            </a:r>
            <a:r>
              <a:rPr lang="en-US" u="sng" dirty="0" smtClean="0"/>
              <a:t>(A)sometime</a:t>
            </a:r>
            <a:r>
              <a:rPr lang="en-US" dirty="0" smtClean="0"/>
              <a:t>s criticize them </a:t>
            </a:r>
            <a:r>
              <a:rPr lang="en-US" u="sng" dirty="0" smtClean="0"/>
              <a:t>(B)for being</a:t>
            </a:r>
            <a:r>
              <a:rPr lang="en-US" dirty="0" smtClean="0"/>
              <a:t> aloof and independent; people who are </a:t>
            </a:r>
            <a:r>
              <a:rPr lang="en-US" u="sng" dirty="0" smtClean="0"/>
              <a:t>(C)fond of </a:t>
            </a:r>
            <a:r>
              <a:rPr lang="en-US" dirty="0" smtClean="0"/>
              <a:t>cats often admire </a:t>
            </a:r>
            <a:r>
              <a:rPr lang="en-US" u="sng" dirty="0" smtClean="0"/>
              <a:t>(D)them for </a:t>
            </a:r>
            <a:r>
              <a:rPr lang="en-US" dirty="0" smtClean="0"/>
              <a:t>the same qualities.  </a:t>
            </a:r>
            <a:r>
              <a:rPr lang="en-US" u="sng" dirty="0" smtClean="0"/>
              <a:t>(E)No error</a:t>
            </a:r>
            <a:endParaRPr lang="en-US" u="sng" dirty="0"/>
          </a:p>
        </p:txBody>
      </p:sp>
    </p:spTree>
    <p:extLst>
      <p:ext uri="{BB962C8B-B14F-4D97-AF65-F5344CB8AC3E}">
        <p14:creationId xmlns:p14="http://schemas.microsoft.com/office/powerpoint/2010/main" val="34607558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B</a:t>
            </a:r>
          </a:p>
          <a:p>
            <a:pPr marL="514350" indent="-514350">
              <a:buFont typeface="+mj-lt"/>
              <a:buAutoNum type="arabicPeriod"/>
            </a:pPr>
            <a:r>
              <a:rPr lang="en-US" dirty="0" smtClean="0"/>
              <a:t>B</a:t>
            </a:r>
          </a:p>
          <a:p>
            <a:pPr marL="514350" indent="-514350">
              <a:buFont typeface="+mj-lt"/>
              <a:buAutoNum type="arabicPeriod"/>
            </a:pPr>
            <a:r>
              <a:rPr lang="en-US" dirty="0" smtClean="0"/>
              <a:t>C</a:t>
            </a:r>
          </a:p>
          <a:p>
            <a:pPr marL="514350" indent="-514350">
              <a:buFont typeface="+mj-lt"/>
              <a:buAutoNum type="arabicPeriod"/>
            </a:pPr>
            <a:r>
              <a:rPr lang="en-US" dirty="0"/>
              <a:t>E</a:t>
            </a:r>
          </a:p>
        </p:txBody>
      </p:sp>
    </p:spTree>
    <p:extLst>
      <p:ext uri="{BB962C8B-B14F-4D97-AF65-F5344CB8AC3E}">
        <p14:creationId xmlns:p14="http://schemas.microsoft.com/office/powerpoint/2010/main" val="79185424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Practice</a:t>
            </a:r>
            <a:endParaRPr lang="en-US"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US" dirty="0" smtClean="0">
                <a:solidFill>
                  <a:srgbClr val="0070C0"/>
                </a:solidFill>
              </a:rPr>
              <a:t>“I hear an army charging upon the land,/And the thunder of horses plunging, foam about their knees:/</a:t>
            </a:r>
          </a:p>
          <a:p>
            <a:pPr marL="0" indent="0">
              <a:buNone/>
            </a:pPr>
            <a:r>
              <a:rPr lang="en-US" dirty="0" smtClean="0">
                <a:solidFill>
                  <a:srgbClr val="0070C0"/>
                </a:solidFill>
              </a:rPr>
              <a:t>Arrogant, in black armor, behind them stand,/ Disdaining the reins, with fluttering whips, the charioteers. –Joyce, “I Hear an Army”</a:t>
            </a:r>
          </a:p>
          <a:p>
            <a:pPr marL="514350" indent="-514350">
              <a:buFont typeface="+mj-lt"/>
              <a:buAutoNum type="arabicPeriod"/>
            </a:pPr>
            <a:r>
              <a:rPr lang="en-US" dirty="0" smtClean="0"/>
              <a:t>The subject of the verb stand in line 3 is charioteers at the end of line 4. How does this inversion of the normal word order (subject then verb) affect the impact of those lines?</a:t>
            </a:r>
          </a:p>
          <a:p>
            <a:pPr marL="514350" indent="-514350">
              <a:buFont typeface="+mj-lt"/>
              <a:buAutoNum type="arabicPeriod"/>
            </a:pPr>
            <a:r>
              <a:rPr lang="en-US" dirty="0" smtClean="0"/>
              <a:t>Examine the adjectives and adjective phrases in lines 3 and 4: arrogant, in black armor. What word do these adjectives modify? How does this unusual word order affect the impact of the lines?</a:t>
            </a:r>
            <a:endParaRPr lang="en-US" dirty="0"/>
          </a:p>
        </p:txBody>
      </p:sp>
    </p:spTree>
    <p:extLst>
      <p:ext uri="{BB962C8B-B14F-4D97-AF65-F5344CB8AC3E}">
        <p14:creationId xmlns:p14="http://schemas.microsoft.com/office/powerpoint/2010/main" val="320287495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3/15/2017</a:t>
            </a:r>
            <a:endParaRPr lang="en-US" dirty="0"/>
          </a:p>
        </p:txBody>
      </p:sp>
      <p:sp>
        <p:nvSpPr>
          <p:cNvPr id="3" name="Content Placeholder 2"/>
          <p:cNvSpPr>
            <a:spLocks noGrp="1"/>
          </p:cNvSpPr>
          <p:nvPr>
            <p:ph sz="quarter" idx="1"/>
          </p:nvPr>
        </p:nvSpPr>
        <p:spPr/>
        <p:txBody>
          <a:bodyPr/>
          <a:lstStyle/>
          <a:p>
            <a:r>
              <a:rPr lang="en-US" dirty="0">
                <a:solidFill>
                  <a:srgbClr val="C00000"/>
                </a:solidFill>
              </a:rPr>
              <a:t>Housekeeping- place homework on the right corner, sharpen your pencils, dispose of any trash etc</a:t>
            </a:r>
            <a:r>
              <a:rPr lang="en-US" dirty="0" smtClean="0">
                <a:solidFill>
                  <a:srgbClr val="C00000"/>
                </a:solidFill>
              </a:rPr>
              <a:t>.</a:t>
            </a:r>
            <a:endParaRPr lang="en-US" dirty="0">
              <a:solidFill>
                <a:srgbClr val="C00000"/>
              </a:solidFill>
            </a:endParaRPr>
          </a:p>
          <a:p>
            <a:r>
              <a:rPr lang="en-US" dirty="0">
                <a:solidFill>
                  <a:srgbClr val="C00000"/>
                </a:solidFill>
              </a:rPr>
              <a:t>Complete the Warm-Up</a:t>
            </a:r>
          </a:p>
          <a:p>
            <a:r>
              <a:rPr lang="en-US" dirty="0">
                <a:solidFill>
                  <a:srgbClr val="C00000"/>
                </a:solidFill>
              </a:rPr>
              <a:t>Review the Objectives and Essential Questions</a:t>
            </a:r>
            <a:endParaRPr lang="en-US" dirty="0">
              <a:solidFill>
                <a:srgbClr val="0070C0"/>
              </a:solidFill>
            </a:endParaRPr>
          </a:p>
          <a:p>
            <a:r>
              <a:rPr lang="en-US" dirty="0">
                <a:solidFill>
                  <a:srgbClr val="0070C0"/>
                </a:solidFill>
              </a:rPr>
              <a:t>Stylistic Devices and Grammar Review</a:t>
            </a:r>
          </a:p>
          <a:p>
            <a:r>
              <a:rPr lang="en-US" dirty="0">
                <a:solidFill>
                  <a:srgbClr val="0070C0"/>
                </a:solidFill>
              </a:rPr>
              <a:t>Read and Analyze </a:t>
            </a:r>
            <a:r>
              <a:rPr lang="en-US" i="1" dirty="0">
                <a:solidFill>
                  <a:srgbClr val="0070C0"/>
                </a:solidFill>
              </a:rPr>
              <a:t>Their Eyes Were Watching God</a:t>
            </a:r>
            <a:endParaRPr lang="en-US" dirty="0">
              <a:solidFill>
                <a:srgbClr val="0070C0"/>
              </a:solidFill>
            </a:endParaRPr>
          </a:p>
          <a:p>
            <a:r>
              <a:rPr lang="en-US" dirty="0">
                <a:solidFill>
                  <a:srgbClr val="C00000"/>
                </a:solidFill>
              </a:rPr>
              <a:t>Complete a Closure Question</a:t>
            </a:r>
          </a:p>
          <a:p>
            <a:endParaRPr lang="en-US" dirty="0"/>
          </a:p>
        </p:txBody>
      </p:sp>
    </p:spTree>
    <p:extLst>
      <p:ext uri="{BB962C8B-B14F-4D97-AF65-F5344CB8AC3E}">
        <p14:creationId xmlns:p14="http://schemas.microsoft.com/office/powerpoint/2010/main" val="17480845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What is the effect of stylistic devices on the plot and/or the reader?</a:t>
            </a:r>
          </a:p>
          <a:p>
            <a:pPr lvl="0"/>
            <a:r>
              <a:rPr lang="en-US" dirty="0"/>
              <a:t>How do the exposition and  the resolution establish the theme and impact the reader?</a:t>
            </a:r>
          </a:p>
          <a:p>
            <a:pPr lvl="0"/>
            <a:r>
              <a:rPr lang="en-US" dirty="0"/>
              <a:t>Why did the author develop the characters in the way that he did?  What is the impact?</a:t>
            </a:r>
          </a:p>
          <a:p>
            <a:pPr lvl="0"/>
            <a:r>
              <a:rPr lang="en-US" dirty="0"/>
              <a:t>How does the author use the protagonist to manipulate the viewpoint of the other characters?</a:t>
            </a:r>
          </a:p>
          <a:p>
            <a:pPr lvl="0"/>
            <a:r>
              <a:rPr lang="en-US" dirty="0"/>
              <a:t>How does the author’s syntax and diction affect the development of the plot?</a:t>
            </a:r>
          </a:p>
          <a:p>
            <a:r>
              <a:rPr lang="en-US" dirty="0"/>
              <a:t>How does the structure of the text affect the audience’s viewpoint of the characters?</a:t>
            </a:r>
          </a:p>
          <a:p>
            <a:endParaRPr lang="en-US" dirty="0"/>
          </a:p>
        </p:txBody>
      </p:sp>
    </p:spTree>
    <p:extLst>
      <p:ext uri="{BB962C8B-B14F-4D97-AF65-F5344CB8AC3E}">
        <p14:creationId xmlns:p14="http://schemas.microsoft.com/office/powerpoint/2010/main" val="19030704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a:bodyPr>
          <a:lstStyle/>
          <a:p>
            <a:pPr algn="l"/>
            <a:r>
              <a:rPr lang="en-US" sz="2800" dirty="0"/>
              <a:t>Identify the grammar or usage error in the following sentences-if there </a:t>
            </a:r>
            <a:r>
              <a:rPr lang="en-US" sz="2800" dirty="0" smtClean="0"/>
              <a:t>isn’t one present select “no error”</a:t>
            </a:r>
            <a:endParaRPr lang="en-US" sz="2800" dirty="0"/>
          </a:p>
        </p:txBody>
      </p:sp>
      <p:sp>
        <p:nvSpPr>
          <p:cNvPr id="3" name="Content Placeholder 2"/>
          <p:cNvSpPr>
            <a:spLocks noGrp="1"/>
          </p:cNvSpPr>
          <p:nvPr>
            <p:ph sz="quarter" idx="1"/>
          </p:nvPr>
        </p:nvSpPr>
        <p:spPr/>
        <p:txBody>
          <a:bodyPr>
            <a:normAutofit fontScale="85000" lnSpcReduction="10000"/>
          </a:bodyPr>
          <a:lstStyle/>
          <a:p>
            <a:pPr marL="514350" indent="-514350">
              <a:buFont typeface="+mj-lt"/>
              <a:buAutoNum type="arabicPeriod"/>
            </a:pPr>
            <a:r>
              <a:rPr lang="en-US" dirty="0" smtClean="0"/>
              <a:t>The decision that </a:t>
            </a:r>
            <a:r>
              <a:rPr lang="en-US" u="sng" dirty="0" smtClean="0"/>
              <a:t>(A) has just been </a:t>
            </a:r>
            <a:r>
              <a:rPr lang="en-US" dirty="0" smtClean="0"/>
              <a:t>(</a:t>
            </a:r>
            <a:r>
              <a:rPr lang="en-US" u="sng" dirty="0" smtClean="0"/>
              <a:t>B) agreed with </a:t>
            </a:r>
            <a:r>
              <a:rPr lang="en-US" dirty="0" smtClean="0"/>
              <a:t>by the committee members should serve as a basis </a:t>
            </a:r>
            <a:r>
              <a:rPr lang="en-US" u="sng" dirty="0" smtClean="0"/>
              <a:t>(C)for their </a:t>
            </a:r>
            <a:r>
              <a:rPr lang="en-US" dirty="0" smtClean="0"/>
              <a:t>work in the </a:t>
            </a:r>
            <a:r>
              <a:rPr lang="en-US" u="sng" dirty="0" smtClean="0"/>
              <a:t>(D) years to come</a:t>
            </a:r>
            <a:r>
              <a:rPr lang="en-US" dirty="0" smtClean="0"/>
              <a:t>. No error</a:t>
            </a:r>
          </a:p>
          <a:p>
            <a:pPr marL="514350" indent="-514350">
              <a:buFont typeface="+mj-lt"/>
              <a:buAutoNum type="arabicPeriod"/>
            </a:pPr>
            <a:r>
              <a:rPr lang="en-US" dirty="0" smtClean="0"/>
              <a:t>Since </a:t>
            </a:r>
            <a:r>
              <a:rPr lang="en-US" u="sng" dirty="0" smtClean="0"/>
              <a:t>(A) there is </a:t>
            </a:r>
            <a:r>
              <a:rPr lang="en-US" dirty="0" smtClean="0"/>
              <a:t>two pencils, a pad of paper, and a ruler on each desk, students </a:t>
            </a:r>
            <a:r>
              <a:rPr lang="en-US" u="sng" dirty="0" smtClean="0"/>
              <a:t>(B) do not have (C) to bring</a:t>
            </a:r>
            <a:r>
              <a:rPr lang="en-US" dirty="0" smtClean="0"/>
              <a:t> </a:t>
            </a:r>
            <a:r>
              <a:rPr lang="en-US" u="sng" dirty="0" smtClean="0"/>
              <a:t>(D) their own </a:t>
            </a:r>
            <a:r>
              <a:rPr lang="en-US" dirty="0" smtClean="0"/>
              <a:t>supplies. No error</a:t>
            </a:r>
          </a:p>
          <a:p>
            <a:pPr marL="514350" indent="-514350">
              <a:buFont typeface="+mj-lt"/>
              <a:buAutoNum type="arabicPeriod"/>
            </a:pPr>
            <a:r>
              <a:rPr lang="en-US" dirty="0" smtClean="0"/>
              <a:t>Each time Caroline turns on her computer, she </a:t>
            </a:r>
            <a:r>
              <a:rPr lang="en-US" u="sng" dirty="0" smtClean="0"/>
              <a:t>(A) has </a:t>
            </a:r>
            <a:r>
              <a:rPr lang="en-US" dirty="0" smtClean="0"/>
              <a:t>to enter a company code, then her initials, and then </a:t>
            </a:r>
            <a:r>
              <a:rPr lang="en-US" u="sng" dirty="0" smtClean="0"/>
              <a:t>(B)enters a password (C) before </a:t>
            </a:r>
            <a:r>
              <a:rPr lang="en-US" dirty="0" smtClean="0"/>
              <a:t>she can </a:t>
            </a:r>
            <a:r>
              <a:rPr lang="en-US" u="sng" dirty="0" smtClean="0"/>
              <a:t>(D) begin working</a:t>
            </a:r>
            <a:r>
              <a:rPr lang="en-US" dirty="0" smtClean="0"/>
              <a:t>. No error</a:t>
            </a:r>
          </a:p>
          <a:p>
            <a:pPr marL="514350" indent="-514350">
              <a:buFont typeface="+mj-lt"/>
              <a:buAutoNum type="arabicPeriod"/>
            </a:pPr>
            <a:r>
              <a:rPr lang="en-US" dirty="0" smtClean="0"/>
              <a:t>Flints </a:t>
            </a:r>
            <a:r>
              <a:rPr lang="en-US" u="sng" dirty="0" smtClean="0"/>
              <a:t>(A) found in </a:t>
            </a:r>
            <a:r>
              <a:rPr lang="en-US" dirty="0" smtClean="0"/>
              <a:t>the region extending from the Nile Valley </a:t>
            </a:r>
            <a:r>
              <a:rPr lang="en-US" u="sng" dirty="0" smtClean="0"/>
              <a:t>(B) to </a:t>
            </a:r>
            <a:r>
              <a:rPr lang="en-US" dirty="0" smtClean="0"/>
              <a:t>the highlands of eastern Iraq </a:t>
            </a:r>
            <a:r>
              <a:rPr lang="en-US" u="sng" dirty="0" smtClean="0"/>
              <a:t>(C) attests to  </a:t>
            </a:r>
            <a:r>
              <a:rPr lang="en-US" dirty="0" smtClean="0"/>
              <a:t>the presence of people there </a:t>
            </a:r>
            <a:r>
              <a:rPr lang="en-US" u="sng" dirty="0" smtClean="0"/>
              <a:t>(D) as long ago as </a:t>
            </a:r>
            <a:r>
              <a:rPr lang="en-US" dirty="0" smtClean="0"/>
              <a:t>six thousand years. No error</a:t>
            </a:r>
            <a:endParaRPr lang="en-US" dirty="0"/>
          </a:p>
        </p:txBody>
      </p:sp>
    </p:spTree>
    <p:extLst>
      <p:ext uri="{BB962C8B-B14F-4D97-AF65-F5344CB8AC3E}">
        <p14:creationId xmlns:p14="http://schemas.microsoft.com/office/powerpoint/2010/main" val="937805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Phrases-Reminders </a:t>
            </a:r>
            <a:endParaRPr lang="en-US" dirty="0"/>
          </a:p>
        </p:txBody>
      </p:sp>
      <p:sp>
        <p:nvSpPr>
          <p:cNvPr id="3" name="Content Placeholder 2"/>
          <p:cNvSpPr>
            <a:spLocks noGrp="1"/>
          </p:cNvSpPr>
          <p:nvPr>
            <p:ph sz="quarter" idx="1"/>
          </p:nvPr>
        </p:nvSpPr>
        <p:spPr/>
        <p:txBody>
          <a:bodyPr/>
          <a:lstStyle/>
          <a:p>
            <a:r>
              <a:rPr lang="en-US" dirty="0" smtClean="0"/>
              <a:t>A phrase is a group of words that functions in a sentence as a single part of speech.  </a:t>
            </a:r>
            <a:endParaRPr lang="en-US" dirty="0"/>
          </a:p>
          <a:p>
            <a:r>
              <a:rPr lang="en-US" dirty="0" smtClean="0"/>
              <a:t>A phrase is missing a subject or a verb</a:t>
            </a:r>
          </a:p>
          <a:p>
            <a:r>
              <a:rPr lang="en-US" dirty="0" smtClean="0"/>
              <a:t>Writers use phrases to</a:t>
            </a:r>
          </a:p>
          <a:p>
            <a:pPr marL="514350" indent="-514350">
              <a:buFont typeface="+mj-lt"/>
              <a:buAutoNum type="arabicPeriod"/>
            </a:pPr>
            <a:r>
              <a:rPr lang="en-US" dirty="0" smtClean="0"/>
              <a:t>Add detail by describing</a:t>
            </a:r>
          </a:p>
          <a:p>
            <a:pPr marL="514350" indent="-514350">
              <a:buFont typeface="+mj-lt"/>
              <a:buAutoNum type="arabicPeriod"/>
            </a:pPr>
            <a:r>
              <a:rPr lang="en-US" dirty="0" smtClean="0"/>
              <a:t>Make meaning more precise</a:t>
            </a:r>
          </a:p>
          <a:p>
            <a:pPr marL="514350" indent="-514350">
              <a:buFont typeface="+mj-lt"/>
              <a:buAutoNum type="arabicPeriod"/>
            </a:pPr>
            <a:r>
              <a:rPr lang="en-US" dirty="0" smtClean="0"/>
              <a:t>Add additional information</a:t>
            </a:r>
            <a:endParaRPr lang="en-US" dirty="0"/>
          </a:p>
        </p:txBody>
      </p:sp>
    </p:spTree>
    <p:extLst>
      <p:ext uri="{BB962C8B-B14F-4D97-AF65-F5344CB8AC3E}">
        <p14:creationId xmlns:p14="http://schemas.microsoft.com/office/powerpoint/2010/main" val="138003118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B</a:t>
            </a:r>
          </a:p>
          <a:p>
            <a:pPr marL="514350" indent="-514350">
              <a:buFont typeface="+mj-lt"/>
              <a:buAutoNum type="arabicPeriod"/>
            </a:pPr>
            <a:r>
              <a:rPr lang="en-US" dirty="0" smtClean="0"/>
              <a:t>A</a:t>
            </a:r>
          </a:p>
          <a:p>
            <a:pPr marL="514350" indent="-514350">
              <a:buFont typeface="+mj-lt"/>
              <a:buAutoNum type="arabicPeriod"/>
            </a:pPr>
            <a:r>
              <a:rPr lang="en-US" dirty="0" smtClean="0"/>
              <a:t>B</a:t>
            </a:r>
          </a:p>
          <a:p>
            <a:pPr marL="514350" indent="-514350">
              <a:buFont typeface="+mj-lt"/>
              <a:buAutoNum type="arabicPeriod"/>
            </a:pPr>
            <a:r>
              <a:rPr lang="en-US" dirty="0"/>
              <a:t>C</a:t>
            </a:r>
          </a:p>
        </p:txBody>
      </p:sp>
    </p:spTree>
    <p:extLst>
      <p:ext uri="{BB962C8B-B14F-4D97-AF65-F5344CB8AC3E}">
        <p14:creationId xmlns:p14="http://schemas.microsoft.com/office/powerpoint/2010/main" val="2029038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Practice</a:t>
            </a:r>
            <a:endParaRPr lang="en-US"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US" dirty="0" smtClean="0">
                <a:solidFill>
                  <a:srgbClr val="0070C0"/>
                </a:solidFill>
              </a:rPr>
              <a:t>When the moment is ripe, only the fanatic can hatch a genuine mass movement.  Without him the disaffection engendered by militant men of words remains undirected and can vent itself only in pointless and easily suppressed disorders.  Without him the initiated reforms, even when drastic, leave the old way of life unchanged, and any change in government usually amounts to no more than a transfer of power from one set of men of action to another.  -Hoffer, “The Fanatics”</a:t>
            </a:r>
          </a:p>
          <a:p>
            <a:pPr marL="514350" indent="-514350">
              <a:buFont typeface="+mj-lt"/>
              <a:buAutoNum type="arabicPeriod"/>
            </a:pPr>
            <a:r>
              <a:rPr lang="en-US" dirty="0" smtClean="0"/>
              <a:t>This passage uses the phrase “without him” three times.  What effect does this have on the overall impact of the passage?</a:t>
            </a:r>
          </a:p>
          <a:p>
            <a:pPr marL="514350" indent="-514350">
              <a:buFont typeface="+mj-lt"/>
              <a:buAutoNum type="arabicPeriod"/>
            </a:pPr>
            <a:r>
              <a:rPr lang="en-US" dirty="0" smtClean="0"/>
              <a:t>How does the length of the last sentence affect the meaning of the passage.</a:t>
            </a:r>
            <a:endParaRPr lang="en-US" dirty="0"/>
          </a:p>
        </p:txBody>
      </p:sp>
    </p:spTree>
    <p:extLst>
      <p:ext uri="{BB962C8B-B14F-4D97-AF65-F5344CB8AC3E}">
        <p14:creationId xmlns:p14="http://schemas.microsoft.com/office/powerpoint/2010/main" val="80674985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a:t>
            </a:r>
            <a:r>
              <a:rPr lang="en-US" dirty="0" smtClean="0"/>
              <a:t>3/16</a:t>
            </a:r>
            <a:r>
              <a:rPr lang="en-US" dirty="0" smtClean="0"/>
              <a:t>/2016</a:t>
            </a:r>
            <a:endParaRPr lang="en-US" dirty="0"/>
          </a:p>
        </p:txBody>
      </p:sp>
      <p:sp>
        <p:nvSpPr>
          <p:cNvPr id="3" name="Content Placeholder 2"/>
          <p:cNvSpPr>
            <a:spLocks noGrp="1"/>
          </p:cNvSpPr>
          <p:nvPr>
            <p:ph sz="quarter" idx="1"/>
          </p:nvPr>
        </p:nvSpPr>
        <p:spPr/>
        <p:txBody>
          <a:bodyPr/>
          <a:lstStyle/>
          <a:p>
            <a:r>
              <a:rPr lang="en-US" dirty="0">
                <a:solidFill>
                  <a:srgbClr val="C00000"/>
                </a:solidFill>
              </a:rPr>
              <a:t>Housekeeping- place homework on the right corner, sharpen your pencils, dispose of any trash etc.</a:t>
            </a:r>
          </a:p>
          <a:p>
            <a:pPr lvl="1"/>
            <a:r>
              <a:rPr lang="en-US" dirty="0">
                <a:solidFill>
                  <a:srgbClr val="C00000"/>
                </a:solidFill>
              </a:rPr>
              <a:t>AOW</a:t>
            </a:r>
          </a:p>
          <a:p>
            <a:r>
              <a:rPr lang="en-US" dirty="0">
                <a:solidFill>
                  <a:srgbClr val="C00000"/>
                </a:solidFill>
              </a:rPr>
              <a:t>Warm Up-Begin the Test</a:t>
            </a:r>
          </a:p>
          <a:p>
            <a:r>
              <a:rPr lang="en-US" dirty="0">
                <a:solidFill>
                  <a:srgbClr val="C00000"/>
                </a:solidFill>
              </a:rPr>
              <a:t>Review the Daily Objectives and Essential Questions</a:t>
            </a:r>
          </a:p>
          <a:p>
            <a:r>
              <a:rPr lang="en-US" dirty="0">
                <a:solidFill>
                  <a:srgbClr val="C00000"/>
                </a:solidFill>
              </a:rPr>
              <a:t>Test and Essay</a:t>
            </a:r>
          </a:p>
          <a:p>
            <a:endParaRPr lang="en-US" dirty="0"/>
          </a:p>
        </p:txBody>
      </p:sp>
    </p:spTree>
    <p:extLst>
      <p:ext uri="{BB962C8B-B14F-4D97-AF65-F5344CB8AC3E}">
        <p14:creationId xmlns:p14="http://schemas.microsoft.com/office/powerpoint/2010/main" val="153642568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Spring Break</a:t>
            </a:r>
            <a:endParaRPr lang="en-US" dirty="0"/>
          </a:p>
        </p:txBody>
      </p:sp>
      <p:sp>
        <p:nvSpPr>
          <p:cNvPr id="3" name="Content Placeholder 2"/>
          <p:cNvSpPr>
            <a:spLocks noGrp="1"/>
          </p:cNvSpPr>
          <p:nvPr>
            <p:ph sz="quarter" idx="1"/>
          </p:nvPr>
        </p:nvSpPr>
        <p:spPr/>
        <p:txBody>
          <a:bodyPr/>
          <a:lstStyle/>
          <a:p>
            <a:endParaRPr lang="en-US"/>
          </a:p>
        </p:txBody>
      </p:sp>
    </p:spTree>
    <p:extLst>
      <p:ext uri="{BB962C8B-B14F-4D97-AF65-F5344CB8AC3E}">
        <p14:creationId xmlns:p14="http://schemas.microsoft.com/office/powerpoint/2010/main" val="29133135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What is the effect of stylistic devices on the plot and/or the reader?</a:t>
            </a:r>
          </a:p>
          <a:p>
            <a:pPr lvl="0"/>
            <a:r>
              <a:rPr lang="en-US" dirty="0"/>
              <a:t>How do the exposition and  the resolution establish the theme and impact the reader?</a:t>
            </a:r>
          </a:p>
          <a:p>
            <a:pPr lvl="0"/>
            <a:r>
              <a:rPr lang="en-US" dirty="0"/>
              <a:t>Why did the author develop the characters in the way that he did?  What is the impact?</a:t>
            </a:r>
          </a:p>
          <a:p>
            <a:pPr lvl="0"/>
            <a:r>
              <a:rPr lang="en-US" dirty="0"/>
              <a:t>How does the author use the protagonist to manipulate the viewpoint of the other characters?</a:t>
            </a:r>
          </a:p>
          <a:p>
            <a:pPr lvl="0"/>
            <a:r>
              <a:rPr lang="en-US" dirty="0"/>
              <a:t>How does the author’s syntax and diction affect the development of the plot?</a:t>
            </a:r>
          </a:p>
          <a:p>
            <a:r>
              <a:rPr lang="en-US" dirty="0"/>
              <a:t>How does the structure of the text affect the audience’s viewpoint of the characters?</a:t>
            </a:r>
          </a:p>
          <a:p>
            <a:endParaRPr lang="en-US" dirty="0"/>
          </a:p>
        </p:txBody>
      </p:sp>
    </p:spTree>
    <p:extLst>
      <p:ext uri="{BB962C8B-B14F-4D97-AF65-F5344CB8AC3E}">
        <p14:creationId xmlns:p14="http://schemas.microsoft.com/office/powerpoint/2010/main" val="52633231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fontScale="90000"/>
          </a:bodyPr>
          <a:lstStyle/>
          <a:p>
            <a:r>
              <a:rPr lang="en-US" dirty="0"/>
              <a:t>Identify the grammar or usage error in the following sentences-if there is no error select E</a:t>
            </a:r>
          </a:p>
        </p:txBody>
      </p:sp>
      <p:sp>
        <p:nvSpPr>
          <p:cNvPr id="3" name="Content Placeholder 2"/>
          <p:cNvSpPr>
            <a:spLocks noGrp="1"/>
          </p:cNvSpPr>
          <p:nvPr>
            <p:ph sz="quarter" idx="1"/>
          </p:nvPr>
        </p:nvSpPr>
        <p:spPr/>
        <p:txBody>
          <a:bodyPr>
            <a:normAutofit fontScale="85000" lnSpcReduction="10000"/>
          </a:bodyPr>
          <a:lstStyle/>
          <a:p>
            <a:pPr marL="514350" indent="-514350">
              <a:buFont typeface="+mj-lt"/>
              <a:buAutoNum type="arabicPeriod"/>
            </a:pPr>
            <a:r>
              <a:rPr lang="en-US" dirty="0" smtClean="0"/>
              <a:t>By virtue of </a:t>
            </a:r>
            <a:r>
              <a:rPr lang="en-US" u="sng" dirty="0" smtClean="0"/>
              <a:t>(A) its </a:t>
            </a:r>
            <a:r>
              <a:rPr lang="en-US" dirty="0" smtClean="0"/>
              <a:t>size and supersensitive electronics, modern radio telescopes are able to gather more waves and </a:t>
            </a:r>
            <a:r>
              <a:rPr lang="en-US" u="sng" dirty="0" smtClean="0"/>
              <a:t>(B) discriminate among (C) them</a:t>
            </a:r>
            <a:r>
              <a:rPr lang="en-US" dirty="0" smtClean="0"/>
              <a:t> with greater precision </a:t>
            </a:r>
            <a:r>
              <a:rPr lang="en-US" u="sng" dirty="0" smtClean="0"/>
              <a:t>(D) than </a:t>
            </a:r>
            <a:r>
              <a:rPr lang="en-US" dirty="0" smtClean="0"/>
              <a:t>earlier versions could. No error</a:t>
            </a:r>
          </a:p>
          <a:p>
            <a:pPr marL="514350" indent="-514350">
              <a:buFont typeface="+mj-lt"/>
              <a:buAutoNum type="arabicPeriod"/>
            </a:pPr>
            <a:r>
              <a:rPr lang="en-US" dirty="0" smtClean="0"/>
              <a:t>Air pollution caused by industrial fumes </a:t>
            </a:r>
            <a:r>
              <a:rPr lang="en-US" u="sng" dirty="0" smtClean="0"/>
              <a:t>(A) has been studied</a:t>
            </a:r>
            <a:r>
              <a:rPr lang="en-US" dirty="0" smtClean="0"/>
              <a:t> for years, </a:t>
            </a:r>
            <a:r>
              <a:rPr lang="en-US" u="sng" dirty="0" smtClean="0"/>
              <a:t>(B) but </a:t>
            </a:r>
            <a:r>
              <a:rPr lang="en-US" dirty="0" smtClean="0"/>
              <a:t>only recently </a:t>
            </a:r>
            <a:r>
              <a:rPr lang="en-US" u="sng" dirty="0" smtClean="0"/>
              <a:t>(C) has the harmful effects</a:t>
            </a:r>
            <a:r>
              <a:rPr lang="en-US" dirty="0" smtClean="0"/>
              <a:t> of noise pollution </a:t>
            </a:r>
            <a:r>
              <a:rPr lang="en-US" u="sng" dirty="0" smtClean="0"/>
              <a:t>(D) become </a:t>
            </a:r>
            <a:r>
              <a:rPr lang="en-US" dirty="0" smtClean="0"/>
              <a:t>known. No error</a:t>
            </a:r>
          </a:p>
          <a:p>
            <a:pPr marL="514350" indent="-514350">
              <a:buFont typeface="+mj-lt"/>
              <a:buAutoNum type="arabicPeriod"/>
            </a:pPr>
            <a:r>
              <a:rPr lang="en-US" u="sng" dirty="0" smtClean="0"/>
              <a:t>(A) No matter </a:t>
            </a:r>
            <a:r>
              <a:rPr lang="en-US" dirty="0" smtClean="0"/>
              <a:t>how </a:t>
            </a:r>
            <a:r>
              <a:rPr lang="en-US" u="sng" dirty="0" smtClean="0"/>
              <a:t>(B) cautious </a:t>
            </a:r>
            <a:r>
              <a:rPr lang="en-US" dirty="0" smtClean="0"/>
              <a:t>snowmobiles (C) are driven, they are capable </a:t>
            </a:r>
            <a:r>
              <a:rPr lang="en-US" u="sng" dirty="0" smtClean="0"/>
              <a:t>(D) of damagin</a:t>
            </a:r>
            <a:r>
              <a:rPr lang="en-US" dirty="0" smtClean="0"/>
              <a:t>g the land over which they travel. No error</a:t>
            </a:r>
          </a:p>
          <a:p>
            <a:pPr marL="514350" indent="-514350">
              <a:buFont typeface="+mj-lt"/>
              <a:buAutoNum type="arabicPeriod"/>
            </a:pPr>
            <a:r>
              <a:rPr lang="en-US" dirty="0" smtClean="0"/>
              <a:t>The starling is </a:t>
            </a:r>
            <a:r>
              <a:rPr lang="en-US" u="sng" dirty="0" smtClean="0"/>
              <a:t>(A) such a </a:t>
            </a:r>
            <a:r>
              <a:rPr lang="en-US" dirty="0" smtClean="0"/>
              <a:t>pest in rural areas that it </a:t>
            </a:r>
            <a:r>
              <a:rPr lang="en-US" u="sng" dirty="0" smtClean="0"/>
              <a:t>(B) has become</a:t>
            </a:r>
            <a:r>
              <a:rPr lang="en-US" dirty="0" smtClean="0"/>
              <a:t> necessary </a:t>
            </a:r>
            <a:r>
              <a:rPr lang="en-US" u="sng" dirty="0" smtClean="0"/>
              <a:t>(C) to find ways </a:t>
            </a:r>
            <a:r>
              <a:rPr lang="en-US" dirty="0" smtClean="0"/>
              <a:t>of controlling the growth </a:t>
            </a:r>
            <a:r>
              <a:rPr lang="en-US" u="sng" dirty="0" smtClean="0"/>
              <a:t>(D) of their</a:t>
            </a:r>
            <a:r>
              <a:rPr lang="en-US" dirty="0" smtClean="0"/>
              <a:t> population. No error</a:t>
            </a:r>
            <a:endParaRPr lang="en-US" dirty="0"/>
          </a:p>
        </p:txBody>
      </p:sp>
    </p:spTree>
    <p:extLst>
      <p:ext uri="{BB962C8B-B14F-4D97-AF65-F5344CB8AC3E}">
        <p14:creationId xmlns:p14="http://schemas.microsoft.com/office/powerpoint/2010/main" val="275270275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 </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A</a:t>
            </a:r>
          </a:p>
          <a:p>
            <a:pPr marL="514350" indent="-514350">
              <a:buFont typeface="+mj-lt"/>
              <a:buAutoNum type="arabicPeriod"/>
            </a:pPr>
            <a:r>
              <a:rPr lang="en-US" dirty="0" smtClean="0"/>
              <a:t>C</a:t>
            </a:r>
          </a:p>
          <a:p>
            <a:pPr marL="514350" indent="-514350">
              <a:buFont typeface="+mj-lt"/>
              <a:buAutoNum type="arabicPeriod"/>
            </a:pPr>
            <a:r>
              <a:rPr lang="en-US" dirty="0" smtClean="0"/>
              <a:t>B</a:t>
            </a:r>
          </a:p>
          <a:p>
            <a:pPr marL="514350" indent="-514350">
              <a:buFont typeface="+mj-lt"/>
              <a:buAutoNum type="arabicPeriod"/>
            </a:pPr>
            <a:r>
              <a:rPr lang="en-US" dirty="0"/>
              <a:t>D</a:t>
            </a: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248319107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Practice </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US" dirty="0" smtClean="0">
                <a:solidFill>
                  <a:srgbClr val="0070C0"/>
                </a:solidFill>
              </a:rPr>
              <a:t>HIGGINS: Yes: that’s what drives me mad: the silly people don’t know their own silly business.” –Shaw, </a:t>
            </a:r>
            <a:r>
              <a:rPr lang="en-US" i="1" dirty="0" smtClean="0">
                <a:solidFill>
                  <a:srgbClr val="0070C0"/>
                </a:solidFill>
              </a:rPr>
              <a:t>Pygmalion</a:t>
            </a:r>
            <a:endParaRPr lang="en-US" dirty="0" smtClean="0">
              <a:solidFill>
                <a:srgbClr val="0070C0"/>
              </a:solidFill>
            </a:endParaRPr>
          </a:p>
          <a:p>
            <a:pPr marL="514350" indent="-514350">
              <a:buFont typeface="+mj-lt"/>
              <a:buAutoNum type="arabicPeriod"/>
            </a:pPr>
            <a:r>
              <a:rPr lang="en-US" dirty="0" smtClean="0"/>
              <a:t>What is the purpose of the two colons in this sentence?</a:t>
            </a:r>
          </a:p>
          <a:p>
            <a:pPr marL="514350" indent="-514350">
              <a:buFont typeface="+mj-lt"/>
              <a:buAutoNum type="arabicPeriod"/>
            </a:pPr>
            <a:r>
              <a:rPr lang="en-US" dirty="0" smtClean="0"/>
              <a:t>What function does the “yes” at the beginning of the sentence serve?</a:t>
            </a:r>
          </a:p>
          <a:p>
            <a:pPr marL="514350" indent="-514350">
              <a:buFont typeface="+mj-lt"/>
              <a:buAutoNum type="arabicPeriod"/>
            </a:pPr>
            <a:r>
              <a:rPr lang="en-US" dirty="0" smtClean="0"/>
              <a:t>Write a sentence about a TV show you deplore.  Using Shaw’s sentence as a model, state what you don’t like about the show in a succinct clause following a colon.</a:t>
            </a:r>
            <a:endParaRPr lang="en-US" dirty="0"/>
          </a:p>
        </p:txBody>
      </p:sp>
    </p:spTree>
    <p:extLst>
      <p:ext uri="{BB962C8B-B14F-4D97-AF65-F5344CB8AC3E}">
        <p14:creationId xmlns:p14="http://schemas.microsoft.com/office/powerpoint/2010/main" val="276372843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12/8/2016</a:t>
            </a:r>
            <a:endParaRPr lang="en-US" dirty="0"/>
          </a:p>
        </p:txBody>
      </p:sp>
      <p:sp>
        <p:nvSpPr>
          <p:cNvPr id="3" name="Content Placeholder 2"/>
          <p:cNvSpPr>
            <a:spLocks noGrp="1"/>
          </p:cNvSpPr>
          <p:nvPr>
            <p:ph sz="quarter" idx="1"/>
          </p:nvPr>
        </p:nvSpPr>
        <p:spPr/>
        <p:txBody>
          <a:bodyPr/>
          <a:lstStyle/>
          <a:p>
            <a:r>
              <a:rPr lang="en-US" dirty="0">
                <a:solidFill>
                  <a:srgbClr val="C00000"/>
                </a:solidFill>
              </a:rPr>
              <a:t>Housekeeping- place homework on the right corner, sharpen your pencils, dispose of any trash etc.</a:t>
            </a:r>
          </a:p>
          <a:p>
            <a:r>
              <a:rPr lang="en-US" dirty="0">
                <a:solidFill>
                  <a:srgbClr val="C00000"/>
                </a:solidFill>
              </a:rPr>
              <a:t>Complete the Warm-Up</a:t>
            </a:r>
          </a:p>
          <a:p>
            <a:r>
              <a:rPr lang="en-US" dirty="0">
                <a:solidFill>
                  <a:srgbClr val="C00000"/>
                </a:solidFill>
              </a:rPr>
              <a:t>Review the Objectives and Essential Questions</a:t>
            </a:r>
            <a:endParaRPr lang="en-US" dirty="0">
              <a:solidFill>
                <a:srgbClr val="0070C0"/>
              </a:solidFill>
            </a:endParaRPr>
          </a:p>
          <a:p>
            <a:r>
              <a:rPr lang="en-US" dirty="0">
                <a:solidFill>
                  <a:srgbClr val="0070C0"/>
                </a:solidFill>
              </a:rPr>
              <a:t>Stylistic Devices and Grammar Review</a:t>
            </a:r>
          </a:p>
          <a:p>
            <a:r>
              <a:rPr lang="en-US" dirty="0">
                <a:solidFill>
                  <a:srgbClr val="0070C0"/>
                </a:solidFill>
              </a:rPr>
              <a:t>Read and Analyze </a:t>
            </a:r>
            <a:r>
              <a:rPr lang="en-US" dirty="0" smtClean="0">
                <a:solidFill>
                  <a:srgbClr val="0070C0"/>
                </a:solidFill>
              </a:rPr>
              <a:t>“</a:t>
            </a:r>
            <a:r>
              <a:rPr lang="en-US" smtClean="0">
                <a:solidFill>
                  <a:srgbClr val="0070C0"/>
                </a:solidFill>
              </a:rPr>
              <a:t>One Thousand Dollars”</a:t>
            </a:r>
            <a:endParaRPr lang="en-US" dirty="0">
              <a:solidFill>
                <a:srgbClr val="0070C0"/>
              </a:solidFill>
            </a:endParaRPr>
          </a:p>
          <a:p>
            <a:r>
              <a:rPr lang="en-US" dirty="0">
                <a:solidFill>
                  <a:srgbClr val="C00000"/>
                </a:solidFill>
              </a:rPr>
              <a:t>Complete a Closure Question</a:t>
            </a:r>
          </a:p>
          <a:p>
            <a:endParaRPr lang="en-US" dirty="0"/>
          </a:p>
        </p:txBody>
      </p:sp>
    </p:spTree>
    <p:extLst>
      <p:ext uri="{BB962C8B-B14F-4D97-AF65-F5344CB8AC3E}">
        <p14:creationId xmlns:p14="http://schemas.microsoft.com/office/powerpoint/2010/main" val="199023587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What is the effect of stylistic devices on the plot and/or the reader?</a:t>
            </a:r>
          </a:p>
          <a:p>
            <a:pPr lvl="0"/>
            <a:r>
              <a:rPr lang="en-US" dirty="0"/>
              <a:t>How do the exposition and  the resolution establish the theme and impact the reader?</a:t>
            </a:r>
          </a:p>
          <a:p>
            <a:pPr lvl="0"/>
            <a:r>
              <a:rPr lang="en-US" dirty="0"/>
              <a:t>Why did the author develop the characters in the way that he did?  What is the impact?</a:t>
            </a:r>
          </a:p>
          <a:p>
            <a:pPr lvl="0"/>
            <a:r>
              <a:rPr lang="en-US" dirty="0"/>
              <a:t>How does the author use the protagonist to manipulate the viewpoint of the other characters?</a:t>
            </a:r>
          </a:p>
          <a:p>
            <a:pPr lvl="0"/>
            <a:r>
              <a:rPr lang="en-US" dirty="0"/>
              <a:t>How does the author’s syntax and diction affect the development of the plot?</a:t>
            </a:r>
          </a:p>
          <a:p>
            <a:r>
              <a:rPr lang="en-US" dirty="0"/>
              <a:t>How does the structure of the text affect the audience’s viewpoint of the characters?</a:t>
            </a:r>
          </a:p>
          <a:p>
            <a:endParaRPr lang="en-US" dirty="0"/>
          </a:p>
        </p:txBody>
      </p:sp>
    </p:spTree>
    <p:extLst>
      <p:ext uri="{BB962C8B-B14F-4D97-AF65-F5344CB8AC3E}">
        <p14:creationId xmlns:p14="http://schemas.microsoft.com/office/powerpoint/2010/main" val="2684535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Types of Phrases-Verbal</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89666340"/>
              </p:ext>
            </p:extLst>
          </p:nvPr>
        </p:nvGraphicFramePr>
        <p:xfrm>
          <a:off x="76199" y="1295401"/>
          <a:ext cx="8915400" cy="5714999"/>
        </p:xfrm>
        <a:graphic>
          <a:graphicData uri="http://schemas.openxmlformats.org/drawingml/2006/table">
            <a:tbl>
              <a:tblPr firstRow="1" bandRow="1">
                <a:tableStyleId>{5C22544A-7EE6-4342-B048-85BDC9FD1C3A}</a:tableStyleId>
              </a:tblPr>
              <a:tblGrid>
                <a:gridCol w="1828801"/>
                <a:gridCol w="2628899"/>
                <a:gridCol w="2228850"/>
                <a:gridCol w="2228850"/>
              </a:tblGrid>
              <a:tr h="553782">
                <a:tc>
                  <a:txBody>
                    <a:bodyPr/>
                    <a:lstStyle/>
                    <a:p>
                      <a:r>
                        <a:rPr lang="en-US" sz="1400" dirty="0" smtClean="0"/>
                        <a:t>Type</a:t>
                      </a:r>
                      <a:r>
                        <a:rPr lang="en-US" sz="1400" baseline="0" dirty="0" smtClean="0"/>
                        <a:t> of Phrase</a:t>
                      </a:r>
                      <a:endParaRPr lang="en-US" sz="1400" dirty="0"/>
                    </a:p>
                  </a:txBody>
                  <a:tcPr/>
                </a:tc>
                <a:tc>
                  <a:txBody>
                    <a:bodyPr/>
                    <a:lstStyle/>
                    <a:p>
                      <a:r>
                        <a:rPr lang="en-US" sz="1400" dirty="0" smtClean="0"/>
                        <a:t>Definition</a:t>
                      </a:r>
                      <a:endParaRPr lang="en-US" sz="1400" dirty="0"/>
                    </a:p>
                  </a:txBody>
                  <a:tcPr/>
                </a:tc>
                <a:tc>
                  <a:txBody>
                    <a:bodyPr/>
                    <a:lstStyle/>
                    <a:p>
                      <a:r>
                        <a:rPr lang="en-US" sz="1400" dirty="0" smtClean="0"/>
                        <a:t>Identification</a:t>
                      </a:r>
                      <a:endParaRPr lang="en-US" sz="1400" dirty="0"/>
                    </a:p>
                  </a:txBody>
                  <a:tcPr/>
                </a:tc>
                <a:tc>
                  <a:txBody>
                    <a:bodyPr/>
                    <a:lstStyle/>
                    <a:p>
                      <a:r>
                        <a:rPr lang="en-US" sz="1400" dirty="0" smtClean="0"/>
                        <a:t>Example</a:t>
                      </a:r>
                      <a:endParaRPr lang="en-US" sz="1400" dirty="0"/>
                    </a:p>
                  </a:txBody>
                  <a:tcPr/>
                </a:tc>
              </a:tr>
              <a:tr h="665417">
                <a:tc>
                  <a:txBody>
                    <a:bodyPr/>
                    <a:lstStyle/>
                    <a:p>
                      <a:r>
                        <a:rPr lang="en-US" dirty="0" smtClean="0">
                          <a:solidFill>
                            <a:srgbClr val="FF0000"/>
                          </a:solidFill>
                        </a:rPr>
                        <a:t>Verbal</a:t>
                      </a:r>
                      <a:endParaRPr lang="en-US" dirty="0">
                        <a:solidFill>
                          <a:srgbClr val="FF0000"/>
                        </a:solidFill>
                      </a:endParaRPr>
                    </a:p>
                  </a:txBody>
                  <a:tcPr/>
                </a:tc>
                <a:tc>
                  <a:txBody>
                    <a:bodyPr/>
                    <a:lstStyle/>
                    <a:p>
                      <a:r>
                        <a:rPr lang="en-US" dirty="0" smtClean="0">
                          <a:solidFill>
                            <a:srgbClr val="FF0000"/>
                          </a:solidFill>
                        </a:rPr>
                        <a:t>A verb form used as another</a:t>
                      </a:r>
                      <a:r>
                        <a:rPr lang="en-US" baseline="0" dirty="0" smtClean="0">
                          <a:solidFill>
                            <a:srgbClr val="FF0000"/>
                          </a:solidFill>
                        </a:rPr>
                        <a:t> part of speech</a:t>
                      </a:r>
                      <a:endParaRPr lang="en-US" dirty="0">
                        <a:solidFill>
                          <a:srgbClr val="FF0000"/>
                        </a:solidFill>
                      </a:endParaRPr>
                    </a:p>
                  </a:txBody>
                  <a:tcPr/>
                </a:tc>
                <a:tc>
                  <a:txBody>
                    <a:bodyPr/>
                    <a:lstStyle/>
                    <a:p>
                      <a:endParaRPr lang="en-US" dirty="0">
                        <a:solidFill>
                          <a:srgbClr val="FF0000"/>
                        </a:solidFill>
                      </a:endParaRPr>
                    </a:p>
                  </a:txBody>
                  <a:tcPr/>
                </a:tc>
                <a:tc>
                  <a:txBody>
                    <a:bodyPr/>
                    <a:lstStyle/>
                    <a:p>
                      <a:r>
                        <a:rPr lang="en-US" dirty="0" smtClean="0">
                          <a:solidFill>
                            <a:srgbClr val="FF0000"/>
                          </a:solidFill>
                        </a:rPr>
                        <a:t>See the 3 that follow</a:t>
                      </a:r>
                      <a:endParaRPr lang="en-US" dirty="0">
                        <a:solidFill>
                          <a:srgbClr val="FF0000"/>
                        </a:solidFill>
                      </a:endParaRPr>
                    </a:p>
                  </a:txBody>
                  <a:tcPr/>
                </a:tc>
              </a:tr>
              <a:tr h="685800">
                <a:tc>
                  <a:txBody>
                    <a:bodyPr/>
                    <a:lstStyle/>
                    <a:p>
                      <a:r>
                        <a:rPr lang="en-US" dirty="0" smtClean="0">
                          <a:solidFill>
                            <a:srgbClr val="FF0000"/>
                          </a:solidFill>
                        </a:rPr>
                        <a:t>Gerund</a:t>
                      </a:r>
                      <a:endParaRPr lang="en-US" dirty="0">
                        <a:solidFill>
                          <a:srgbClr val="FF0000"/>
                        </a:solidFill>
                      </a:endParaRPr>
                    </a:p>
                  </a:txBody>
                  <a:tcPr/>
                </a:tc>
                <a:tc>
                  <a:txBody>
                    <a:bodyPr/>
                    <a:lstStyle/>
                    <a:p>
                      <a:r>
                        <a:rPr lang="en-US" dirty="0" smtClean="0">
                          <a:solidFill>
                            <a:srgbClr val="FF0000"/>
                          </a:solidFill>
                        </a:rPr>
                        <a:t>Verbal phrase that functions as </a:t>
                      </a:r>
                      <a:r>
                        <a:rPr lang="en-US" b="1" dirty="0" smtClean="0">
                          <a:solidFill>
                            <a:srgbClr val="FF0000"/>
                          </a:solidFill>
                        </a:rPr>
                        <a:t>noun</a:t>
                      </a:r>
                      <a:endParaRPr lang="en-US" b="1" dirty="0">
                        <a:solidFill>
                          <a:srgbClr val="FF0000"/>
                        </a:solidFill>
                      </a:endParaRPr>
                    </a:p>
                  </a:txBody>
                  <a:tcPr/>
                </a:tc>
                <a:tc>
                  <a:txBody>
                    <a:bodyPr/>
                    <a:lstStyle/>
                    <a:p>
                      <a:r>
                        <a:rPr lang="en-US" dirty="0" smtClean="0">
                          <a:solidFill>
                            <a:srgbClr val="FF0000"/>
                          </a:solidFill>
                        </a:rPr>
                        <a:t>Ends in “</a:t>
                      </a:r>
                      <a:r>
                        <a:rPr lang="en-US" dirty="0" err="1" smtClean="0">
                          <a:solidFill>
                            <a:srgbClr val="FF0000"/>
                          </a:solidFill>
                        </a:rPr>
                        <a:t>ing</a:t>
                      </a:r>
                      <a:r>
                        <a:rPr lang="en-US" dirty="0" smtClean="0">
                          <a:solidFill>
                            <a:srgbClr val="FF0000"/>
                          </a:solidFill>
                        </a:rPr>
                        <a:t>”</a:t>
                      </a:r>
                      <a:endParaRPr lang="en-US" dirty="0">
                        <a:solidFill>
                          <a:srgbClr val="FF0000"/>
                        </a:solidFill>
                      </a:endParaRPr>
                    </a:p>
                  </a:txBody>
                  <a:tcPr/>
                </a:tc>
                <a:tc>
                  <a:txBody>
                    <a:bodyPr/>
                    <a:lstStyle/>
                    <a:p>
                      <a:r>
                        <a:rPr lang="en-US" u="sng" dirty="0" smtClean="0">
                          <a:solidFill>
                            <a:srgbClr val="FF0000"/>
                          </a:solidFill>
                        </a:rPr>
                        <a:t>Partying</a:t>
                      </a:r>
                      <a:r>
                        <a:rPr lang="en-US" baseline="0" dirty="0" smtClean="0">
                          <a:solidFill>
                            <a:srgbClr val="FF0000"/>
                          </a:solidFill>
                        </a:rPr>
                        <a:t> requires a great endurance. </a:t>
                      </a:r>
                      <a:endParaRPr lang="en-US" dirty="0">
                        <a:solidFill>
                          <a:srgbClr val="FF0000"/>
                        </a:solidFill>
                      </a:endParaRPr>
                    </a:p>
                  </a:txBody>
                  <a:tcPr/>
                </a:tc>
              </a:tr>
              <a:tr h="1524000">
                <a:tc>
                  <a:txBody>
                    <a:bodyPr/>
                    <a:lstStyle/>
                    <a:p>
                      <a:r>
                        <a:rPr lang="en-US" dirty="0" smtClean="0">
                          <a:solidFill>
                            <a:srgbClr val="FF0000"/>
                          </a:solidFill>
                        </a:rPr>
                        <a:t>Infinitive</a:t>
                      </a:r>
                      <a:endParaRPr lang="en-US" dirty="0">
                        <a:solidFill>
                          <a:srgbClr val="FF0000"/>
                        </a:solidFill>
                      </a:endParaRPr>
                    </a:p>
                  </a:txBody>
                  <a:tcPr/>
                </a:tc>
                <a:tc>
                  <a:txBody>
                    <a:bodyPr/>
                    <a:lstStyle/>
                    <a:p>
                      <a:r>
                        <a:rPr lang="en-US" dirty="0" smtClean="0">
                          <a:solidFill>
                            <a:srgbClr val="FF0000"/>
                          </a:solidFill>
                        </a:rPr>
                        <a:t>Verbal phrase that functions as a noun, adjective, or adverb.</a:t>
                      </a:r>
                      <a:endParaRPr lang="en-US" dirty="0">
                        <a:solidFill>
                          <a:srgbClr val="FF0000"/>
                        </a:solidFill>
                      </a:endParaRPr>
                    </a:p>
                  </a:txBody>
                  <a:tcPr/>
                </a:tc>
                <a:tc>
                  <a:txBody>
                    <a:bodyPr/>
                    <a:lstStyle/>
                    <a:p>
                      <a:r>
                        <a:rPr lang="en-US" dirty="0" smtClean="0">
                          <a:solidFill>
                            <a:srgbClr val="FF0000"/>
                          </a:solidFill>
                        </a:rPr>
                        <a:t>T0+verbal</a:t>
                      </a:r>
                    </a:p>
                    <a:p>
                      <a:r>
                        <a:rPr lang="en-US" sz="1700" b="1" dirty="0" smtClean="0">
                          <a:solidFill>
                            <a:srgbClr val="FF0000"/>
                          </a:solidFill>
                        </a:rPr>
                        <a:t>If “to” is followed</a:t>
                      </a:r>
                      <a:r>
                        <a:rPr lang="en-US" sz="1700" b="1" baseline="0" dirty="0" smtClean="0">
                          <a:solidFill>
                            <a:srgbClr val="FF0000"/>
                          </a:solidFill>
                        </a:rPr>
                        <a:t> by a noun it is a prepositional phrase</a:t>
                      </a:r>
                      <a:endParaRPr lang="en-US" sz="1700" b="1" dirty="0">
                        <a:solidFill>
                          <a:srgbClr val="FF0000"/>
                        </a:solidFill>
                      </a:endParaRPr>
                    </a:p>
                  </a:txBody>
                  <a:tcPr/>
                </a:tc>
                <a:tc>
                  <a:txBody>
                    <a:bodyPr/>
                    <a:lstStyle/>
                    <a:p>
                      <a:r>
                        <a:rPr lang="en-US" u="sng" dirty="0" smtClean="0">
                          <a:solidFill>
                            <a:srgbClr val="FF0000"/>
                          </a:solidFill>
                        </a:rPr>
                        <a:t>To sleep</a:t>
                      </a:r>
                      <a:r>
                        <a:rPr lang="en-US" u="sng" baseline="0" dirty="0" smtClean="0">
                          <a:solidFill>
                            <a:srgbClr val="FF0000"/>
                          </a:solidFill>
                        </a:rPr>
                        <a:t> late on Saturday </a:t>
                      </a:r>
                      <a:r>
                        <a:rPr lang="en-US" baseline="0" dirty="0" smtClean="0">
                          <a:solidFill>
                            <a:srgbClr val="FF0000"/>
                          </a:solidFill>
                        </a:rPr>
                        <a:t>is a treat.</a:t>
                      </a:r>
                      <a:endParaRPr lang="en-US" dirty="0">
                        <a:solidFill>
                          <a:srgbClr val="FF0000"/>
                        </a:solidFill>
                      </a:endParaRPr>
                    </a:p>
                  </a:txBody>
                  <a:tcPr/>
                </a:tc>
              </a:tr>
              <a:tr h="1310387">
                <a:tc>
                  <a:txBody>
                    <a:bodyPr/>
                    <a:lstStyle/>
                    <a:p>
                      <a:r>
                        <a:rPr lang="en-US" dirty="0" smtClean="0">
                          <a:solidFill>
                            <a:srgbClr val="FF0000"/>
                          </a:solidFill>
                        </a:rPr>
                        <a:t>Participle</a:t>
                      </a:r>
                      <a:endParaRPr lang="en-US" dirty="0">
                        <a:solidFill>
                          <a:srgbClr val="FF0000"/>
                        </a:solidFill>
                      </a:endParaRPr>
                    </a:p>
                  </a:txBody>
                  <a:tcPr/>
                </a:tc>
                <a:tc>
                  <a:txBody>
                    <a:bodyPr/>
                    <a:lstStyle/>
                    <a:p>
                      <a:r>
                        <a:rPr lang="en-US" dirty="0" smtClean="0">
                          <a:solidFill>
                            <a:srgbClr val="FF0000"/>
                          </a:solidFill>
                        </a:rPr>
                        <a:t>Verbal phrase that functions as an</a:t>
                      </a:r>
                      <a:r>
                        <a:rPr lang="en-US" baseline="0" dirty="0" smtClean="0">
                          <a:solidFill>
                            <a:srgbClr val="FF0000"/>
                          </a:solidFill>
                        </a:rPr>
                        <a:t> </a:t>
                      </a:r>
                      <a:r>
                        <a:rPr lang="en-US" b="1" baseline="0" dirty="0" smtClean="0">
                          <a:solidFill>
                            <a:srgbClr val="FF0000"/>
                          </a:solidFill>
                        </a:rPr>
                        <a:t>adjective- </a:t>
                      </a:r>
                      <a:endParaRPr lang="en-US" b="1" dirty="0">
                        <a:solidFill>
                          <a:srgbClr val="FF0000"/>
                        </a:solidFill>
                      </a:endParaRPr>
                    </a:p>
                  </a:txBody>
                  <a:tcPr/>
                </a:tc>
                <a:tc>
                  <a:txBody>
                    <a:bodyPr/>
                    <a:lstStyle/>
                    <a:p>
                      <a:r>
                        <a:rPr lang="en-US" b="1" dirty="0" smtClean="0">
                          <a:solidFill>
                            <a:srgbClr val="FF0000"/>
                          </a:solidFill>
                        </a:rPr>
                        <a:t>They</a:t>
                      </a:r>
                      <a:r>
                        <a:rPr lang="en-US" b="1" baseline="0" dirty="0" smtClean="0">
                          <a:solidFill>
                            <a:srgbClr val="FF0000"/>
                          </a:solidFill>
                        </a:rPr>
                        <a:t> are not preceded by a helping verb. </a:t>
                      </a:r>
                      <a:r>
                        <a:rPr lang="en-US" dirty="0" smtClean="0">
                          <a:solidFill>
                            <a:srgbClr val="FF0000"/>
                          </a:solidFill>
                        </a:rPr>
                        <a:t>Present</a:t>
                      </a:r>
                      <a:r>
                        <a:rPr lang="en-US" baseline="0" dirty="0" smtClean="0">
                          <a:solidFill>
                            <a:srgbClr val="FF0000"/>
                          </a:solidFill>
                        </a:rPr>
                        <a:t> Participle ends in </a:t>
                      </a:r>
                      <a:r>
                        <a:rPr lang="en-US" dirty="0" smtClean="0">
                          <a:solidFill>
                            <a:srgbClr val="FF0000"/>
                          </a:solidFill>
                        </a:rPr>
                        <a:t> “</a:t>
                      </a:r>
                      <a:r>
                        <a:rPr lang="en-US" dirty="0" err="1" smtClean="0">
                          <a:solidFill>
                            <a:srgbClr val="FF0000"/>
                          </a:solidFill>
                        </a:rPr>
                        <a:t>ing</a:t>
                      </a:r>
                      <a:r>
                        <a:rPr lang="en-US" dirty="0" smtClean="0">
                          <a:solidFill>
                            <a:srgbClr val="FF0000"/>
                          </a:solidFill>
                        </a:rPr>
                        <a:t>”</a:t>
                      </a:r>
                    </a:p>
                    <a:p>
                      <a:r>
                        <a:rPr lang="en-US" dirty="0" smtClean="0">
                          <a:solidFill>
                            <a:srgbClr val="FF0000"/>
                          </a:solidFill>
                        </a:rPr>
                        <a:t>Past participle usually</a:t>
                      </a:r>
                      <a:r>
                        <a:rPr lang="en-US" baseline="0" dirty="0" smtClean="0">
                          <a:solidFill>
                            <a:srgbClr val="FF0000"/>
                          </a:solidFill>
                        </a:rPr>
                        <a:t> in –”</a:t>
                      </a:r>
                      <a:r>
                        <a:rPr lang="en-US" baseline="0" dirty="0" err="1" smtClean="0">
                          <a:solidFill>
                            <a:srgbClr val="FF0000"/>
                          </a:solidFill>
                        </a:rPr>
                        <a:t>ed</a:t>
                      </a:r>
                      <a:r>
                        <a:rPr lang="en-US" baseline="0" dirty="0" smtClean="0">
                          <a:solidFill>
                            <a:srgbClr val="FF0000"/>
                          </a:solidFill>
                        </a:rPr>
                        <a:t>,” ”</a:t>
                      </a:r>
                      <a:r>
                        <a:rPr lang="en-US" baseline="0" dirty="0" err="1" smtClean="0">
                          <a:solidFill>
                            <a:srgbClr val="FF0000"/>
                          </a:solidFill>
                        </a:rPr>
                        <a:t>en</a:t>
                      </a:r>
                      <a:r>
                        <a:rPr lang="en-US" baseline="0" dirty="0" smtClean="0">
                          <a:solidFill>
                            <a:srgbClr val="FF0000"/>
                          </a:solidFill>
                        </a:rPr>
                        <a:t>” or “t”</a:t>
                      </a:r>
                      <a:endParaRPr lang="en-US" dirty="0">
                        <a:solidFill>
                          <a:srgbClr val="FF0000"/>
                        </a:solidFill>
                      </a:endParaRPr>
                    </a:p>
                  </a:txBody>
                  <a:tcPr/>
                </a:tc>
                <a:tc>
                  <a:txBody>
                    <a:bodyPr/>
                    <a:lstStyle/>
                    <a:p>
                      <a:r>
                        <a:rPr lang="en-US" u="sng" dirty="0" smtClean="0">
                          <a:solidFill>
                            <a:srgbClr val="FF0000"/>
                          </a:solidFill>
                        </a:rPr>
                        <a:t>Eating slowly</a:t>
                      </a:r>
                      <a:r>
                        <a:rPr lang="en-US" dirty="0" smtClean="0">
                          <a:solidFill>
                            <a:srgbClr val="FF0000"/>
                          </a:solidFill>
                        </a:rPr>
                        <a:t>, the child</a:t>
                      </a:r>
                      <a:r>
                        <a:rPr lang="en-US" baseline="0" dirty="0" smtClean="0">
                          <a:solidFill>
                            <a:srgbClr val="FF0000"/>
                          </a:solidFill>
                        </a:rPr>
                        <a:t> was content.</a:t>
                      </a:r>
                      <a:endParaRPr lang="en-US" dirty="0">
                        <a:solidFill>
                          <a:srgbClr val="FF0000"/>
                        </a:solidFill>
                      </a:endParaRPr>
                    </a:p>
                  </a:txBody>
                  <a:tcPr/>
                </a:tc>
              </a:tr>
            </a:tbl>
          </a:graphicData>
        </a:graphic>
      </p:graphicFrame>
    </p:spTree>
    <p:extLst>
      <p:ext uri="{BB962C8B-B14F-4D97-AF65-F5344CB8AC3E}">
        <p14:creationId xmlns:p14="http://schemas.microsoft.com/office/powerpoint/2010/main" val="380925215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fontScale="90000"/>
          </a:bodyPr>
          <a:lstStyle/>
          <a:p>
            <a:r>
              <a:rPr lang="en-US" dirty="0"/>
              <a:t>Identify the grammar or usage error in the following sentences-if there is no error select E</a:t>
            </a:r>
          </a:p>
        </p:txBody>
      </p:sp>
      <p:sp>
        <p:nvSpPr>
          <p:cNvPr id="3" name="Content Placeholder 2"/>
          <p:cNvSpPr>
            <a:spLocks noGrp="1"/>
          </p:cNvSpPr>
          <p:nvPr>
            <p:ph sz="quarter" idx="1"/>
          </p:nvPr>
        </p:nvSpPr>
        <p:spPr>
          <a:xfrm>
            <a:off x="301752" y="1527048"/>
            <a:ext cx="8503920" cy="5102352"/>
          </a:xfrm>
        </p:spPr>
        <p:txBody>
          <a:bodyPr>
            <a:normAutofit fontScale="85000" lnSpcReduction="20000"/>
          </a:bodyPr>
          <a:lstStyle/>
          <a:p>
            <a:pPr marL="514350" indent="-514350">
              <a:buFont typeface="+mj-lt"/>
              <a:buAutoNum type="arabicPeriod"/>
            </a:pPr>
            <a:r>
              <a:rPr lang="en-US" dirty="0" smtClean="0"/>
              <a:t>Beatrix Potter </a:t>
            </a:r>
            <a:r>
              <a:rPr lang="en-US" u="sng" dirty="0" smtClean="0"/>
              <a:t>(A) completely </a:t>
            </a:r>
            <a:r>
              <a:rPr lang="en-US" dirty="0" smtClean="0"/>
              <a:t>transformed the </a:t>
            </a:r>
            <a:r>
              <a:rPr lang="en-US" u="sng" dirty="0" smtClean="0"/>
              <a:t>(B) traditional animal fable</a:t>
            </a:r>
            <a:r>
              <a:rPr lang="en-US" dirty="0" smtClean="0"/>
              <a:t>, </a:t>
            </a:r>
            <a:r>
              <a:rPr lang="en-US" u="sng" dirty="0" smtClean="0"/>
              <a:t>(C) and they had been </a:t>
            </a:r>
            <a:r>
              <a:rPr lang="en-US" dirty="0" smtClean="0"/>
              <a:t>used by other writers simply </a:t>
            </a:r>
            <a:r>
              <a:rPr lang="en-US" u="sng" dirty="0" smtClean="0"/>
              <a:t>(D) to illustrate </a:t>
            </a:r>
            <a:r>
              <a:rPr lang="en-US" dirty="0" smtClean="0"/>
              <a:t>moral lessons. No error.</a:t>
            </a:r>
          </a:p>
          <a:p>
            <a:pPr marL="514350" indent="-514350">
              <a:buFont typeface="+mj-lt"/>
              <a:buAutoNum type="arabicPeriod"/>
            </a:pPr>
            <a:r>
              <a:rPr lang="en-US" u="sng" dirty="0" smtClean="0"/>
              <a:t>(A) No matter </a:t>
            </a:r>
            <a:r>
              <a:rPr lang="en-US" dirty="0" smtClean="0"/>
              <a:t>where they came from </a:t>
            </a:r>
            <a:r>
              <a:rPr lang="en-US" u="sng" dirty="0" smtClean="0"/>
              <a:t>(B) or what </a:t>
            </a:r>
            <a:r>
              <a:rPr lang="en-US" dirty="0" smtClean="0"/>
              <a:t>their previous </a:t>
            </a:r>
            <a:r>
              <a:rPr lang="en-US" u="sng" dirty="0" smtClean="0"/>
              <a:t>(C) lifestyle is</a:t>
            </a:r>
            <a:r>
              <a:rPr lang="en-US" dirty="0" smtClean="0"/>
              <a:t>, the refugees were </a:t>
            </a:r>
            <a:r>
              <a:rPr lang="en-US" u="sng" dirty="0" smtClean="0"/>
              <a:t>(D) grateful</a:t>
            </a:r>
            <a:r>
              <a:rPr lang="en-US" dirty="0" smtClean="0"/>
              <a:t> for having been granted political asylum in the United States. No error</a:t>
            </a:r>
          </a:p>
          <a:p>
            <a:pPr marL="514350" indent="-514350">
              <a:buFont typeface="+mj-lt"/>
              <a:buAutoNum type="arabicPeriod"/>
            </a:pPr>
            <a:r>
              <a:rPr lang="en-US" dirty="0" smtClean="0"/>
              <a:t>Susan and Peter </a:t>
            </a:r>
            <a:r>
              <a:rPr lang="en-US" u="sng" dirty="0" smtClean="0"/>
              <a:t>(A) were inspired </a:t>
            </a:r>
            <a:r>
              <a:rPr lang="en-US" dirty="0" smtClean="0"/>
              <a:t>to become </a:t>
            </a:r>
            <a:r>
              <a:rPr lang="en-US" u="sng" dirty="0" smtClean="0"/>
              <a:t>(B) a professional writer</a:t>
            </a:r>
            <a:r>
              <a:rPr lang="en-US" dirty="0" smtClean="0"/>
              <a:t> </a:t>
            </a:r>
            <a:r>
              <a:rPr lang="en-US" u="sng" dirty="0" smtClean="0"/>
              <a:t>(C ) after hearing </a:t>
            </a:r>
            <a:r>
              <a:rPr lang="en-US" dirty="0" smtClean="0"/>
              <a:t>a famous journalist </a:t>
            </a:r>
            <a:r>
              <a:rPr lang="en-US" u="sng" dirty="0" smtClean="0"/>
              <a:t>(D) speak abou</a:t>
            </a:r>
            <a:r>
              <a:rPr lang="en-US" dirty="0" smtClean="0"/>
              <a:t>t the challenges of investigative reporting. No error</a:t>
            </a:r>
          </a:p>
          <a:p>
            <a:pPr marL="514350" indent="-514350">
              <a:buFont typeface="+mj-lt"/>
              <a:buAutoNum type="arabicPeriod"/>
            </a:pPr>
            <a:r>
              <a:rPr lang="en-US" dirty="0" smtClean="0"/>
              <a:t>Cocoa was popular with Europeans </a:t>
            </a:r>
            <a:r>
              <a:rPr lang="en-US" u="sng" dirty="0" smtClean="0"/>
              <a:t>(A) before </a:t>
            </a:r>
            <a:r>
              <a:rPr lang="en-US" dirty="0" smtClean="0"/>
              <a:t>either tea </a:t>
            </a:r>
            <a:r>
              <a:rPr lang="en-US" u="sng" dirty="0" smtClean="0"/>
              <a:t>(B) and </a:t>
            </a:r>
            <a:r>
              <a:rPr lang="en-US" dirty="0" smtClean="0"/>
              <a:t>coffee, its consumption </a:t>
            </a:r>
            <a:r>
              <a:rPr lang="en-US" u="sng" dirty="0" smtClean="0"/>
              <a:t>(C ) gradually </a:t>
            </a:r>
            <a:r>
              <a:rPr lang="en-US" dirty="0" smtClean="0"/>
              <a:t>spreading from Spain to Portugal to Italy, Austria, France, </a:t>
            </a:r>
            <a:r>
              <a:rPr lang="en-US" u="sng" dirty="0" smtClean="0"/>
              <a:t>(D) and then across</a:t>
            </a:r>
            <a:r>
              <a:rPr lang="en-US" dirty="0" smtClean="0"/>
              <a:t> the channel to the British Isles. No error</a:t>
            </a:r>
            <a:endParaRPr lang="en-US" dirty="0"/>
          </a:p>
        </p:txBody>
      </p:sp>
    </p:spTree>
    <p:extLst>
      <p:ext uri="{BB962C8B-B14F-4D97-AF65-F5344CB8AC3E}">
        <p14:creationId xmlns:p14="http://schemas.microsoft.com/office/powerpoint/2010/main" val="17090044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C</a:t>
            </a:r>
          </a:p>
          <a:p>
            <a:pPr marL="514350" indent="-514350">
              <a:buFont typeface="+mj-lt"/>
              <a:buAutoNum type="arabicPeriod"/>
            </a:pPr>
            <a:r>
              <a:rPr lang="en-US" dirty="0" smtClean="0"/>
              <a:t>C</a:t>
            </a:r>
          </a:p>
          <a:p>
            <a:pPr marL="514350" indent="-514350">
              <a:buFont typeface="+mj-lt"/>
              <a:buAutoNum type="arabicPeriod"/>
            </a:pPr>
            <a:r>
              <a:rPr lang="en-US" dirty="0" smtClean="0"/>
              <a:t>B</a:t>
            </a:r>
          </a:p>
          <a:p>
            <a:pPr marL="514350" indent="-514350">
              <a:buFont typeface="+mj-lt"/>
              <a:buAutoNum type="arabicPeriod"/>
            </a:pPr>
            <a:r>
              <a:rPr lang="en-US" dirty="0"/>
              <a:t>B</a:t>
            </a:r>
          </a:p>
        </p:txBody>
      </p:sp>
    </p:spTree>
    <p:extLst>
      <p:ext uri="{BB962C8B-B14F-4D97-AF65-F5344CB8AC3E}">
        <p14:creationId xmlns:p14="http://schemas.microsoft.com/office/powerpoint/2010/main" val="417072019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Practice</a:t>
            </a:r>
            <a:endParaRPr lang="en-US" dirty="0"/>
          </a:p>
        </p:txBody>
      </p:sp>
      <p:sp>
        <p:nvSpPr>
          <p:cNvPr id="3" name="Content Placeholder 2"/>
          <p:cNvSpPr>
            <a:spLocks noGrp="1"/>
          </p:cNvSpPr>
          <p:nvPr>
            <p:ph sz="quarter" idx="1"/>
          </p:nvPr>
        </p:nvSpPr>
        <p:spPr/>
        <p:txBody>
          <a:bodyPr>
            <a:normAutofit fontScale="92500"/>
          </a:bodyPr>
          <a:lstStyle/>
          <a:p>
            <a:pPr marL="0" indent="0">
              <a:buNone/>
            </a:pPr>
            <a:r>
              <a:rPr lang="en-US" dirty="0" smtClean="0">
                <a:solidFill>
                  <a:srgbClr val="0070C0"/>
                </a:solidFill>
              </a:rPr>
              <a:t>“It occurs to her that she should record this flash of insight in her journal – otherwise she is sure to forget, for she is someone who is always learning and forgetting and obliged to learn again- but the act of recording requires that she remove her gloves, rummage through her bag for her pen and for the notebook itself.  This is more than she is capable of doing. –Shields, </a:t>
            </a:r>
            <a:r>
              <a:rPr lang="en-US" i="1" dirty="0" smtClean="0">
                <a:solidFill>
                  <a:srgbClr val="0070C0"/>
                </a:solidFill>
              </a:rPr>
              <a:t>The Stone Diaries</a:t>
            </a:r>
            <a:endParaRPr lang="en-US" dirty="0" smtClean="0">
              <a:solidFill>
                <a:srgbClr val="0070C0"/>
              </a:solidFill>
            </a:endParaRPr>
          </a:p>
          <a:p>
            <a:pPr marL="514350" indent="-514350">
              <a:buFont typeface="+mj-lt"/>
              <a:buAutoNum type="arabicPeriod"/>
            </a:pPr>
            <a:r>
              <a:rPr lang="en-US" dirty="0" smtClean="0"/>
              <a:t>What is the purpose of the dashes in the first sentence?</a:t>
            </a:r>
          </a:p>
          <a:p>
            <a:pPr marL="514350" indent="-514350">
              <a:buFont typeface="+mj-lt"/>
              <a:buAutoNum type="arabicPeriod"/>
            </a:pPr>
            <a:r>
              <a:rPr lang="en-US" dirty="0" smtClean="0"/>
              <a:t>A short sentence follows a much longer sentence in this passage.  What effect does this have on the reader?</a:t>
            </a:r>
            <a:endParaRPr lang="en-US" dirty="0"/>
          </a:p>
        </p:txBody>
      </p:sp>
    </p:spTree>
    <p:extLst>
      <p:ext uri="{BB962C8B-B14F-4D97-AF65-F5344CB8AC3E}">
        <p14:creationId xmlns:p14="http://schemas.microsoft.com/office/powerpoint/2010/main" val="143494367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dirty="0" smtClean="0"/>
              <a:t>Select one of the following, and respond to it in a complete paragraph:</a:t>
            </a:r>
            <a:endParaRPr lang="en-US" dirty="0"/>
          </a:p>
        </p:txBody>
      </p:sp>
      <p:sp>
        <p:nvSpPr>
          <p:cNvPr id="3" name="Content Placeholder 2"/>
          <p:cNvSpPr>
            <a:spLocks noGrp="1"/>
          </p:cNvSpPr>
          <p:nvPr>
            <p:ph sz="quarter" idx="1"/>
          </p:nvPr>
        </p:nvSpPr>
        <p:spPr/>
        <p:txBody>
          <a:bodyPr>
            <a:normAutofit/>
          </a:bodyPr>
          <a:lstStyle/>
          <a:p>
            <a:pPr marL="514350" indent="-514350">
              <a:buFont typeface="+mj-lt"/>
              <a:buAutoNum type="arabicPeriod"/>
            </a:pPr>
            <a:r>
              <a:rPr lang="en-US" sz="2800" dirty="0" smtClean="0"/>
              <a:t>How does the author’s use of point of view impact the audience’s interpretation of the characters?</a:t>
            </a:r>
          </a:p>
          <a:p>
            <a:pPr marL="514350" indent="-514350">
              <a:buFont typeface="+mj-lt"/>
              <a:buAutoNum type="arabicPeriod"/>
            </a:pPr>
            <a:r>
              <a:rPr lang="en-US" sz="2800" dirty="0" smtClean="0"/>
              <a:t>How does the author manipulate the text to create a surprise ending?</a:t>
            </a:r>
          </a:p>
          <a:p>
            <a:pPr marL="514350" indent="-514350">
              <a:buFont typeface="+mj-lt"/>
              <a:buAutoNum type="arabicPeriod"/>
            </a:pPr>
            <a:r>
              <a:rPr lang="en-US" sz="2800" dirty="0" smtClean="0"/>
              <a:t>In what way is the text ironic?</a:t>
            </a:r>
          </a:p>
        </p:txBody>
      </p:sp>
    </p:spTree>
    <p:extLst>
      <p:ext uri="{BB962C8B-B14F-4D97-AF65-F5344CB8AC3E}">
        <p14:creationId xmlns:p14="http://schemas.microsoft.com/office/powerpoint/2010/main" val="183397207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12/9/2016</a:t>
            </a:r>
            <a:endParaRPr lang="en-US" dirty="0"/>
          </a:p>
        </p:txBody>
      </p:sp>
      <p:sp>
        <p:nvSpPr>
          <p:cNvPr id="3" name="Content Placeholder 2"/>
          <p:cNvSpPr>
            <a:spLocks noGrp="1"/>
          </p:cNvSpPr>
          <p:nvPr>
            <p:ph sz="quarter" idx="1"/>
          </p:nvPr>
        </p:nvSpPr>
        <p:spPr/>
        <p:txBody>
          <a:bodyPr/>
          <a:lstStyle/>
          <a:p>
            <a:r>
              <a:rPr lang="en-US" dirty="0">
                <a:solidFill>
                  <a:srgbClr val="C00000"/>
                </a:solidFill>
              </a:rPr>
              <a:t>Housekeeping- place homework on the right corner, sharpen your pencils, dispose of any trash etc.</a:t>
            </a:r>
          </a:p>
          <a:p>
            <a:pPr lvl="1"/>
            <a:r>
              <a:rPr lang="en-US" dirty="0">
                <a:solidFill>
                  <a:srgbClr val="C00000"/>
                </a:solidFill>
              </a:rPr>
              <a:t>AOW</a:t>
            </a:r>
          </a:p>
          <a:p>
            <a:r>
              <a:rPr lang="en-US" dirty="0">
                <a:solidFill>
                  <a:srgbClr val="C00000"/>
                </a:solidFill>
              </a:rPr>
              <a:t>Warm Up-Begin the Test</a:t>
            </a:r>
          </a:p>
          <a:p>
            <a:r>
              <a:rPr lang="en-US" dirty="0">
                <a:solidFill>
                  <a:srgbClr val="C00000"/>
                </a:solidFill>
              </a:rPr>
              <a:t>Review the Daily Objectives and Essential Questions</a:t>
            </a:r>
          </a:p>
          <a:p>
            <a:r>
              <a:rPr lang="en-US" dirty="0">
                <a:solidFill>
                  <a:srgbClr val="C00000"/>
                </a:solidFill>
              </a:rPr>
              <a:t>Quiz and Essay</a:t>
            </a:r>
          </a:p>
          <a:p>
            <a:pPr marL="0" indent="0">
              <a:buNone/>
            </a:pPr>
            <a:endParaRPr lang="en-US" dirty="0">
              <a:solidFill>
                <a:srgbClr val="C00000"/>
              </a:solidFill>
            </a:endParaRPr>
          </a:p>
          <a:p>
            <a:pPr marL="0" indent="0">
              <a:buNone/>
            </a:pPr>
            <a:endParaRPr lang="en-US" dirty="0"/>
          </a:p>
        </p:txBody>
      </p:sp>
    </p:spTree>
    <p:extLst>
      <p:ext uri="{BB962C8B-B14F-4D97-AF65-F5344CB8AC3E}">
        <p14:creationId xmlns:p14="http://schemas.microsoft.com/office/powerpoint/2010/main" val="307333763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12/12/2016</a:t>
            </a:r>
            <a:endParaRPr lang="en-US" dirty="0"/>
          </a:p>
        </p:txBody>
      </p:sp>
      <p:sp>
        <p:nvSpPr>
          <p:cNvPr id="3" name="Content Placeholder 2"/>
          <p:cNvSpPr>
            <a:spLocks noGrp="1"/>
          </p:cNvSpPr>
          <p:nvPr>
            <p:ph sz="quarter" idx="1"/>
          </p:nvPr>
        </p:nvSpPr>
        <p:spPr/>
        <p:txBody>
          <a:bodyPr/>
          <a:lstStyle/>
          <a:p>
            <a:r>
              <a:rPr lang="en-US" dirty="0">
                <a:solidFill>
                  <a:srgbClr val="C00000"/>
                </a:solidFill>
              </a:rPr>
              <a:t>Housekeeping- place homework on the right corner, sharpen your pencils, dispose of any trash etc.</a:t>
            </a:r>
          </a:p>
          <a:p>
            <a:r>
              <a:rPr lang="en-US" dirty="0">
                <a:solidFill>
                  <a:srgbClr val="C00000"/>
                </a:solidFill>
              </a:rPr>
              <a:t>Complete the </a:t>
            </a:r>
            <a:r>
              <a:rPr lang="en-US" dirty="0" smtClean="0">
                <a:solidFill>
                  <a:srgbClr val="C00000"/>
                </a:solidFill>
              </a:rPr>
              <a:t>Warm-Up-Poetry Practice</a:t>
            </a:r>
            <a:endParaRPr lang="en-US" dirty="0">
              <a:solidFill>
                <a:srgbClr val="C00000"/>
              </a:solidFill>
            </a:endParaRPr>
          </a:p>
          <a:p>
            <a:r>
              <a:rPr lang="en-US" dirty="0">
                <a:solidFill>
                  <a:srgbClr val="C00000"/>
                </a:solidFill>
              </a:rPr>
              <a:t>Review the Objectives and Essential Questions</a:t>
            </a:r>
            <a:endParaRPr lang="en-US" dirty="0">
              <a:solidFill>
                <a:srgbClr val="0070C0"/>
              </a:solidFill>
            </a:endParaRPr>
          </a:p>
          <a:p>
            <a:r>
              <a:rPr lang="en-US" dirty="0">
                <a:solidFill>
                  <a:srgbClr val="0070C0"/>
                </a:solidFill>
              </a:rPr>
              <a:t>Stylistic Devices and Grammar Review</a:t>
            </a:r>
          </a:p>
          <a:p>
            <a:r>
              <a:rPr lang="en-US" dirty="0">
                <a:solidFill>
                  <a:srgbClr val="0070C0"/>
                </a:solidFill>
              </a:rPr>
              <a:t>Read and Analyze </a:t>
            </a:r>
            <a:r>
              <a:rPr lang="en-US" dirty="0" smtClean="0">
                <a:solidFill>
                  <a:srgbClr val="0070C0"/>
                </a:solidFill>
              </a:rPr>
              <a:t>“Oedipus Rex”</a:t>
            </a:r>
            <a:endParaRPr lang="en-US" dirty="0">
              <a:solidFill>
                <a:srgbClr val="0070C0"/>
              </a:solidFill>
            </a:endParaRPr>
          </a:p>
          <a:p>
            <a:r>
              <a:rPr lang="en-US" dirty="0">
                <a:solidFill>
                  <a:srgbClr val="C00000"/>
                </a:solidFill>
              </a:rPr>
              <a:t>Complete a Closure Question</a:t>
            </a:r>
          </a:p>
          <a:p>
            <a:endParaRPr lang="en-US" dirty="0"/>
          </a:p>
        </p:txBody>
      </p:sp>
    </p:spTree>
    <p:extLst>
      <p:ext uri="{BB962C8B-B14F-4D97-AF65-F5344CB8AC3E}">
        <p14:creationId xmlns:p14="http://schemas.microsoft.com/office/powerpoint/2010/main" val="405486041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What is the effect of stylistic devices on the plot and/or the reader?</a:t>
            </a:r>
          </a:p>
          <a:p>
            <a:pPr lvl="0"/>
            <a:r>
              <a:rPr lang="en-US" dirty="0"/>
              <a:t>How do the exposition and  the resolution establish the theme and impact the reader?</a:t>
            </a:r>
          </a:p>
          <a:p>
            <a:pPr lvl="0"/>
            <a:r>
              <a:rPr lang="en-US" dirty="0"/>
              <a:t>Why did the author develop the characters in the way that he did?  What is the impact?</a:t>
            </a:r>
          </a:p>
          <a:p>
            <a:pPr lvl="0"/>
            <a:r>
              <a:rPr lang="en-US" dirty="0"/>
              <a:t>How does the author use the protagonist to manipulate the viewpoint of the other characters?</a:t>
            </a:r>
          </a:p>
          <a:p>
            <a:pPr lvl="0"/>
            <a:r>
              <a:rPr lang="en-US" dirty="0"/>
              <a:t>How does the author’s syntax and diction affect the development of the plot?</a:t>
            </a:r>
          </a:p>
          <a:p>
            <a:r>
              <a:rPr lang="en-US" dirty="0"/>
              <a:t>How does the structure of the text affect the audience’s viewpoint of the characters?</a:t>
            </a:r>
          </a:p>
          <a:p>
            <a:endParaRPr lang="en-US" dirty="0"/>
          </a:p>
        </p:txBody>
      </p:sp>
    </p:spTree>
    <p:extLst>
      <p:ext uri="{BB962C8B-B14F-4D97-AF65-F5344CB8AC3E}">
        <p14:creationId xmlns:p14="http://schemas.microsoft.com/office/powerpoint/2010/main" val="128041412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143000"/>
          </a:xfrm>
        </p:spPr>
        <p:txBody>
          <a:bodyPr>
            <a:noAutofit/>
          </a:bodyPr>
          <a:lstStyle/>
          <a:p>
            <a:r>
              <a:rPr lang="en-US" sz="2800" dirty="0" smtClean="0"/>
              <a:t>Grammar Review-</a:t>
            </a:r>
            <a:r>
              <a:rPr lang="en-US" sz="2800" dirty="0"/>
              <a:t>Identify the grammar or usage error in the following sentences-if there is no error select E</a:t>
            </a:r>
          </a:p>
        </p:txBody>
      </p:sp>
      <p:sp>
        <p:nvSpPr>
          <p:cNvPr id="3" name="Content Placeholder 2"/>
          <p:cNvSpPr>
            <a:spLocks noGrp="1"/>
          </p:cNvSpPr>
          <p:nvPr>
            <p:ph sz="quarter" idx="1"/>
          </p:nvPr>
        </p:nvSpPr>
        <p:spPr/>
        <p:txBody>
          <a:bodyPr>
            <a:normAutofit fontScale="92500"/>
          </a:bodyPr>
          <a:lstStyle/>
          <a:p>
            <a:pPr marL="514350" indent="-514350">
              <a:buFont typeface="+mj-lt"/>
              <a:buAutoNum type="arabicPeriod"/>
            </a:pPr>
            <a:r>
              <a:rPr lang="en-US" u="sng" dirty="0" smtClean="0"/>
              <a:t>(A) To become </a:t>
            </a:r>
            <a:r>
              <a:rPr lang="en-US" dirty="0" smtClean="0"/>
              <a:t>a world figure-skating champion like Kristi Yamaguchi, one </a:t>
            </a:r>
            <a:r>
              <a:rPr lang="en-US" u="sng" dirty="0" smtClean="0"/>
              <a:t>(B) must be </a:t>
            </a:r>
            <a:r>
              <a:rPr lang="en-US" dirty="0" smtClean="0"/>
              <a:t>so dedicated that </a:t>
            </a:r>
            <a:r>
              <a:rPr lang="en-US" u="sng" dirty="0" smtClean="0"/>
              <a:t>(C ) you </a:t>
            </a:r>
            <a:r>
              <a:rPr lang="en-US" dirty="0" smtClean="0"/>
              <a:t> </a:t>
            </a:r>
            <a:r>
              <a:rPr lang="en-US" u="sng" dirty="0" smtClean="0"/>
              <a:t>(D)will practice </a:t>
            </a:r>
            <a:r>
              <a:rPr lang="en-US" dirty="0" smtClean="0"/>
              <a:t>six hours a day. No error</a:t>
            </a:r>
          </a:p>
          <a:p>
            <a:pPr marL="514350" indent="-514350">
              <a:buFont typeface="+mj-lt"/>
              <a:buAutoNum type="arabicPeriod"/>
            </a:pPr>
            <a:r>
              <a:rPr lang="en-US" u="sng" dirty="0" smtClean="0"/>
              <a:t>(A) A talented and versatile artist</a:t>
            </a:r>
            <a:r>
              <a:rPr lang="en-US" dirty="0" smtClean="0"/>
              <a:t>, Twyla Tharp </a:t>
            </a:r>
            <a:r>
              <a:rPr lang="en-US" u="sng" dirty="0" smtClean="0"/>
              <a:t>(B) has been </a:t>
            </a:r>
            <a:r>
              <a:rPr lang="en-US" dirty="0" smtClean="0"/>
              <a:t>(</a:t>
            </a:r>
            <a:r>
              <a:rPr lang="en-US" u="sng" dirty="0" smtClean="0"/>
              <a:t>C ) a dancer, </a:t>
            </a:r>
            <a:r>
              <a:rPr lang="en-US" dirty="0" smtClean="0"/>
              <a:t>choreographer, and </a:t>
            </a:r>
            <a:r>
              <a:rPr lang="en-US" u="sng" dirty="0" smtClean="0"/>
              <a:t>(D) collaborated on various productions</a:t>
            </a:r>
            <a:r>
              <a:rPr lang="en-US" dirty="0" smtClean="0"/>
              <a:t>. No error</a:t>
            </a:r>
          </a:p>
          <a:p>
            <a:pPr marL="514350" indent="-514350">
              <a:buFont typeface="+mj-lt"/>
              <a:buAutoNum type="arabicPeriod"/>
            </a:pPr>
            <a:r>
              <a:rPr lang="en-US" dirty="0" smtClean="0"/>
              <a:t>The scientific writings of Edward O. Wilson, Stephen Jay Gould, and Richard Dawkins, </a:t>
            </a:r>
            <a:r>
              <a:rPr lang="en-US" u="sng" dirty="0" smtClean="0"/>
              <a:t>(A) which (B) has continued</a:t>
            </a:r>
            <a:r>
              <a:rPr lang="en-US" dirty="0" smtClean="0"/>
              <a:t> the discussion of genetic issues </a:t>
            </a:r>
            <a:r>
              <a:rPr lang="en-US" u="sng" dirty="0" smtClean="0"/>
              <a:t>(C ) raised by </a:t>
            </a:r>
            <a:r>
              <a:rPr lang="en-US" dirty="0" smtClean="0"/>
              <a:t>Charles Darwin, </a:t>
            </a:r>
            <a:r>
              <a:rPr lang="en-US" u="sng" dirty="0" smtClean="0"/>
              <a:t>(D) are</a:t>
            </a:r>
            <a:r>
              <a:rPr lang="en-US" dirty="0" smtClean="0"/>
              <a:t> familiar to many high school and college students. No error</a:t>
            </a:r>
            <a:endParaRPr lang="en-US" dirty="0"/>
          </a:p>
        </p:txBody>
      </p:sp>
    </p:spTree>
    <p:extLst>
      <p:ext uri="{BB962C8B-B14F-4D97-AF65-F5344CB8AC3E}">
        <p14:creationId xmlns:p14="http://schemas.microsoft.com/office/powerpoint/2010/main" val="149667826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C</a:t>
            </a:r>
          </a:p>
          <a:p>
            <a:pPr marL="514350" indent="-514350">
              <a:buFont typeface="+mj-lt"/>
              <a:buAutoNum type="arabicPeriod"/>
            </a:pPr>
            <a:r>
              <a:rPr lang="en-US" dirty="0" smtClean="0"/>
              <a:t>D</a:t>
            </a:r>
          </a:p>
          <a:p>
            <a:pPr marL="514350" indent="-514350">
              <a:buFont typeface="+mj-lt"/>
              <a:buAutoNum type="arabicPeriod"/>
            </a:pPr>
            <a:r>
              <a:rPr lang="en-US" dirty="0"/>
              <a:t>B</a:t>
            </a:r>
          </a:p>
        </p:txBody>
      </p:sp>
    </p:spTree>
    <p:extLst>
      <p:ext uri="{BB962C8B-B14F-4D97-AF65-F5344CB8AC3E}">
        <p14:creationId xmlns:p14="http://schemas.microsoft.com/office/powerpoint/2010/main" val="284344692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Practice</a:t>
            </a:r>
            <a:endParaRPr lang="en-US"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US" dirty="0" smtClean="0">
                <a:solidFill>
                  <a:srgbClr val="0070C0"/>
                </a:solidFill>
              </a:rPr>
              <a:t>“While we do these things, these deeply momentous things, let us be very clear, and make very clear to all the world, what our motives and our objects are.” –Wilson, “President Woodrow Wilson Presents and Ideal to the War Congress”</a:t>
            </a:r>
          </a:p>
          <a:p>
            <a:pPr marL="514350" indent="-514350">
              <a:buFont typeface="+mj-lt"/>
              <a:buAutoNum type="arabicPeriod"/>
            </a:pPr>
            <a:r>
              <a:rPr lang="en-US" dirty="0" smtClean="0"/>
              <a:t>This is a periodic sentence, one in which the subject and verb are delayed until the final part of the sentence.  This creates syntactic tension and emphasizes the ideas at the end of the sentence.  What ideas are stressed in this periodic sentence?</a:t>
            </a:r>
          </a:p>
          <a:p>
            <a:pPr marL="514350" indent="-514350">
              <a:buFont typeface="+mj-lt"/>
              <a:buAutoNum type="arabicPeriod"/>
            </a:pPr>
            <a:r>
              <a:rPr lang="en-US" dirty="0" smtClean="0"/>
              <a:t>How would it change the effectiveness of the sentence if we rewrote it as:  “Our motives and objects must be clear to all the world while we do these deeply momentous things.”</a:t>
            </a:r>
            <a:endParaRPr lang="en-US" dirty="0"/>
          </a:p>
        </p:txBody>
      </p:sp>
    </p:spTree>
    <p:extLst>
      <p:ext uri="{BB962C8B-B14F-4D97-AF65-F5344CB8AC3E}">
        <p14:creationId xmlns:p14="http://schemas.microsoft.com/office/powerpoint/2010/main" val="775501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Phrases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113410954"/>
              </p:ext>
            </p:extLst>
          </p:nvPr>
        </p:nvGraphicFramePr>
        <p:xfrm>
          <a:off x="76200" y="1371600"/>
          <a:ext cx="8915400" cy="5006975"/>
        </p:xfrm>
        <a:graphic>
          <a:graphicData uri="http://schemas.openxmlformats.org/drawingml/2006/table">
            <a:tbl>
              <a:tblPr firstRow="1" bandRow="1">
                <a:tableStyleId>{5C22544A-7EE6-4342-B048-85BDC9FD1C3A}</a:tableStyleId>
              </a:tblPr>
              <a:tblGrid>
                <a:gridCol w="2351485"/>
                <a:gridCol w="2126060"/>
                <a:gridCol w="2126060"/>
                <a:gridCol w="2311795"/>
              </a:tblGrid>
              <a:tr h="382732">
                <a:tc>
                  <a:txBody>
                    <a:bodyPr/>
                    <a:lstStyle/>
                    <a:p>
                      <a:r>
                        <a:rPr lang="en-US" dirty="0" smtClean="0"/>
                        <a:t>Type of Phrase</a:t>
                      </a:r>
                      <a:endParaRPr lang="en-US" dirty="0"/>
                    </a:p>
                  </a:txBody>
                  <a:tcPr/>
                </a:tc>
                <a:tc>
                  <a:txBody>
                    <a:bodyPr/>
                    <a:lstStyle/>
                    <a:p>
                      <a:r>
                        <a:rPr lang="en-US" dirty="0" smtClean="0"/>
                        <a:t>Definition</a:t>
                      </a:r>
                      <a:endParaRPr lang="en-US" dirty="0"/>
                    </a:p>
                  </a:txBody>
                  <a:tcPr/>
                </a:tc>
                <a:tc>
                  <a:txBody>
                    <a:bodyPr/>
                    <a:lstStyle/>
                    <a:p>
                      <a:r>
                        <a:rPr lang="en-US" dirty="0" smtClean="0"/>
                        <a:t>Identification</a:t>
                      </a:r>
                      <a:endParaRPr lang="en-US" dirty="0"/>
                    </a:p>
                  </a:txBody>
                  <a:tcPr/>
                </a:tc>
                <a:tc>
                  <a:txBody>
                    <a:bodyPr/>
                    <a:lstStyle/>
                    <a:p>
                      <a:r>
                        <a:rPr lang="en-US" dirty="0" smtClean="0"/>
                        <a:t>Example</a:t>
                      </a:r>
                      <a:endParaRPr lang="en-US" dirty="0"/>
                    </a:p>
                  </a:txBody>
                  <a:tcPr/>
                </a:tc>
              </a:tr>
              <a:tr h="1226840">
                <a:tc>
                  <a:txBody>
                    <a:bodyPr/>
                    <a:lstStyle/>
                    <a:p>
                      <a:r>
                        <a:rPr lang="en-US" dirty="0" smtClean="0">
                          <a:solidFill>
                            <a:srgbClr val="00B050"/>
                          </a:solidFill>
                        </a:rPr>
                        <a:t>Appositive</a:t>
                      </a:r>
                      <a:endParaRPr lang="en-US" dirty="0">
                        <a:solidFill>
                          <a:srgbClr val="00B050"/>
                        </a:solidFill>
                      </a:endParaRPr>
                    </a:p>
                  </a:txBody>
                  <a:tcPr/>
                </a:tc>
                <a:tc>
                  <a:txBody>
                    <a:bodyPr/>
                    <a:lstStyle/>
                    <a:p>
                      <a:r>
                        <a:rPr lang="en-US" dirty="0" smtClean="0">
                          <a:solidFill>
                            <a:srgbClr val="00B050"/>
                          </a:solidFill>
                        </a:rPr>
                        <a:t>Noun</a:t>
                      </a:r>
                      <a:r>
                        <a:rPr lang="en-US" baseline="0" dirty="0" smtClean="0">
                          <a:solidFill>
                            <a:srgbClr val="00B050"/>
                          </a:solidFill>
                        </a:rPr>
                        <a:t>/pronoun that renames another noun or pronoun</a:t>
                      </a:r>
                      <a:endParaRPr lang="en-US" dirty="0">
                        <a:solidFill>
                          <a:srgbClr val="00B050"/>
                        </a:solidFill>
                      </a:endParaRPr>
                    </a:p>
                  </a:txBody>
                  <a:tcPr/>
                </a:tc>
                <a:tc>
                  <a:txBody>
                    <a:bodyPr/>
                    <a:lstStyle/>
                    <a:p>
                      <a:r>
                        <a:rPr lang="en-US" dirty="0" smtClean="0">
                          <a:solidFill>
                            <a:srgbClr val="00B050"/>
                          </a:solidFill>
                        </a:rPr>
                        <a:t>Often separated</a:t>
                      </a:r>
                      <a:r>
                        <a:rPr lang="en-US" baseline="0" dirty="0" smtClean="0">
                          <a:solidFill>
                            <a:srgbClr val="00B050"/>
                          </a:solidFill>
                        </a:rPr>
                        <a:t> by commas (non essential)</a:t>
                      </a:r>
                      <a:endParaRPr lang="en-US" dirty="0">
                        <a:solidFill>
                          <a:srgbClr val="00B050"/>
                        </a:solidFill>
                      </a:endParaRPr>
                    </a:p>
                  </a:txBody>
                  <a:tcPr/>
                </a:tc>
                <a:tc>
                  <a:txBody>
                    <a:bodyPr/>
                    <a:lstStyle/>
                    <a:p>
                      <a:r>
                        <a:rPr lang="en-US" dirty="0" smtClean="0">
                          <a:solidFill>
                            <a:srgbClr val="00B050"/>
                          </a:solidFill>
                        </a:rPr>
                        <a:t>Lou, </a:t>
                      </a:r>
                      <a:r>
                        <a:rPr lang="en-US" u="sng" dirty="0" smtClean="0">
                          <a:solidFill>
                            <a:srgbClr val="00B050"/>
                          </a:solidFill>
                        </a:rPr>
                        <a:t>a Viking</a:t>
                      </a:r>
                      <a:r>
                        <a:rPr lang="en-US" dirty="0" smtClean="0">
                          <a:solidFill>
                            <a:srgbClr val="00B050"/>
                          </a:solidFill>
                        </a:rPr>
                        <a:t>,</a:t>
                      </a:r>
                      <a:r>
                        <a:rPr lang="en-US" baseline="0" dirty="0" smtClean="0">
                          <a:solidFill>
                            <a:srgbClr val="00B050"/>
                          </a:solidFill>
                        </a:rPr>
                        <a:t> enjoys plunder. </a:t>
                      </a:r>
                      <a:endParaRPr lang="en-US" dirty="0">
                        <a:solidFill>
                          <a:srgbClr val="00B050"/>
                        </a:solidFill>
                      </a:endParaRPr>
                    </a:p>
                  </a:txBody>
                  <a:tcPr/>
                </a:tc>
              </a:tr>
              <a:tr h="943723">
                <a:tc>
                  <a:txBody>
                    <a:bodyPr/>
                    <a:lstStyle/>
                    <a:p>
                      <a:r>
                        <a:rPr lang="en-US" dirty="0" smtClean="0">
                          <a:solidFill>
                            <a:srgbClr val="7030A0"/>
                          </a:solidFill>
                        </a:rPr>
                        <a:t>Prepositional</a:t>
                      </a:r>
                      <a:endParaRPr lang="en-US" dirty="0">
                        <a:solidFill>
                          <a:srgbClr val="7030A0"/>
                        </a:solidFill>
                      </a:endParaRPr>
                    </a:p>
                  </a:txBody>
                  <a:tcPr/>
                </a:tc>
                <a:tc>
                  <a:txBody>
                    <a:bodyPr/>
                    <a:lstStyle/>
                    <a:p>
                      <a:r>
                        <a:rPr lang="en-US" dirty="0" smtClean="0">
                          <a:solidFill>
                            <a:srgbClr val="7030A0"/>
                          </a:solidFill>
                        </a:rPr>
                        <a:t>Begins</a:t>
                      </a:r>
                      <a:r>
                        <a:rPr lang="en-US" baseline="0" dirty="0" smtClean="0">
                          <a:solidFill>
                            <a:srgbClr val="7030A0"/>
                          </a:solidFill>
                        </a:rPr>
                        <a:t> with a preposition and ends with a noun</a:t>
                      </a:r>
                      <a:endParaRPr lang="en-US" dirty="0">
                        <a:solidFill>
                          <a:srgbClr val="7030A0"/>
                        </a:solidFill>
                      </a:endParaRPr>
                    </a:p>
                  </a:txBody>
                  <a:tcPr/>
                </a:tc>
                <a:tc>
                  <a:txBody>
                    <a:bodyPr/>
                    <a:lstStyle/>
                    <a:p>
                      <a:r>
                        <a:rPr lang="en-US" dirty="0" smtClean="0">
                          <a:solidFill>
                            <a:srgbClr val="7030A0"/>
                          </a:solidFill>
                        </a:rPr>
                        <a:t>Begins</a:t>
                      </a:r>
                      <a:r>
                        <a:rPr lang="en-US" baseline="0" dirty="0" smtClean="0">
                          <a:solidFill>
                            <a:srgbClr val="7030A0"/>
                          </a:solidFill>
                        </a:rPr>
                        <a:t> with a preposition</a:t>
                      </a:r>
                      <a:endParaRPr lang="en-US" dirty="0">
                        <a:solidFill>
                          <a:srgbClr val="7030A0"/>
                        </a:solidFill>
                      </a:endParaRPr>
                    </a:p>
                  </a:txBody>
                  <a:tcPr/>
                </a:tc>
                <a:tc>
                  <a:txBody>
                    <a:bodyPr/>
                    <a:lstStyle/>
                    <a:p>
                      <a:r>
                        <a:rPr lang="en-US" dirty="0" smtClean="0">
                          <a:solidFill>
                            <a:srgbClr val="7030A0"/>
                          </a:solidFill>
                        </a:rPr>
                        <a:t>…</a:t>
                      </a:r>
                      <a:r>
                        <a:rPr lang="en-US" u="sng" dirty="0" smtClean="0">
                          <a:solidFill>
                            <a:srgbClr val="7030A0"/>
                          </a:solidFill>
                        </a:rPr>
                        <a:t>by</a:t>
                      </a:r>
                      <a:r>
                        <a:rPr lang="en-US" u="sng" baseline="0" dirty="0" smtClean="0">
                          <a:solidFill>
                            <a:srgbClr val="7030A0"/>
                          </a:solidFill>
                        </a:rPr>
                        <a:t> the lake</a:t>
                      </a:r>
                      <a:r>
                        <a:rPr lang="en-US" baseline="0" dirty="0" smtClean="0">
                          <a:solidFill>
                            <a:srgbClr val="7030A0"/>
                          </a:solidFill>
                        </a:rPr>
                        <a:t>.</a:t>
                      </a:r>
                      <a:endParaRPr lang="en-US" dirty="0">
                        <a:solidFill>
                          <a:srgbClr val="7030A0"/>
                        </a:solidFill>
                      </a:endParaRPr>
                    </a:p>
                  </a:txBody>
                  <a:tcPr/>
                </a:tc>
              </a:tr>
              <a:tr h="1226840">
                <a:tc>
                  <a:txBody>
                    <a:bodyPr/>
                    <a:lstStyle/>
                    <a:p>
                      <a:r>
                        <a:rPr lang="en-US" dirty="0" smtClean="0">
                          <a:solidFill>
                            <a:srgbClr val="7030A0"/>
                          </a:solidFill>
                        </a:rPr>
                        <a:t>Adjectival</a:t>
                      </a:r>
                      <a:r>
                        <a:rPr lang="en-US" baseline="0" dirty="0" smtClean="0">
                          <a:solidFill>
                            <a:srgbClr val="7030A0"/>
                          </a:solidFill>
                        </a:rPr>
                        <a:t> (Adjective)</a:t>
                      </a:r>
                      <a:endParaRPr lang="en-US" dirty="0">
                        <a:solidFill>
                          <a:srgbClr val="7030A0"/>
                        </a:solidFill>
                      </a:endParaRPr>
                    </a:p>
                  </a:txBody>
                  <a:tcPr/>
                </a:tc>
                <a:tc>
                  <a:txBody>
                    <a:bodyPr/>
                    <a:lstStyle/>
                    <a:p>
                      <a:r>
                        <a:rPr lang="en-US" dirty="0" smtClean="0">
                          <a:solidFill>
                            <a:srgbClr val="7030A0"/>
                          </a:solidFill>
                        </a:rPr>
                        <a:t>Prepositional</a:t>
                      </a:r>
                      <a:r>
                        <a:rPr lang="en-US" baseline="0" dirty="0" smtClean="0">
                          <a:solidFill>
                            <a:srgbClr val="7030A0"/>
                          </a:solidFill>
                        </a:rPr>
                        <a:t> phrase that functions as an adjective</a:t>
                      </a:r>
                      <a:endParaRPr lang="en-US" dirty="0">
                        <a:solidFill>
                          <a:srgbClr val="7030A0"/>
                        </a:solidFill>
                      </a:endParaRPr>
                    </a:p>
                  </a:txBody>
                  <a:tcPr/>
                </a:tc>
                <a:tc>
                  <a:txBody>
                    <a:bodyPr/>
                    <a:lstStyle/>
                    <a:p>
                      <a:r>
                        <a:rPr lang="en-US" dirty="0" smtClean="0">
                          <a:solidFill>
                            <a:srgbClr val="7030A0"/>
                          </a:solidFill>
                        </a:rPr>
                        <a:t>Begins</a:t>
                      </a:r>
                      <a:r>
                        <a:rPr lang="en-US" baseline="0" dirty="0" smtClean="0">
                          <a:solidFill>
                            <a:srgbClr val="7030A0"/>
                          </a:solidFill>
                        </a:rPr>
                        <a:t> with a preposition</a:t>
                      </a:r>
                      <a:endParaRPr lang="en-US" dirty="0">
                        <a:solidFill>
                          <a:srgbClr val="7030A0"/>
                        </a:solidFill>
                      </a:endParaRPr>
                    </a:p>
                  </a:txBody>
                  <a:tcPr/>
                </a:tc>
                <a:tc>
                  <a:txBody>
                    <a:bodyPr/>
                    <a:lstStyle/>
                    <a:p>
                      <a:r>
                        <a:rPr lang="en-US" u="none" dirty="0" smtClean="0">
                          <a:solidFill>
                            <a:srgbClr val="7030A0"/>
                          </a:solidFill>
                        </a:rPr>
                        <a:t>She</a:t>
                      </a:r>
                      <a:r>
                        <a:rPr lang="en-US" u="none" baseline="0" dirty="0" smtClean="0">
                          <a:solidFill>
                            <a:srgbClr val="7030A0"/>
                          </a:solidFill>
                        </a:rPr>
                        <a:t> has a fish </a:t>
                      </a:r>
                      <a:r>
                        <a:rPr lang="en-US" u="sng" baseline="0" dirty="0" smtClean="0">
                          <a:solidFill>
                            <a:srgbClr val="7030A0"/>
                          </a:solidFill>
                        </a:rPr>
                        <a:t>with red gills.</a:t>
                      </a:r>
                      <a:endParaRPr lang="en-US" u="none" dirty="0">
                        <a:solidFill>
                          <a:srgbClr val="7030A0"/>
                        </a:solidFill>
                      </a:endParaRPr>
                    </a:p>
                  </a:txBody>
                  <a:tcPr/>
                </a:tc>
              </a:tr>
              <a:tr h="1226840">
                <a:tc>
                  <a:txBody>
                    <a:bodyPr/>
                    <a:lstStyle/>
                    <a:p>
                      <a:r>
                        <a:rPr lang="en-US" dirty="0" smtClean="0">
                          <a:solidFill>
                            <a:srgbClr val="7030A0"/>
                          </a:solidFill>
                        </a:rPr>
                        <a:t>Adverbial </a:t>
                      </a:r>
                      <a:endParaRPr lang="en-US" dirty="0">
                        <a:solidFill>
                          <a:srgbClr val="7030A0"/>
                        </a:solidFill>
                      </a:endParaRPr>
                    </a:p>
                  </a:txBody>
                  <a:tcPr/>
                </a:tc>
                <a:tc>
                  <a:txBody>
                    <a:bodyPr/>
                    <a:lstStyle/>
                    <a:p>
                      <a:r>
                        <a:rPr lang="en-US" dirty="0" smtClean="0">
                          <a:solidFill>
                            <a:srgbClr val="7030A0"/>
                          </a:solidFill>
                        </a:rPr>
                        <a:t>Prepositional</a:t>
                      </a:r>
                      <a:r>
                        <a:rPr lang="en-US" baseline="0" dirty="0" smtClean="0">
                          <a:solidFill>
                            <a:srgbClr val="7030A0"/>
                          </a:solidFill>
                        </a:rPr>
                        <a:t> phrase that functions as an adverb</a:t>
                      </a:r>
                      <a:endParaRPr lang="en-US" dirty="0">
                        <a:solidFill>
                          <a:srgbClr val="7030A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7030A0"/>
                          </a:solidFill>
                        </a:rPr>
                        <a:t>Begins</a:t>
                      </a:r>
                      <a:r>
                        <a:rPr lang="en-US" baseline="0" dirty="0" smtClean="0">
                          <a:solidFill>
                            <a:srgbClr val="7030A0"/>
                          </a:solidFill>
                        </a:rPr>
                        <a:t> with a preposition</a:t>
                      </a:r>
                      <a:endParaRPr lang="en-US" dirty="0" smtClean="0">
                        <a:solidFill>
                          <a:srgbClr val="7030A0"/>
                        </a:solidFill>
                      </a:endParaRPr>
                    </a:p>
                    <a:p>
                      <a:endParaRPr lang="en-US" dirty="0">
                        <a:solidFill>
                          <a:srgbClr val="7030A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7030A0"/>
                          </a:solidFill>
                        </a:rPr>
                        <a:t>We cheered </a:t>
                      </a:r>
                      <a:r>
                        <a:rPr lang="en-US" u="sng" dirty="0" smtClean="0">
                          <a:solidFill>
                            <a:srgbClr val="7030A0"/>
                          </a:solidFill>
                        </a:rPr>
                        <a:t>with loud voices.</a:t>
                      </a:r>
                    </a:p>
                    <a:p>
                      <a:endParaRPr lang="en-US" dirty="0">
                        <a:solidFill>
                          <a:srgbClr val="7030A0"/>
                        </a:solidFill>
                      </a:endParaRPr>
                    </a:p>
                  </a:txBody>
                  <a:tcPr/>
                </a:tc>
              </a:tr>
            </a:tbl>
          </a:graphicData>
        </a:graphic>
      </p:graphicFrame>
    </p:spTree>
    <p:extLst>
      <p:ext uri="{BB962C8B-B14F-4D97-AF65-F5344CB8AC3E}">
        <p14:creationId xmlns:p14="http://schemas.microsoft.com/office/powerpoint/2010/main" val="331921474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12/13/2016</a:t>
            </a:r>
            <a:endParaRPr lang="en-US" dirty="0"/>
          </a:p>
        </p:txBody>
      </p:sp>
      <p:sp>
        <p:nvSpPr>
          <p:cNvPr id="3" name="Content Placeholder 2"/>
          <p:cNvSpPr>
            <a:spLocks noGrp="1"/>
          </p:cNvSpPr>
          <p:nvPr>
            <p:ph sz="quarter" idx="1"/>
          </p:nvPr>
        </p:nvSpPr>
        <p:spPr/>
        <p:txBody>
          <a:bodyPr/>
          <a:lstStyle/>
          <a:p>
            <a:r>
              <a:rPr lang="en-US" dirty="0">
                <a:solidFill>
                  <a:srgbClr val="C00000"/>
                </a:solidFill>
              </a:rPr>
              <a:t>Housekeeping- place homework on the right corner, sharpen your pencils, dispose of any trash etc.</a:t>
            </a:r>
          </a:p>
          <a:p>
            <a:r>
              <a:rPr lang="en-US" dirty="0">
                <a:solidFill>
                  <a:srgbClr val="C00000"/>
                </a:solidFill>
              </a:rPr>
              <a:t>Complete the </a:t>
            </a:r>
            <a:r>
              <a:rPr lang="en-US" dirty="0" smtClean="0">
                <a:solidFill>
                  <a:srgbClr val="C00000"/>
                </a:solidFill>
              </a:rPr>
              <a:t>Warm-Up-Poetry Practice</a:t>
            </a:r>
            <a:endParaRPr lang="en-US" dirty="0">
              <a:solidFill>
                <a:srgbClr val="C00000"/>
              </a:solidFill>
            </a:endParaRPr>
          </a:p>
          <a:p>
            <a:r>
              <a:rPr lang="en-US" dirty="0">
                <a:solidFill>
                  <a:srgbClr val="C00000"/>
                </a:solidFill>
              </a:rPr>
              <a:t>Review the Objectives and Essential Questions</a:t>
            </a:r>
            <a:endParaRPr lang="en-US" dirty="0">
              <a:solidFill>
                <a:srgbClr val="0070C0"/>
              </a:solidFill>
            </a:endParaRPr>
          </a:p>
          <a:p>
            <a:r>
              <a:rPr lang="en-US" dirty="0">
                <a:solidFill>
                  <a:srgbClr val="0070C0"/>
                </a:solidFill>
              </a:rPr>
              <a:t>Stylistic Devices and Grammar Review</a:t>
            </a:r>
          </a:p>
          <a:p>
            <a:r>
              <a:rPr lang="en-US" dirty="0" smtClean="0">
                <a:solidFill>
                  <a:srgbClr val="0070C0"/>
                </a:solidFill>
              </a:rPr>
              <a:t>Complete “Oedipus Rex” </a:t>
            </a:r>
            <a:endParaRPr lang="en-US" dirty="0">
              <a:solidFill>
                <a:srgbClr val="0070C0"/>
              </a:solidFill>
            </a:endParaRPr>
          </a:p>
          <a:p>
            <a:r>
              <a:rPr lang="en-US" dirty="0">
                <a:solidFill>
                  <a:srgbClr val="C00000"/>
                </a:solidFill>
              </a:rPr>
              <a:t>Complete a Closure Question</a:t>
            </a:r>
          </a:p>
          <a:p>
            <a:endParaRPr lang="en-US" dirty="0"/>
          </a:p>
        </p:txBody>
      </p:sp>
    </p:spTree>
    <p:extLst>
      <p:ext uri="{BB962C8B-B14F-4D97-AF65-F5344CB8AC3E}">
        <p14:creationId xmlns:p14="http://schemas.microsoft.com/office/powerpoint/2010/main" val="67483770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What is the effect of stylistic devices on the plot and/or the reader?</a:t>
            </a:r>
          </a:p>
          <a:p>
            <a:pPr lvl="0"/>
            <a:r>
              <a:rPr lang="en-US" dirty="0"/>
              <a:t>How do the exposition and  the resolution establish the theme and impact the reader?</a:t>
            </a:r>
          </a:p>
          <a:p>
            <a:pPr lvl="0"/>
            <a:r>
              <a:rPr lang="en-US" dirty="0"/>
              <a:t>Why did the author develop the characters in the way that he did?  What is the impact?</a:t>
            </a:r>
          </a:p>
          <a:p>
            <a:pPr lvl="0"/>
            <a:r>
              <a:rPr lang="en-US" dirty="0"/>
              <a:t>How does the author use the protagonist to manipulate the viewpoint of the other characters?</a:t>
            </a:r>
          </a:p>
          <a:p>
            <a:pPr lvl="0"/>
            <a:r>
              <a:rPr lang="en-US" dirty="0"/>
              <a:t>How does the author’s syntax and diction affect the development of the plot?</a:t>
            </a:r>
          </a:p>
          <a:p>
            <a:r>
              <a:rPr lang="en-US" dirty="0"/>
              <a:t>How does the structure of the text affect the audience’s viewpoint of the characters?</a:t>
            </a:r>
          </a:p>
          <a:p>
            <a:endParaRPr lang="en-US" dirty="0"/>
          </a:p>
        </p:txBody>
      </p:sp>
    </p:spTree>
    <p:extLst>
      <p:ext uri="{BB962C8B-B14F-4D97-AF65-F5344CB8AC3E}">
        <p14:creationId xmlns:p14="http://schemas.microsoft.com/office/powerpoint/2010/main" val="118470123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dirty="0"/>
              <a:t>Identify the grammar or usage error in the following sentences-if there is no error select E</a:t>
            </a:r>
          </a:p>
        </p:txBody>
      </p:sp>
      <p:sp>
        <p:nvSpPr>
          <p:cNvPr id="3" name="Content Placeholder 2"/>
          <p:cNvSpPr>
            <a:spLocks noGrp="1"/>
          </p:cNvSpPr>
          <p:nvPr>
            <p:ph sz="quarter" idx="1"/>
          </p:nvPr>
        </p:nvSpPr>
        <p:spPr/>
        <p:txBody>
          <a:bodyPr>
            <a:normAutofit fontScale="92500" lnSpcReduction="10000"/>
          </a:bodyPr>
          <a:lstStyle/>
          <a:p>
            <a:pPr marL="514350" indent="-514350">
              <a:buFont typeface="+mj-lt"/>
              <a:buAutoNum type="arabicPeriod"/>
            </a:pPr>
            <a:r>
              <a:rPr lang="en-US" dirty="0" smtClean="0"/>
              <a:t>Conflicts between land developers and conservationists have repeatedly </a:t>
            </a:r>
            <a:r>
              <a:rPr lang="en-US" u="sng" dirty="0" smtClean="0"/>
              <a:t>(A) arose</a:t>
            </a:r>
            <a:r>
              <a:rPr lang="en-US" dirty="0" smtClean="0"/>
              <a:t>, </a:t>
            </a:r>
            <a:r>
              <a:rPr lang="en-US" u="sng" dirty="0" smtClean="0"/>
              <a:t>(B) causing </a:t>
            </a:r>
            <a:r>
              <a:rPr lang="en-US" dirty="0" smtClean="0"/>
              <a:t>Congress to reconsider legislation </a:t>
            </a:r>
            <a:r>
              <a:rPr lang="en-US" u="sng" dirty="0" smtClean="0"/>
              <a:t>(C ) that prohibits</a:t>
            </a:r>
            <a:r>
              <a:rPr lang="en-US" dirty="0" smtClean="0"/>
              <a:t> building </a:t>
            </a:r>
            <a:r>
              <a:rPr lang="en-US" u="sng" dirty="0" smtClean="0"/>
              <a:t>(D) within habitats </a:t>
            </a:r>
            <a:r>
              <a:rPr lang="en-US" dirty="0" smtClean="0"/>
              <a:t>of endangered species. No error</a:t>
            </a:r>
          </a:p>
          <a:p>
            <a:pPr marL="514350" indent="-514350">
              <a:buFont typeface="+mj-lt"/>
              <a:buAutoNum type="arabicPeriod"/>
            </a:pPr>
            <a:r>
              <a:rPr lang="en-US" u="sng" dirty="0" smtClean="0"/>
              <a:t>(A) Surely </a:t>
            </a:r>
            <a:r>
              <a:rPr lang="en-US" dirty="0" smtClean="0"/>
              <a:t>one of the most far-reaching changes in the nineteenth century </a:t>
            </a:r>
            <a:r>
              <a:rPr lang="en-US" u="sng" dirty="0" smtClean="0"/>
              <a:t>(B) will be </a:t>
            </a:r>
            <a:r>
              <a:rPr lang="en-US" dirty="0" smtClean="0"/>
              <a:t>the change from working </a:t>
            </a:r>
            <a:r>
              <a:rPr lang="en-US" u="sng" dirty="0" smtClean="0"/>
              <a:t>(C ) at home </a:t>
            </a:r>
            <a:r>
              <a:rPr lang="en-US" dirty="0" smtClean="0"/>
              <a:t>(</a:t>
            </a:r>
            <a:r>
              <a:rPr lang="en-US" u="sng" dirty="0" smtClean="0"/>
              <a:t>D) to working in </a:t>
            </a:r>
            <a:r>
              <a:rPr lang="en-US" dirty="0" smtClean="0"/>
              <a:t>the factory. No error</a:t>
            </a:r>
          </a:p>
          <a:p>
            <a:pPr marL="514350" indent="-514350">
              <a:buFont typeface="+mj-lt"/>
              <a:buAutoNum type="arabicPeriod"/>
            </a:pPr>
            <a:r>
              <a:rPr lang="en-US" dirty="0" smtClean="0"/>
              <a:t>Howard Gardner, an </a:t>
            </a:r>
            <a:r>
              <a:rPr lang="en-US" u="sng" dirty="0" smtClean="0"/>
              <a:t>(A) observer of </a:t>
            </a:r>
            <a:r>
              <a:rPr lang="en-US" dirty="0" smtClean="0"/>
              <a:t>Chinese elementary education, has questioned the view that requiring young children </a:t>
            </a:r>
            <a:r>
              <a:rPr lang="en-US" u="sng" dirty="0" smtClean="0"/>
              <a:t>(B) to copy </a:t>
            </a:r>
            <a:r>
              <a:rPr lang="en-US" dirty="0" smtClean="0"/>
              <a:t>models </a:t>
            </a:r>
            <a:r>
              <a:rPr lang="en-US" u="sng" dirty="0" smtClean="0"/>
              <a:t>(C ) prevents</a:t>
            </a:r>
            <a:r>
              <a:rPr lang="en-US" dirty="0" smtClean="0"/>
              <a:t> them from becoming (</a:t>
            </a:r>
            <a:r>
              <a:rPr lang="en-US" u="sng" dirty="0" smtClean="0"/>
              <a:t>D) a creative art</a:t>
            </a:r>
            <a:r>
              <a:rPr lang="en-US" dirty="0" smtClean="0"/>
              <a:t>ists later in life. No error</a:t>
            </a:r>
            <a:endParaRPr lang="en-US" dirty="0"/>
          </a:p>
        </p:txBody>
      </p:sp>
    </p:spTree>
    <p:extLst>
      <p:ext uri="{BB962C8B-B14F-4D97-AF65-F5344CB8AC3E}">
        <p14:creationId xmlns:p14="http://schemas.microsoft.com/office/powerpoint/2010/main" val="208181294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A</a:t>
            </a:r>
          </a:p>
          <a:p>
            <a:pPr marL="514350" indent="-514350">
              <a:buFont typeface="+mj-lt"/>
              <a:buAutoNum type="arabicPeriod"/>
            </a:pPr>
            <a:r>
              <a:rPr lang="en-US" dirty="0" smtClean="0"/>
              <a:t>B</a:t>
            </a:r>
          </a:p>
          <a:p>
            <a:pPr marL="514350" indent="-514350">
              <a:buFont typeface="+mj-lt"/>
              <a:buAutoNum type="arabicPeriod"/>
            </a:pPr>
            <a:r>
              <a:rPr lang="en-US" dirty="0" smtClean="0"/>
              <a:t>D</a:t>
            </a:r>
          </a:p>
          <a:p>
            <a:pPr marL="514350" indent="-514350">
              <a:buFont typeface="+mj-lt"/>
              <a:buAutoNum type="arabicPeriod"/>
            </a:pPr>
            <a:endParaRPr lang="en-US" dirty="0"/>
          </a:p>
        </p:txBody>
      </p:sp>
    </p:spTree>
    <p:extLst>
      <p:ext uri="{BB962C8B-B14F-4D97-AF65-F5344CB8AC3E}">
        <p14:creationId xmlns:p14="http://schemas.microsoft.com/office/powerpoint/2010/main" val="59112048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Practice</a:t>
            </a:r>
            <a:endParaRPr lang="en-US" dirty="0"/>
          </a:p>
        </p:txBody>
      </p:sp>
      <p:sp>
        <p:nvSpPr>
          <p:cNvPr id="3" name="Content Placeholder 2"/>
          <p:cNvSpPr>
            <a:spLocks noGrp="1"/>
          </p:cNvSpPr>
          <p:nvPr>
            <p:ph sz="quarter" idx="1"/>
          </p:nvPr>
        </p:nvSpPr>
        <p:spPr/>
        <p:txBody>
          <a:bodyPr/>
          <a:lstStyle/>
          <a:p>
            <a:pPr marL="0" indent="0">
              <a:buNone/>
            </a:pPr>
            <a:r>
              <a:rPr lang="en-US" dirty="0" smtClean="0">
                <a:solidFill>
                  <a:srgbClr val="0070C0"/>
                </a:solidFill>
              </a:rPr>
              <a:t>“She is a woman who misses moisture, who has always loved low green hedges and ferns.” –Ondaatje, </a:t>
            </a:r>
            <a:r>
              <a:rPr lang="en-US" i="1" dirty="0" smtClean="0">
                <a:solidFill>
                  <a:srgbClr val="0070C0"/>
                </a:solidFill>
              </a:rPr>
              <a:t>The English Patient</a:t>
            </a:r>
            <a:endParaRPr lang="en-US" dirty="0" smtClean="0">
              <a:solidFill>
                <a:srgbClr val="0070C0"/>
              </a:solidFill>
            </a:endParaRPr>
          </a:p>
          <a:p>
            <a:pPr marL="514350" indent="-514350">
              <a:buFont typeface="+mj-lt"/>
              <a:buAutoNum type="arabicPeriod"/>
            </a:pPr>
            <a:r>
              <a:rPr lang="en-US" dirty="0" smtClean="0"/>
              <a:t>Both of the subordinate clauses in this sentence modify “woman.” What effect does this parallel structure have on the sentence?</a:t>
            </a:r>
          </a:p>
          <a:p>
            <a:pPr marL="514350" indent="-514350">
              <a:buFont typeface="+mj-lt"/>
              <a:buAutoNum type="arabicPeriod"/>
            </a:pPr>
            <a:r>
              <a:rPr lang="en-US" dirty="0" smtClean="0"/>
              <a:t>How would it change the feeling evoked by the sentence if it read: “She misses moisture and has always loved low green hedges and ferns.”</a:t>
            </a:r>
            <a:endParaRPr lang="en-US" dirty="0"/>
          </a:p>
        </p:txBody>
      </p:sp>
    </p:spTree>
    <p:extLst>
      <p:ext uri="{BB962C8B-B14F-4D97-AF65-F5344CB8AC3E}">
        <p14:creationId xmlns:p14="http://schemas.microsoft.com/office/powerpoint/2010/main" val="92159033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 the Chart</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977077208"/>
              </p:ext>
            </p:extLst>
          </p:nvPr>
        </p:nvGraphicFramePr>
        <p:xfrm>
          <a:off x="301625" y="1527176"/>
          <a:ext cx="8504238" cy="4797423"/>
        </p:xfrm>
        <a:graphic>
          <a:graphicData uri="http://schemas.openxmlformats.org/drawingml/2006/table">
            <a:tbl>
              <a:tblPr firstRow="1" bandRow="1">
                <a:tableStyleId>{5C22544A-7EE6-4342-B048-85BDC9FD1C3A}</a:tableStyleId>
              </a:tblPr>
              <a:tblGrid>
                <a:gridCol w="2834746"/>
                <a:gridCol w="2834746"/>
                <a:gridCol w="2834746"/>
              </a:tblGrid>
              <a:tr h="706163">
                <a:tc>
                  <a:txBody>
                    <a:bodyPr/>
                    <a:lstStyle/>
                    <a:p>
                      <a:r>
                        <a:rPr lang="en-US" baseline="0" dirty="0" smtClean="0"/>
                        <a:t>Definition and Purpose</a:t>
                      </a:r>
                      <a:endParaRPr lang="en-US" dirty="0"/>
                    </a:p>
                  </a:txBody>
                  <a:tcPr/>
                </a:tc>
                <a:tc>
                  <a:txBody>
                    <a:bodyPr/>
                    <a:lstStyle/>
                    <a:p>
                      <a:r>
                        <a:rPr lang="en-US" dirty="0" smtClean="0"/>
                        <a:t>Quotation</a:t>
                      </a:r>
                      <a:r>
                        <a:rPr lang="en-US" baseline="0" dirty="0" smtClean="0"/>
                        <a:t> and Context</a:t>
                      </a:r>
                      <a:endParaRPr lang="en-US" dirty="0"/>
                    </a:p>
                  </a:txBody>
                  <a:tcPr/>
                </a:tc>
                <a:tc>
                  <a:txBody>
                    <a:bodyPr/>
                    <a:lstStyle/>
                    <a:p>
                      <a:r>
                        <a:rPr lang="en-US" dirty="0" smtClean="0"/>
                        <a:t>Significance</a:t>
                      </a:r>
                      <a:endParaRPr lang="en-US" dirty="0"/>
                    </a:p>
                  </a:txBody>
                  <a:tcPr/>
                </a:tc>
              </a:tr>
              <a:tr h="409126">
                <a:tc>
                  <a:txBody>
                    <a:bodyPr/>
                    <a:lstStyle/>
                    <a:p>
                      <a:r>
                        <a:rPr lang="en-US" dirty="0" smtClean="0"/>
                        <a:t>Oppositions</a:t>
                      </a:r>
                      <a:endParaRPr lang="en-US" dirty="0"/>
                    </a:p>
                  </a:txBody>
                  <a:tcPr/>
                </a:tc>
                <a:tc>
                  <a:txBody>
                    <a:bodyPr/>
                    <a:lstStyle/>
                    <a:p>
                      <a:endParaRPr lang="en-US"/>
                    </a:p>
                  </a:txBody>
                  <a:tcPr/>
                </a:tc>
                <a:tc>
                  <a:txBody>
                    <a:bodyPr/>
                    <a:lstStyle/>
                    <a:p>
                      <a:endParaRPr lang="en-US"/>
                    </a:p>
                  </a:txBody>
                  <a:tcPr/>
                </a:tc>
              </a:tr>
              <a:tr h="409126">
                <a:tc>
                  <a:txBody>
                    <a:bodyPr/>
                    <a:lstStyle/>
                    <a:p>
                      <a:r>
                        <a:rPr lang="en-US" dirty="0" smtClean="0"/>
                        <a:t>Irony</a:t>
                      </a:r>
                      <a:endParaRPr lang="en-US" dirty="0"/>
                    </a:p>
                  </a:txBody>
                  <a:tcPr/>
                </a:tc>
                <a:tc>
                  <a:txBody>
                    <a:bodyPr/>
                    <a:lstStyle/>
                    <a:p>
                      <a:endParaRPr lang="en-US"/>
                    </a:p>
                  </a:txBody>
                  <a:tcPr/>
                </a:tc>
                <a:tc>
                  <a:txBody>
                    <a:bodyPr/>
                    <a:lstStyle/>
                    <a:p>
                      <a:endParaRPr lang="en-US"/>
                    </a:p>
                  </a:txBody>
                  <a:tcPr/>
                </a:tc>
              </a:tr>
              <a:tr h="409126">
                <a:tc>
                  <a:txBody>
                    <a:bodyPr/>
                    <a:lstStyle/>
                    <a:p>
                      <a:r>
                        <a:rPr lang="en-US" dirty="0" smtClean="0"/>
                        <a:t>Suspense</a:t>
                      </a:r>
                      <a:endParaRPr lang="en-US" dirty="0"/>
                    </a:p>
                  </a:txBody>
                  <a:tcPr/>
                </a:tc>
                <a:tc>
                  <a:txBody>
                    <a:bodyPr/>
                    <a:lstStyle/>
                    <a:p>
                      <a:endParaRPr lang="en-US"/>
                    </a:p>
                  </a:txBody>
                  <a:tcPr/>
                </a:tc>
                <a:tc>
                  <a:txBody>
                    <a:bodyPr/>
                    <a:lstStyle/>
                    <a:p>
                      <a:endParaRPr lang="en-US"/>
                    </a:p>
                  </a:txBody>
                  <a:tcPr/>
                </a:tc>
              </a:tr>
              <a:tr h="409126">
                <a:tc>
                  <a:txBody>
                    <a:bodyPr/>
                    <a:lstStyle/>
                    <a:p>
                      <a:r>
                        <a:rPr lang="en-US" dirty="0" smtClean="0"/>
                        <a:t>Foreshadowing</a:t>
                      </a:r>
                      <a:endParaRPr lang="en-US" dirty="0"/>
                    </a:p>
                  </a:txBody>
                  <a:tcPr/>
                </a:tc>
                <a:tc>
                  <a:txBody>
                    <a:bodyPr/>
                    <a:lstStyle/>
                    <a:p>
                      <a:endParaRPr lang="en-US"/>
                    </a:p>
                  </a:txBody>
                  <a:tcPr/>
                </a:tc>
                <a:tc>
                  <a:txBody>
                    <a:bodyPr/>
                    <a:lstStyle/>
                    <a:p>
                      <a:endParaRPr lang="en-US"/>
                    </a:p>
                  </a:txBody>
                  <a:tcPr/>
                </a:tc>
              </a:tr>
              <a:tr h="409126">
                <a:tc>
                  <a:txBody>
                    <a:bodyPr/>
                    <a:lstStyle/>
                    <a:p>
                      <a:r>
                        <a:rPr lang="en-US" dirty="0" smtClean="0"/>
                        <a:t>Setting</a:t>
                      </a:r>
                      <a:endParaRPr lang="en-US" dirty="0"/>
                    </a:p>
                  </a:txBody>
                  <a:tcPr/>
                </a:tc>
                <a:tc>
                  <a:txBody>
                    <a:bodyPr/>
                    <a:lstStyle/>
                    <a:p>
                      <a:endParaRPr lang="en-US"/>
                    </a:p>
                  </a:txBody>
                  <a:tcPr/>
                </a:tc>
                <a:tc>
                  <a:txBody>
                    <a:bodyPr/>
                    <a:lstStyle/>
                    <a:p>
                      <a:endParaRPr lang="en-US"/>
                    </a:p>
                  </a:txBody>
                  <a:tcPr/>
                </a:tc>
              </a:tr>
              <a:tr h="409126">
                <a:tc>
                  <a:txBody>
                    <a:bodyPr/>
                    <a:lstStyle/>
                    <a:p>
                      <a:r>
                        <a:rPr lang="en-US" dirty="0" smtClean="0"/>
                        <a:t>Theme</a:t>
                      </a:r>
                      <a:endParaRPr lang="en-US" dirty="0"/>
                    </a:p>
                  </a:txBody>
                  <a:tcPr/>
                </a:tc>
                <a:tc>
                  <a:txBody>
                    <a:bodyPr/>
                    <a:lstStyle/>
                    <a:p>
                      <a:endParaRPr lang="en-US"/>
                    </a:p>
                  </a:txBody>
                  <a:tcPr/>
                </a:tc>
                <a:tc>
                  <a:txBody>
                    <a:bodyPr/>
                    <a:lstStyle/>
                    <a:p>
                      <a:endParaRPr lang="en-US"/>
                    </a:p>
                  </a:txBody>
                  <a:tcPr/>
                </a:tc>
              </a:tr>
              <a:tr h="409126">
                <a:tc>
                  <a:txBody>
                    <a:bodyPr/>
                    <a:lstStyle/>
                    <a:p>
                      <a:r>
                        <a:rPr lang="en-US" dirty="0" smtClean="0"/>
                        <a:t>Indirect</a:t>
                      </a:r>
                      <a:r>
                        <a:rPr lang="en-US" baseline="0" dirty="0" smtClean="0"/>
                        <a:t> Characterization</a:t>
                      </a:r>
                      <a:endParaRPr lang="en-US" dirty="0"/>
                    </a:p>
                  </a:txBody>
                  <a:tcPr/>
                </a:tc>
                <a:tc>
                  <a:txBody>
                    <a:bodyPr/>
                    <a:lstStyle/>
                    <a:p>
                      <a:endParaRPr lang="en-US"/>
                    </a:p>
                  </a:txBody>
                  <a:tcPr/>
                </a:tc>
                <a:tc>
                  <a:txBody>
                    <a:bodyPr/>
                    <a:lstStyle/>
                    <a:p>
                      <a:endParaRPr lang="en-US" dirty="0"/>
                    </a:p>
                  </a:txBody>
                  <a:tcPr/>
                </a:tc>
              </a:tr>
              <a:tr h="409126">
                <a:tc>
                  <a:txBody>
                    <a:bodyPr/>
                    <a:lstStyle/>
                    <a:p>
                      <a:r>
                        <a:rPr lang="en-US" dirty="0" smtClean="0"/>
                        <a:t>Direct Characterization</a:t>
                      </a:r>
                      <a:endParaRPr lang="en-US" dirty="0"/>
                    </a:p>
                  </a:txBody>
                  <a:tcPr/>
                </a:tc>
                <a:tc>
                  <a:txBody>
                    <a:bodyPr/>
                    <a:lstStyle/>
                    <a:p>
                      <a:endParaRPr lang="en-US"/>
                    </a:p>
                  </a:txBody>
                  <a:tcPr/>
                </a:tc>
                <a:tc>
                  <a:txBody>
                    <a:bodyPr/>
                    <a:lstStyle/>
                    <a:p>
                      <a:endParaRPr lang="en-US" dirty="0"/>
                    </a:p>
                  </a:txBody>
                  <a:tcPr/>
                </a:tc>
              </a:tr>
              <a:tr h="409126">
                <a:tc>
                  <a:txBody>
                    <a:bodyPr/>
                    <a:lstStyle/>
                    <a:p>
                      <a:r>
                        <a:rPr lang="en-US" dirty="0" smtClean="0"/>
                        <a:t>Allusion</a:t>
                      </a:r>
                      <a:endParaRPr lang="en-US" dirty="0"/>
                    </a:p>
                  </a:txBody>
                  <a:tcPr/>
                </a:tc>
                <a:tc>
                  <a:txBody>
                    <a:bodyPr/>
                    <a:lstStyle/>
                    <a:p>
                      <a:endParaRPr lang="en-US"/>
                    </a:p>
                  </a:txBody>
                  <a:tcPr/>
                </a:tc>
                <a:tc>
                  <a:txBody>
                    <a:bodyPr/>
                    <a:lstStyle/>
                    <a:p>
                      <a:endParaRPr lang="en-US" dirty="0"/>
                    </a:p>
                  </a:txBody>
                  <a:tcPr/>
                </a:tc>
              </a:tr>
              <a:tr h="409126">
                <a:tc>
                  <a:txBody>
                    <a:bodyPr/>
                    <a:lstStyle/>
                    <a:p>
                      <a:r>
                        <a:rPr lang="en-US" dirty="0" smtClean="0"/>
                        <a:t>Antagonist</a:t>
                      </a:r>
                      <a:endParaRPr lang="en-US" dirty="0"/>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91667722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 Review </a:t>
            </a:r>
            <a:endParaRPr lang="en-US" dirty="0"/>
          </a:p>
        </p:txBody>
      </p:sp>
      <p:sp>
        <p:nvSpPr>
          <p:cNvPr id="3" name="Content Placeholder 2"/>
          <p:cNvSpPr>
            <a:spLocks noGrp="1"/>
          </p:cNvSpPr>
          <p:nvPr>
            <p:ph sz="quarter" idx="1"/>
          </p:nvPr>
        </p:nvSpPr>
        <p:spPr/>
        <p:txBody>
          <a:bodyPr/>
          <a:lstStyle/>
          <a:p>
            <a:r>
              <a:rPr lang="en-US" dirty="0">
                <a:solidFill>
                  <a:srgbClr val="C00000"/>
                </a:solidFill>
              </a:rPr>
              <a:t>Housekeeping- place homework on the right corner, sharpen your pencils, dispose of any trash etc.</a:t>
            </a:r>
          </a:p>
          <a:p>
            <a:r>
              <a:rPr lang="en-US" dirty="0">
                <a:solidFill>
                  <a:srgbClr val="C00000"/>
                </a:solidFill>
              </a:rPr>
              <a:t>Complete the Warm-Up-Poetry Practice</a:t>
            </a:r>
          </a:p>
          <a:p>
            <a:r>
              <a:rPr lang="en-US" dirty="0">
                <a:solidFill>
                  <a:srgbClr val="C00000"/>
                </a:solidFill>
              </a:rPr>
              <a:t>Review the Objectives and Essential Questions</a:t>
            </a:r>
            <a:endParaRPr lang="en-US" dirty="0">
              <a:solidFill>
                <a:srgbClr val="0070C0"/>
              </a:solidFill>
            </a:endParaRPr>
          </a:p>
          <a:p>
            <a:r>
              <a:rPr lang="en-US" dirty="0">
                <a:solidFill>
                  <a:srgbClr val="0070C0"/>
                </a:solidFill>
              </a:rPr>
              <a:t>Stylistic Devices and Grammar Review</a:t>
            </a:r>
          </a:p>
          <a:p>
            <a:r>
              <a:rPr lang="en-US" dirty="0" smtClean="0">
                <a:solidFill>
                  <a:srgbClr val="0070C0"/>
                </a:solidFill>
              </a:rPr>
              <a:t>“Train to Rhodesia”</a:t>
            </a:r>
            <a:endParaRPr lang="en-US" dirty="0">
              <a:solidFill>
                <a:srgbClr val="0070C0"/>
              </a:solidFill>
            </a:endParaRPr>
          </a:p>
          <a:p>
            <a:r>
              <a:rPr lang="en-US" dirty="0">
                <a:solidFill>
                  <a:srgbClr val="C00000"/>
                </a:solidFill>
              </a:rPr>
              <a:t>Complete a Closure Question</a:t>
            </a:r>
          </a:p>
          <a:p>
            <a:endParaRPr lang="en-US" dirty="0"/>
          </a:p>
        </p:txBody>
      </p:sp>
    </p:spTree>
    <p:extLst>
      <p:ext uri="{BB962C8B-B14F-4D97-AF65-F5344CB8AC3E}">
        <p14:creationId xmlns:p14="http://schemas.microsoft.com/office/powerpoint/2010/main" val="4226854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What is the effect of stylistic devices on the plot and/or the reader?</a:t>
            </a:r>
          </a:p>
          <a:p>
            <a:pPr lvl="0"/>
            <a:r>
              <a:rPr lang="en-US" dirty="0"/>
              <a:t>How do the exposition and  the resolution establish the theme and impact the reader?</a:t>
            </a:r>
          </a:p>
          <a:p>
            <a:pPr lvl="0"/>
            <a:r>
              <a:rPr lang="en-US" dirty="0"/>
              <a:t>Why did the author develop the characters in the way that he did?  What is the impact?</a:t>
            </a:r>
          </a:p>
          <a:p>
            <a:pPr lvl="0"/>
            <a:r>
              <a:rPr lang="en-US" dirty="0"/>
              <a:t>How does the author use the protagonist to manipulate the viewpoint of the other characters?</a:t>
            </a:r>
          </a:p>
          <a:p>
            <a:pPr lvl="0"/>
            <a:r>
              <a:rPr lang="en-US" dirty="0"/>
              <a:t>How does the author’s syntax and diction affect the development of the plot?</a:t>
            </a:r>
          </a:p>
          <a:p>
            <a:r>
              <a:rPr lang="en-US" dirty="0"/>
              <a:t>How does the structure of the text affect the audience’s viewpoint of the characters?</a:t>
            </a:r>
          </a:p>
          <a:p>
            <a:endParaRPr lang="en-US" dirty="0"/>
          </a:p>
        </p:txBody>
      </p:sp>
    </p:spTree>
    <p:extLst>
      <p:ext uri="{BB962C8B-B14F-4D97-AF65-F5344CB8AC3E}">
        <p14:creationId xmlns:p14="http://schemas.microsoft.com/office/powerpoint/2010/main" val="3283667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dirty="0" smtClean="0"/>
              <a:t>Identify the following as participle, gerund, or infinitive phrases.</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u="sng" dirty="0" smtClean="0"/>
              <a:t>Memorizing poetry</a:t>
            </a:r>
            <a:r>
              <a:rPr lang="en-US" dirty="0" smtClean="0"/>
              <a:t> is a good way </a:t>
            </a:r>
            <a:r>
              <a:rPr lang="en-US" u="sng" dirty="0" smtClean="0"/>
              <a:t>to maintain brain power</a:t>
            </a:r>
            <a:r>
              <a:rPr lang="en-US" dirty="0" smtClean="0"/>
              <a:t>.</a:t>
            </a:r>
          </a:p>
          <a:p>
            <a:pPr marL="514350" indent="-514350">
              <a:buFont typeface="+mj-lt"/>
              <a:buAutoNum type="arabicPeriod"/>
            </a:pPr>
            <a:r>
              <a:rPr lang="en-US" dirty="0" smtClean="0"/>
              <a:t>Do you want </a:t>
            </a:r>
            <a:r>
              <a:rPr lang="en-US" u="sng" dirty="0" smtClean="0"/>
              <a:t>to copy my notes</a:t>
            </a:r>
            <a:r>
              <a:rPr lang="en-US" dirty="0" smtClean="0"/>
              <a:t>?</a:t>
            </a:r>
          </a:p>
          <a:p>
            <a:pPr marL="514350" indent="-514350">
              <a:buFont typeface="+mj-lt"/>
              <a:buAutoNum type="arabicPeriod"/>
            </a:pPr>
            <a:r>
              <a:rPr lang="en-US" dirty="0" smtClean="0"/>
              <a:t>The professor handed back my thesis, </a:t>
            </a:r>
            <a:r>
              <a:rPr lang="en-US" u="sng" dirty="0" smtClean="0"/>
              <a:t>edited by her assistant</a:t>
            </a:r>
            <a:r>
              <a:rPr lang="en-US" dirty="0" smtClean="0"/>
              <a:t>.</a:t>
            </a:r>
          </a:p>
          <a:p>
            <a:pPr marL="514350" indent="-514350">
              <a:buFont typeface="+mj-lt"/>
              <a:buAutoNum type="arabicPeriod"/>
            </a:pPr>
            <a:r>
              <a:rPr lang="en-US" u="sng" dirty="0" smtClean="0"/>
              <a:t>Singing in the shower </a:t>
            </a:r>
            <a:r>
              <a:rPr lang="en-US" dirty="0" smtClean="0"/>
              <a:t>is my greatest talent.</a:t>
            </a:r>
          </a:p>
          <a:p>
            <a:pPr marL="514350" indent="-514350">
              <a:buFont typeface="+mj-lt"/>
              <a:buAutoNum type="arabicPeriod"/>
            </a:pPr>
            <a:r>
              <a:rPr lang="en-US" dirty="0" smtClean="0"/>
              <a:t>My friend agreed </a:t>
            </a:r>
            <a:r>
              <a:rPr lang="en-US" u="sng" dirty="0" smtClean="0"/>
              <a:t>to keep my secret</a:t>
            </a:r>
            <a:r>
              <a:rPr lang="en-US" dirty="0" smtClean="0"/>
              <a:t>.</a:t>
            </a:r>
          </a:p>
          <a:p>
            <a:pPr marL="0" indent="0">
              <a:buNone/>
            </a:pPr>
            <a:endParaRPr lang="en-US" dirty="0"/>
          </a:p>
        </p:txBody>
      </p:sp>
    </p:spTree>
    <p:extLst>
      <p:ext uri="{BB962C8B-B14F-4D97-AF65-F5344CB8AC3E}">
        <p14:creationId xmlns:p14="http://schemas.microsoft.com/office/powerpoint/2010/main" val="13915976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sz="quarter" idx="1"/>
          </p:nvPr>
        </p:nvSpPr>
        <p:spPr/>
        <p:txBody>
          <a:bodyPr/>
          <a:lstStyle/>
          <a:p>
            <a:pPr marL="0" indent="0">
              <a:buNone/>
            </a:pPr>
            <a:endParaRPr lang="en-US" dirty="0" smtClean="0"/>
          </a:p>
          <a:p>
            <a:pPr marL="514350" indent="-514350">
              <a:buFont typeface="+mj-lt"/>
              <a:buAutoNum type="arabicPeriod"/>
            </a:pPr>
            <a:r>
              <a:rPr lang="en-US" dirty="0" smtClean="0"/>
              <a:t>Gerund, infinitive</a:t>
            </a:r>
          </a:p>
          <a:p>
            <a:pPr marL="514350" indent="-514350">
              <a:buFont typeface="+mj-lt"/>
              <a:buAutoNum type="arabicPeriod"/>
            </a:pPr>
            <a:r>
              <a:rPr lang="en-US" dirty="0" smtClean="0"/>
              <a:t>Infinitive</a:t>
            </a:r>
          </a:p>
          <a:p>
            <a:pPr marL="514350" indent="-514350">
              <a:buFont typeface="+mj-lt"/>
              <a:buAutoNum type="arabicPeriod"/>
            </a:pPr>
            <a:r>
              <a:rPr lang="en-US" dirty="0" smtClean="0"/>
              <a:t>Participle</a:t>
            </a:r>
          </a:p>
          <a:p>
            <a:pPr marL="514350" indent="-514350">
              <a:buFont typeface="+mj-lt"/>
              <a:buAutoNum type="arabicPeriod"/>
            </a:pPr>
            <a:r>
              <a:rPr lang="en-US" dirty="0" smtClean="0"/>
              <a:t>Gerund</a:t>
            </a:r>
          </a:p>
          <a:p>
            <a:pPr marL="514350" indent="-514350">
              <a:buFont typeface="+mj-lt"/>
              <a:buAutoNum type="arabicPeriod"/>
            </a:pPr>
            <a:r>
              <a:rPr lang="en-US" dirty="0" smtClean="0"/>
              <a:t>Infinitive</a:t>
            </a:r>
          </a:p>
        </p:txBody>
      </p:sp>
    </p:spTree>
    <p:extLst>
      <p:ext uri="{BB962C8B-B14F-4D97-AF65-F5344CB8AC3E}">
        <p14:creationId xmlns:p14="http://schemas.microsoft.com/office/powerpoint/2010/main" val="37959644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Stylistic Devices Review </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US" dirty="0" smtClean="0">
                <a:solidFill>
                  <a:srgbClr val="0070C0"/>
                </a:solidFill>
              </a:rPr>
              <a:t>“When I am too sad and too skinny to keep keeping, when I am a tiny thing against so many bricks, then it is I look at the trees.” –Cisneros, </a:t>
            </a:r>
            <a:r>
              <a:rPr lang="en-US" i="1" dirty="0" smtClean="0">
                <a:solidFill>
                  <a:srgbClr val="0070C0"/>
                </a:solidFill>
              </a:rPr>
              <a:t>The House on Mango Street</a:t>
            </a:r>
            <a:endParaRPr lang="en-US" dirty="0" smtClean="0">
              <a:solidFill>
                <a:srgbClr val="0070C0"/>
              </a:solidFill>
            </a:endParaRPr>
          </a:p>
          <a:p>
            <a:pPr marL="514350" indent="-514350">
              <a:buFont typeface="+mj-lt"/>
              <a:buAutoNum type="arabicPeriod"/>
            </a:pPr>
            <a:r>
              <a:rPr lang="en-US" dirty="0" smtClean="0"/>
              <a:t>What kind of grammatical structure is repeated in the sentence?  What is the effect of the repetition?</a:t>
            </a:r>
          </a:p>
          <a:p>
            <a:pPr marL="514350" indent="-514350">
              <a:buFont typeface="+mj-lt"/>
              <a:buAutoNum type="arabicPeriod"/>
            </a:pPr>
            <a:r>
              <a:rPr lang="en-US" dirty="0" smtClean="0"/>
              <a:t>This is a periodic sentence, a sentence which delays the subject and verb at the end.  What idea is emphasized by the end-focus in this sentence?</a:t>
            </a:r>
          </a:p>
          <a:p>
            <a:pPr marL="514350" indent="-514350">
              <a:buFont typeface="+mj-lt"/>
              <a:buAutoNum type="arabicPeriod"/>
            </a:pPr>
            <a:r>
              <a:rPr lang="en-US" dirty="0" smtClean="0"/>
              <a:t>Write a periodic sentence about getting a bad grade on a test.  Use Cisneros’ sentence as a model.</a:t>
            </a:r>
            <a:endParaRPr lang="en-US" dirty="0"/>
          </a:p>
        </p:txBody>
      </p:sp>
    </p:spTree>
    <p:extLst>
      <p:ext uri="{BB962C8B-B14F-4D97-AF65-F5344CB8AC3E}">
        <p14:creationId xmlns:p14="http://schemas.microsoft.com/office/powerpoint/2010/main" val="19117803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52067</TotalTime>
  <Words>5532</Words>
  <Application>Microsoft Office PowerPoint</Application>
  <PresentationFormat>On-screen Show (4:3)</PresentationFormat>
  <Paragraphs>442</Paragraphs>
  <Slides>67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67</vt:i4>
      </vt:variant>
    </vt:vector>
  </HeadingPairs>
  <TitlesOfParts>
    <vt:vector size="72" baseType="lpstr">
      <vt:lpstr>Calibri</vt:lpstr>
      <vt:lpstr>Georgia</vt:lpstr>
      <vt:lpstr>Wingdings</vt:lpstr>
      <vt:lpstr>Wingdings 2</vt:lpstr>
      <vt:lpstr>Civic</vt:lpstr>
      <vt:lpstr>Honors English II Agenda 3/6/2017</vt:lpstr>
      <vt:lpstr>Objectives</vt:lpstr>
      <vt:lpstr>Essential Questions:</vt:lpstr>
      <vt:lpstr>Phrases-Reminders </vt:lpstr>
      <vt:lpstr>Different Types of Phrases-Verbal</vt:lpstr>
      <vt:lpstr>More Phrases</vt:lpstr>
      <vt:lpstr>Identify the following as participle, gerund, or infinitive phrases.</vt:lpstr>
      <vt:lpstr>Answers</vt:lpstr>
      <vt:lpstr>Stylistic Devices Review </vt:lpstr>
      <vt:lpstr>Honors English II Agenda 3/7/2017</vt:lpstr>
      <vt:lpstr>Objectives</vt:lpstr>
      <vt:lpstr>Essential Questions</vt:lpstr>
      <vt:lpstr>Grammar Practice-Identify the type of phrase in each sentence.</vt:lpstr>
      <vt:lpstr>Answers</vt:lpstr>
      <vt:lpstr>Syntax Review</vt:lpstr>
      <vt:lpstr>Syntax Review</vt:lpstr>
      <vt:lpstr>Stylistic Devices Review</vt:lpstr>
      <vt:lpstr>Honors English II Agenda 3/8/2017</vt:lpstr>
      <vt:lpstr>Objectives</vt:lpstr>
      <vt:lpstr>Essential Questions</vt:lpstr>
      <vt:lpstr>Practice- Identify the following phrases as adjectival, adverbial, or participle.</vt:lpstr>
      <vt:lpstr>Answers</vt:lpstr>
      <vt:lpstr>Honors English II Agenda 3/9/2017</vt:lpstr>
      <vt:lpstr>Honors English II Agenda 3/13/2017</vt:lpstr>
      <vt:lpstr>Objectives</vt:lpstr>
      <vt:lpstr>Essential Questions:</vt:lpstr>
      <vt:lpstr>Identify the following phrases as gerunds, appositives, prepositional, or infinitives.</vt:lpstr>
      <vt:lpstr>Answers</vt:lpstr>
      <vt:lpstr>Common Grammar Errors Review</vt:lpstr>
      <vt:lpstr>PowerPoint Presentation</vt:lpstr>
      <vt:lpstr>Stylistic Devices Practice</vt:lpstr>
      <vt:lpstr>Honors English II Agenda 3/14/2016</vt:lpstr>
      <vt:lpstr>Essential Questions:</vt:lpstr>
      <vt:lpstr>Identify the grammar or usage error in the following sentences-if there is no error select E</vt:lpstr>
      <vt:lpstr>Answers</vt:lpstr>
      <vt:lpstr>Syntax Practice</vt:lpstr>
      <vt:lpstr>Honors English II Agenda 3/15/2017</vt:lpstr>
      <vt:lpstr>Essential Questions</vt:lpstr>
      <vt:lpstr>Identify the grammar or usage error in the following sentences-if there isn’t one present select “no error”</vt:lpstr>
      <vt:lpstr>PowerPoint Presentation</vt:lpstr>
      <vt:lpstr>Syntax Practice</vt:lpstr>
      <vt:lpstr>Honors English II Agenda 3/16/2016</vt:lpstr>
      <vt:lpstr>After Spring Break</vt:lpstr>
      <vt:lpstr>Essential Questions</vt:lpstr>
      <vt:lpstr>Identify the grammar or usage error in the following sentences-if there is no error select E</vt:lpstr>
      <vt:lpstr>Answers </vt:lpstr>
      <vt:lpstr>Syntax Practice </vt:lpstr>
      <vt:lpstr>Honors English II Agenda 12/8/2016</vt:lpstr>
      <vt:lpstr>Essential Questions:</vt:lpstr>
      <vt:lpstr>Identify the grammar or usage error in the following sentences-if there is no error select E</vt:lpstr>
      <vt:lpstr>Answers</vt:lpstr>
      <vt:lpstr>Syntax Practice</vt:lpstr>
      <vt:lpstr>Select one of the following, and respond to it in a complete paragraph:</vt:lpstr>
      <vt:lpstr>Honors English II Agenda 12/9/2016</vt:lpstr>
      <vt:lpstr>Honors English II Agenda 12/12/2016</vt:lpstr>
      <vt:lpstr>Essential Questions:</vt:lpstr>
      <vt:lpstr>Grammar Review-Identify the grammar or usage error in the following sentences-if there is no error select E</vt:lpstr>
      <vt:lpstr>Answers</vt:lpstr>
      <vt:lpstr>Syntax Practice</vt:lpstr>
      <vt:lpstr>Honors English II Agenda 12/13/2016</vt:lpstr>
      <vt:lpstr>Essential Questions:</vt:lpstr>
      <vt:lpstr>Identify the grammar or usage error in the following sentences-if there is no error select E</vt:lpstr>
      <vt:lpstr>Answers</vt:lpstr>
      <vt:lpstr>Syntax Practice</vt:lpstr>
      <vt:lpstr>Complete the Chart</vt:lpstr>
      <vt:lpstr>Exam Review </vt:lpstr>
      <vt:lpstr>Essential Questions:</vt:lpstr>
    </vt:vector>
  </TitlesOfParts>
  <Company>Wake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Freshman Seminar Daily Agenda</dc:title>
  <dc:creator>wcpss</dc:creator>
  <cp:lastModifiedBy>awatkins2</cp:lastModifiedBy>
  <cp:revision>522</cp:revision>
  <dcterms:created xsi:type="dcterms:W3CDTF">2012-08-13T04:52:10Z</dcterms:created>
  <dcterms:modified xsi:type="dcterms:W3CDTF">2017-03-06T19:19:29Z</dcterms:modified>
</cp:coreProperties>
</file>