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sldIdLst>
    <p:sldId id="382" r:id="rId2"/>
    <p:sldId id="431" r:id="rId3"/>
    <p:sldId id="383" r:id="rId4"/>
    <p:sldId id="420" r:id="rId5"/>
    <p:sldId id="421" r:id="rId6"/>
    <p:sldId id="423" r:id="rId7"/>
    <p:sldId id="384" r:id="rId8"/>
    <p:sldId id="432" r:id="rId9"/>
    <p:sldId id="385" r:id="rId10"/>
    <p:sldId id="418" r:id="rId11"/>
    <p:sldId id="419" r:id="rId12"/>
    <p:sldId id="427" r:id="rId13"/>
    <p:sldId id="428" r:id="rId14"/>
    <p:sldId id="278" r:id="rId15"/>
    <p:sldId id="437" r:id="rId16"/>
    <p:sldId id="438" r:id="rId17"/>
    <p:sldId id="414" r:id="rId18"/>
    <p:sldId id="415" r:id="rId19"/>
    <p:sldId id="426" r:id="rId20"/>
    <p:sldId id="376" r:id="rId21"/>
    <p:sldId id="439" r:id="rId22"/>
    <p:sldId id="394" r:id="rId23"/>
    <p:sldId id="313" r:id="rId24"/>
    <p:sldId id="375" r:id="rId25"/>
    <p:sldId id="392" r:id="rId26"/>
    <p:sldId id="282" r:id="rId27"/>
    <p:sldId id="433" r:id="rId28"/>
    <p:sldId id="434" r:id="rId29"/>
    <p:sldId id="416" r:id="rId30"/>
    <p:sldId id="417" r:id="rId31"/>
    <p:sldId id="425" r:id="rId32"/>
    <p:sldId id="393" r:id="rId33"/>
    <p:sldId id="409" r:id="rId34"/>
    <p:sldId id="410" r:id="rId35"/>
    <p:sldId id="411" r:id="rId36"/>
    <p:sldId id="424" r:id="rId37"/>
    <p:sldId id="395" r:id="rId38"/>
    <p:sldId id="440" r:id="rId39"/>
    <p:sldId id="397" r:id="rId40"/>
    <p:sldId id="412" r:id="rId41"/>
    <p:sldId id="413" r:id="rId42"/>
    <p:sldId id="441" r:id="rId43"/>
    <p:sldId id="403" r:id="rId44"/>
    <p:sldId id="442" r:id="rId45"/>
    <p:sldId id="40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5" autoAdjust="0"/>
    <p:restoredTop sz="94729" autoAdjust="0"/>
  </p:normalViewPr>
  <p:slideViewPr>
    <p:cSldViewPr>
      <p:cViewPr varScale="1">
        <p:scale>
          <a:sx n="70" d="100"/>
          <a:sy n="70" d="100"/>
        </p:scale>
        <p:origin x="133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5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65285-2418-4C5D-AE3A-2DE67F36DCC9}" type="datetimeFigureOut">
              <a:rPr lang="en-US" smtClean="0"/>
              <a:pPr/>
              <a:t>5/5/2017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236F78-A043-4C85-BF11-BA3CAE51D1CC}" type="slidenum">
              <a:rPr lang="en-US" smtClean="0"/>
              <a:pPr/>
              <a:t>‹#›</a:t>
            </a:fld>
            <a:endParaRPr lang="en-US"/>
          </a:p>
        </p:txBody>
      </p:sp>
    </p:spTree>
    <p:extLst>
      <p:ext uri="{BB962C8B-B14F-4D97-AF65-F5344CB8AC3E}">
        <p14:creationId xmlns:p14="http://schemas.microsoft.com/office/powerpoint/2010/main" val="463975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E440C90-F5A8-4D0E-B709-1B13276B12F5}" type="datetimeFigureOut">
              <a:rPr lang="en-US" smtClean="0"/>
              <a:pPr/>
              <a:t>5/5/2017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888C-3496-4D11-8578-5C4D4CB4026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2D6888C-3496-4D11-8578-5C4D4CB40263}"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2D6888C-3496-4D11-8578-5C4D4CB40263}"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E440C90-F5A8-4D0E-B709-1B13276B12F5}" type="datetimeFigureOut">
              <a:rPr lang="en-US" smtClean="0"/>
              <a:pPr/>
              <a:t>5/5/2017</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E440C90-F5A8-4D0E-B709-1B13276B12F5}" type="datetimeFigureOut">
              <a:rPr lang="en-US" smtClean="0"/>
              <a:pPr/>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6888C-3496-4D11-8578-5C4D4CB40263}"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E440C90-F5A8-4D0E-B709-1B13276B12F5}" type="datetimeFigureOut">
              <a:rPr lang="en-US" smtClean="0"/>
              <a:pPr/>
              <a:t>5/5/2017</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2D6888C-3496-4D11-8578-5C4D4CB40263}"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440C90-F5A8-4D0E-B709-1B13276B12F5}" type="datetimeFigureOut">
              <a:rPr lang="en-US" smtClean="0"/>
              <a:pPr/>
              <a:t>5/5/2017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2D6888C-3496-4D11-8578-5C4D4CB4026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E440C90-F5A8-4D0E-B709-1B13276B12F5}" type="datetimeFigureOut">
              <a:rPr lang="en-US" smtClean="0"/>
              <a:pPr/>
              <a:t>5/5/2017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2D6888C-3496-4D11-8578-5C4D4CB4026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E440C90-F5A8-4D0E-B709-1B13276B12F5}" type="datetimeFigureOut">
              <a:rPr lang="en-US" smtClean="0"/>
              <a:pPr/>
              <a:t>5/5/2017</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2D6888C-3496-4D11-8578-5C4D4CB40263}"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E440C90-F5A8-4D0E-B709-1B13276B12F5}" type="datetimeFigureOut">
              <a:rPr lang="en-US" smtClean="0"/>
              <a:pPr/>
              <a:t>5/5/2017</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E440C90-F5A8-4D0E-B709-1B13276B12F5}" type="datetimeFigureOut">
              <a:rPr lang="en-US" smtClean="0"/>
              <a:pPr/>
              <a:t>5/5/2017</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D6888C-3496-4D11-8578-5C4D4CB40263}"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5/8/2017</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a:solidFill>
                  <a:srgbClr val="C00000"/>
                </a:solidFill>
              </a:rPr>
              <a:t>Distribute </a:t>
            </a:r>
            <a:r>
              <a:rPr lang="en-US" dirty="0" smtClean="0">
                <a:solidFill>
                  <a:srgbClr val="C00000"/>
                </a:solidFill>
              </a:rPr>
              <a:t>AOW</a:t>
            </a:r>
            <a:endParaRPr lang="en-US" dirty="0">
              <a:solidFill>
                <a:srgbClr val="C00000"/>
              </a:solidFill>
            </a:endParaRPr>
          </a:p>
          <a:p>
            <a:r>
              <a:rPr lang="en-US" dirty="0">
                <a:solidFill>
                  <a:srgbClr val="C00000"/>
                </a:solidFill>
              </a:rPr>
              <a:t>Complete the Warm-Up</a:t>
            </a: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Devices and Grammar Review</a:t>
            </a:r>
          </a:p>
          <a:p>
            <a:r>
              <a:rPr lang="en-US" dirty="0" smtClean="0">
                <a:solidFill>
                  <a:srgbClr val="0070C0"/>
                </a:solidFill>
              </a:rPr>
              <a:t>Complete the Text </a:t>
            </a:r>
            <a:r>
              <a:rPr lang="en-US" i="1" dirty="0" smtClean="0">
                <a:solidFill>
                  <a:srgbClr val="0070C0"/>
                </a:solidFill>
              </a:rPr>
              <a:t>Hamlet</a:t>
            </a:r>
          </a:p>
          <a:p>
            <a:r>
              <a:rPr lang="en-US" dirty="0" smtClean="0">
                <a:solidFill>
                  <a:srgbClr val="0070C0"/>
                </a:solidFill>
              </a:rPr>
              <a:t>Introduce Socratic Seminar</a:t>
            </a:r>
            <a:endParaRPr lang="en-US" dirty="0">
              <a:solidFill>
                <a:srgbClr val="0070C0"/>
              </a:solidFill>
            </a:endParaRPr>
          </a:p>
          <a:p>
            <a:r>
              <a:rPr lang="en-US" dirty="0">
                <a:solidFill>
                  <a:srgbClr val="C00000"/>
                </a:solidFill>
              </a:rPr>
              <a:t>Continue </a:t>
            </a:r>
            <a:r>
              <a:rPr lang="en-US" dirty="0" smtClean="0">
                <a:solidFill>
                  <a:srgbClr val="C00000"/>
                </a:solidFill>
              </a:rPr>
              <a:t>Literary Devices and Acting Presentations for </a:t>
            </a:r>
            <a:r>
              <a:rPr lang="en-US" i="1" dirty="0" smtClean="0">
                <a:solidFill>
                  <a:srgbClr val="C00000"/>
                </a:solidFill>
              </a:rPr>
              <a:t>Hamlet</a:t>
            </a:r>
            <a:endParaRPr lang="en-US" i="1" dirty="0">
              <a:solidFill>
                <a:srgbClr val="C0000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89990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p:spPr>
        <p:txBody>
          <a:bodyPr>
            <a:noAutofit/>
          </a:bodyPr>
          <a:lstStyle/>
          <a:p>
            <a:r>
              <a:rPr lang="en-US" sz="2800" dirty="0" smtClean="0"/>
              <a:t>Grammar Review-</a:t>
            </a:r>
            <a:r>
              <a:rPr lang="en-US" sz="2800" dirty="0"/>
              <a:t>Identify the grammar or usage error in the following sentences-if there is no error select E</a:t>
            </a:r>
          </a:p>
        </p:txBody>
      </p:sp>
      <p:sp>
        <p:nvSpPr>
          <p:cNvPr id="3" name="Content Placeholder 2"/>
          <p:cNvSpPr>
            <a:spLocks noGrp="1"/>
          </p:cNvSpPr>
          <p:nvPr>
            <p:ph sz="quarter" idx="1"/>
          </p:nvPr>
        </p:nvSpPr>
        <p:spPr/>
        <p:txBody>
          <a:bodyPr>
            <a:normAutofit fontScale="92500"/>
          </a:bodyPr>
          <a:lstStyle/>
          <a:p>
            <a:pPr marL="514350" indent="-514350">
              <a:buFont typeface="+mj-lt"/>
              <a:buAutoNum type="arabicPeriod"/>
            </a:pPr>
            <a:r>
              <a:rPr lang="en-US" u="sng" dirty="0" smtClean="0"/>
              <a:t>(A) To become </a:t>
            </a:r>
            <a:r>
              <a:rPr lang="en-US" dirty="0" smtClean="0"/>
              <a:t>a world figure-skating champion like Kristi Yamaguchi, one </a:t>
            </a:r>
            <a:r>
              <a:rPr lang="en-US" u="sng" dirty="0" smtClean="0"/>
              <a:t>(B) must be </a:t>
            </a:r>
            <a:r>
              <a:rPr lang="en-US" dirty="0" smtClean="0"/>
              <a:t>so dedicated that </a:t>
            </a:r>
            <a:r>
              <a:rPr lang="en-US" u="sng" dirty="0" smtClean="0"/>
              <a:t>(C ) you </a:t>
            </a:r>
            <a:r>
              <a:rPr lang="en-US" dirty="0" smtClean="0"/>
              <a:t> </a:t>
            </a:r>
            <a:r>
              <a:rPr lang="en-US" u="sng" dirty="0" smtClean="0"/>
              <a:t>(D)will practice </a:t>
            </a:r>
            <a:r>
              <a:rPr lang="en-US" dirty="0" smtClean="0"/>
              <a:t>six hours a day. No error</a:t>
            </a:r>
          </a:p>
          <a:p>
            <a:pPr marL="514350" indent="-514350">
              <a:buFont typeface="+mj-lt"/>
              <a:buAutoNum type="arabicPeriod"/>
            </a:pPr>
            <a:r>
              <a:rPr lang="en-US" u="sng" dirty="0" smtClean="0"/>
              <a:t>(A) A talented and versatile artist</a:t>
            </a:r>
            <a:r>
              <a:rPr lang="en-US" dirty="0" smtClean="0"/>
              <a:t>, Twyla Tharp </a:t>
            </a:r>
            <a:r>
              <a:rPr lang="en-US" u="sng" dirty="0" smtClean="0"/>
              <a:t>(B) has been </a:t>
            </a:r>
            <a:r>
              <a:rPr lang="en-US" dirty="0" smtClean="0"/>
              <a:t>(</a:t>
            </a:r>
            <a:r>
              <a:rPr lang="en-US" u="sng" dirty="0" smtClean="0"/>
              <a:t>C ) a dancer, </a:t>
            </a:r>
            <a:r>
              <a:rPr lang="en-US" dirty="0" smtClean="0"/>
              <a:t>choreographer, and </a:t>
            </a:r>
            <a:r>
              <a:rPr lang="en-US" u="sng" dirty="0" smtClean="0"/>
              <a:t>(D) collaborated on various productions</a:t>
            </a:r>
            <a:r>
              <a:rPr lang="en-US" dirty="0" smtClean="0"/>
              <a:t>. No error</a:t>
            </a:r>
          </a:p>
          <a:p>
            <a:pPr marL="514350" indent="-514350">
              <a:buFont typeface="+mj-lt"/>
              <a:buAutoNum type="arabicPeriod"/>
            </a:pPr>
            <a:r>
              <a:rPr lang="en-US" dirty="0" smtClean="0"/>
              <a:t>The scientific writings of Edward O. Wilson, Stephen Jay Gould, and Richard Dawkins, </a:t>
            </a:r>
            <a:r>
              <a:rPr lang="en-US" u="sng" dirty="0" smtClean="0"/>
              <a:t>(A) which (B) has continued</a:t>
            </a:r>
            <a:r>
              <a:rPr lang="en-US" dirty="0" smtClean="0"/>
              <a:t> the discussion of genetic issues </a:t>
            </a:r>
            <a:r>
              <a:rPr lang="en-US" u="sng" dirty="0" smtClean="0"/>
              <a:t>(C ) raised by </a:t>
            </a:r>
            <a:r>
              <a:rPr lang="en-US" dirty="0" smtClean="0"/>
              <a:t>Charles Darwin, </a:t>
            </a:r>
            <a:r>
              <a:rPr lang="en-US" u="sng" dirty="0" smtClean="0"/>
              <a:t>(D) are</a:t>
            </a:r>
            <a:r>
              <a:rPr lang="en-US" dirty="0" smtClean="0"/>
              <a:t> familiar to many high school and college students. No error</a:t>
            </a:r>
            <a:endParaRPr lang="en-US" dirty="0"/>
          </a:p>
        </p:txBody>
      </p:sp>
    </p:spTree>
    <p:extLst>
      <p:ext uri="{BB962C8B-B14F-4D97-AF65-F5344CB8AC3E}">
        <p14:creationId xmlns:p14="http://schemas.microsoft.com/office/powerpoint/2010/main" val="1496678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C</a:t>
            </a:r>
          </a:p>
          <a:p>
            <a:pPr marL="514350" indent="-514350">
              <a:buFont typeface="+mj-lt"/>
              <a:buAutoNum type="arabicPeriod"/>
            </a:pPr>
            <a:r>
              <a:rPr lang="en-US" dirty="0" smtClean="0"/>
              <a:t>D</a:t>
            </a:r>
          </a:p>
          <a:p>
            <a:pPr marL="514350" indent="-514350">
              <a:buFont typeface="+mj-lt"/>
              <a:buAutoNum type="arabicPeriod"/>
            </a:pPr>
            <a:r>
              <a:rPr lang="en-US" dirty="0"/>
              <a:t>B</a:t>
            </a:r>
          </a:p>
        </p:txBody>
      </p:sp>
    </p:spTree>
    <p:extLst>
      <p:ext uri="{BB962C8B-B14F-4D97-AF65-F5344CB8AC3E}">
        <p14:creationId xmlns:p14="http://schemas.microsoft.com/office/powerpoint/2010/main" val="2843446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lstStyle/>
          <a:p>
            <a:pPr marL="0" indent="0">
              <a:buNone/>
            </a:pPr>
            <a:r>
              <a:rPr lang="en-US" dirty="0" smtClean="0">
                <a:solidFill>
                  <a:srgbClr val="0070C0"/>
                </a:solidFill>
              </a:rPr>
              <a:t>“She is a woman who misses moisture, who has always loved low green hedges and ferns.” –Ondaatje, </a:t>
            </a:r>
            <a:r>
              <a:rPr lang="en-US" i="1" dirty="0" smtClean="0">
                <a:solidFill>
                  <a:srgbClr val="0070C0"/>
                </a:solidFill>
              </a:rPr>
              <a:t>The English Patient</a:t>
            </a:r>
            <a:endParaRPr lang="en-US" dirty="0" smtClean="0">
              <a:solidFill>
                <a:srgbClr val="0070C0"/>
              </a:solidFill>
            </a:endParaRPr>
          </a:p>
          <a:p>
            <a:pPr marL="514350" indent="-514350">
              <a:buFont typeface="+mj-lt"/>
              <a:buAutoNum type="arabicPeriod"/>
            </a:pPr>
            <a:r>
              <a:rPr lang="en-US" dirty="0" smtClean="0"/>
              <a:t>Both of the subordinate clauses in this sentence modify “woman.” What effect does this parallel structure have on the sentence?</a:t>
            </a:r>
          </a:p>
          <a:p>
            <a:pPr marL="514350" indent="-514350">
              <a:buFont typeface="+mj-lt"/>
              <a:buAutoNum type="arabicPeriod"/>
            </a:pPr>
            <a:r>
              <a:rPr lang="en-US" dirty="0" smtClean="0"/>
              <a:t>How would it change the feeling evoked by the sentence if it read: “She misses moisture and has always loved low green hedges and ferns.”</a:t>
            </a:r>
            <a:endParaRPr lang="en-US" dirty="0"/>
          </a:p>
        </p:txBody>
      </p:sp>
    </p:spTree>
    <p:extLst>
      <p:ext uri="{BB962C8B-B14F-4D97-AF65-F5344CB8AC3E}">
        <p14:creationId xmlns:p14="http://schemas.microsoft.com/office/powerpoint/2010/main" val="921590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Hamlet Presentations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79196928"/>
              </p:ext>
            </p:extLst>
          </p:nvPr>
        </p:nvGraphicFramePr>
        <p:xfrm>
          <a:off x="301625" y="1527175"/>
          <a:ext cx="8504240" cy="4333240"/>
        </p:xfrm>
        <a:graphic>
          <a:graphicData uri="http://schemas.openxmlformats.org/drawingml/2006/table">
            <a:tbl>
              <a:tblPr firstRow="1" bandRow="1">
                <a:tableStyleId>{5C22544A-7EE6-4342-B048-85BDC9FD1C3A}</a:tableStyleId>
              </a:tblPr>
              <a:tblGrid>
                <a:gridCol w="1700848"/>
                <a:gridCol w="1700848"/>
                <a:gridCol w="1700848"/>
                <a:gridCol w="1700848"/>
                <a:gridCol w="1700848"/>
              </a:tblGrid>
              <a:tr h="370840">
                <a:tc>
                  <a:txBody>
                    <a:bodyPr/>
                    <a:lstStyle/>
                    <a:p>
                      <a:r>
                        <a:rPr lang="en-US" dirty="0" smtClean="0"/>
                        <a:t>Act/Scene and Group Members</a:t>
                      </a:r>
                      <a:endParaRPr lang="en-US" dirty="0"/>
                    </a:p>
                  </a:txBody>
                  <a:tcPr/>
                </a:tc>
                <a:tc>
                  <a:txBody>
                    <a:bodyPr/>
                    <a:lstStyle/>
                    <a:p>
                      <a:r>
                        <a:rPr lang="en-US" dirty="0" smtClean="0"/>
                        <a:t>What does</a:t>
                      </a:r>
                      <a:r>
                        <a:rPr lang="en-US" baseline="0" dirty="0" smtClean="0"/>
                        <a:t> the audience learn about the characters directly</a:t>
                      </a:r>
                      <a:endParaRPr lang="en-US" dirty="0"/>
                    </a:p>
                  </a:txBody>
                  <a:tcPr/>
                </a:tc>
                <a:tc>
                  <a:txBody>
                    <a:bodyPr/>
                    <a:lstStyle/>
                    <a:p>
                      <a:r>
                        <a:rPr lang="en-US" dirty="0" smtClean="0"/>
                        <a:t>What does the audience learn about the characters indirectly</a:t>
                      </a:r>
                      <a:endParaRPr lang="en-US" dirty="0"/>
                    </a:p>
                  </a:txBody>
                  <a:tcPr/>
                </a:tc>
                <a:tc>
                  <a:txBody>
                    <a:bodyPr/>
                    <a:lstStyle/>
                    <a:p>
                      <a:r>
                        <a:rPr lang="en-US" dirty="0" smtClean="0"/>
                        <a:t>Why</a:t>
                      </a:r>
                      <a:r>
                        <a:rPr lang="en-US" baseline="0" dirty="0" smtClean="0"/>
                        <a:t> is this scene significant  to the overall play?</a:t>
                      </a:r>
                      <a:endParaRPr lang="en-US" dirty="0"/>
                    </a:p>
                  </a:txBody>
                  <a:tcPr/>
                </a:tc>
                <a:tc>
                  <a:txBody>
                    <a:bodyPr/>
                    <a:lstStyle/>
                    <a:p>
                      <a:r>
                        <a:rPr lang="en-US" dirty="0" smtClean="0"/>
                        <a:t>Grade</a:t>
                      </a:r>
                      <a:r>
                        <a:rPr lang="en-US" baseline="0" dirty="0" smtClean="0"/>
                        <a:t> the groups </a:t>
                      </a:r>
                      <a:r>
                        <a:rPr lang="en-US" sz="1600" baseline="0" dirty="0" smtClean="0"/>
                        <a:t>performance  and explain</a:t>
                      </a:r>
                      <a:endParaRPr lang="en-US" sz="1600"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extLst>
      <p:ext uri="{BB962C8B-B14F-4D97-AF65-F5344CB8AC3E}">
        <p14:creationId xmlns:p14="http://schemas.microsoft.com/office/powerpoint/2010/main" val="107778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5/10/2017</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r>
              <a:rPr lang="en-US" dirty="0" smtClean="0">
                <a:solidFill>
                  <a:srgbClr val="C00000"/>
                </a:solidFill>
              </a:rPr>
              <a:t> Housekeeping- place homework on the right corner, sharpen your pencils, dispose of any trash etc.</a:t>
            </a:r>
          </a:p>
          <a:p>
            <a:r>
              <a:rPr lang="en-US" dirty="0" smtClean="0">
                <a:solidFill>
                  <a:srgbClr val="C00000"/>
                </a:solidFill>
              </a:rPr>
              <a:t>Complete Warm Up</a:t>
            </a:r>
          </a:p>
          <a:p>
            <a:r>
              <a:rPr lang="en-US" dirty="0" smtClean="0">
                <a:solidFill>
                  <a:srgbClr val="C00000"/>
                </a:solidFill>
              </a:rPr>
              <a:t>Review the Objectives and the Essential Questions</a:t>
            </a:r>
          </a:p>
          <a:p>
            <a:r>
              <a:rPr lang="en-US" dirty="0" smtClean="0">
                <a:solidFill>
                  <a:srgbClr val="002060"/>
                </a:solidFill>
              </a:rPr>
              <a:t>Grammar Review and Practice Phrases</a:t>
            </a:r>
          </a:p>
          <a:p>
            <a:r>
              <a:rPr lang="en-US" dirty="0" smtClean="0">
                <a:solidFill>
                  <a:srgbClr val="002060"/>
                </a:solidFill>
              </a:rPr>
              <a:t>View Final Hamlet Scene</a:t>
            </a:r>
          </a:p>
          <a:p>
            <a:r>
              <a:rPr lang="en-US" dirty="0" smtClean="0">
                <a:solidFill>
                  <a:srgbClr val="002060"/>
                </a:solidFill>
              </a:rPr>
              <a:t>Socratic Seminar Using Shakespeare’s </a:t>
            </a:r>
            <a:r>
              <a:rPr lang="en-US" i="1" dirty="0" smtClean="0">
                <a:solidFill>
                  <a:srgbClr val="002060"/>
                </a:solidFill>
              </a:rPr>
              <a:t>Hamlet</a:t>
            </a:r>
            <a:endParaRPr lang="en-US" i="1" dirty="0" smtClean="0">
              <a:solidFill>
                <a:srgbClr val="C00000"/>
              </a:solidFill>
            </a:endParaRPr>
          </a:p>
          <a:p>
            <a:r>
              <a:rPr lang="en-US" dirty="0" smtClean="0">
                <a:solidFill>
                  <a:srgbClr val="C00000"/>
                </a:solidFill>
              </a:rPr>
              <a:t>Complete a Closure Question</a:t>
            </a:r>
          </a:p>
          <a:p>
            <a:endParaRPr lang="en-US" dirty="0" smtClean="0">
              <a:solidFill>
                <a:srgbClr val="C00000"/>
              </a:solidFill>
            </a:endParaRPr>
          </a:p>
          <a:p>
            <a:endParaRPr lang="en-US" dirty="0" smtClean="0">
              <a:solidFill>
                <a:srgbClr val="C00000"/>
              </a:solidFill>
            </a:endParaRPr>
          </a:p>
          <a:p>
            <a:endParaRPr lang="en-US" sz="3700" dirty="0" smtClean="0">
              <a:solidFill>
                <a:srgbClr val="0070C0"/>
              </a:solidFill>
            </a:endParaRPr>
          </a:p>
          <a:p>
            <a:pPr>
              <a:buNone/>
            </a:pPr>
            <a:endParaRPr lang="en-US" sz="3200" dirty="0" smtClean="0">
              <a:solidFill>
                <a:srgbClr val="0070C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Cite 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p>
          <a:p>
            <a:r>
              <a:rPr lang="en-US" dirty="0"/>
              <a:t>Analyze the impact of the author's choices regarding how to develop and relate elements of a story  (e.g., where a story is set, how the action is ordered, how the characters are introduced and developed).</a:t>
            </a:r>
          </a:p>
          <a:p>
            <a:r>
              <a:rPr lang="en-US" dirty="0"/>
              <a:t>Analyze a complex set of ideas or sequence of events and explain how specific individuals, ideas, or events interact and develop over the course of the text.</a:t>
            </a:r>
          </a:p>
          <a:p>
            <a:r>
              <a:rPr lang="en-US" dirty="0"/>
              <a:t>Analyze diction, including figurative, connotative, and technical meanings; analyze how an author uses and refines the meaning of a key term or terms over the course of a text and how it impacts tone</a:t>
            </a:r>
          </a:p>
          <a:p>
            <a:endParaRPr lang="en-US" dirty="0"/>
          </a:p>
        </p:txBody>
      </p:sp>
    </p:spTree>
    <p:extLst>
      <p:ext uri="{BB962C8B-B14F-4D97-AF65-F5344CB8AC3E}">
        <p14:creationId xmlns:p14="http://schemas.microsoft.com/office/powerpoint/2010/main" val="699341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When is the quality of indecision a valuable/not valuable trait in achieving one’s goals?</a:t>
            </a:r>
          </a:p>
          <a:p>
            <a:r>
              <a:rPr lang="en-US" dirty="0"/>
              <a:t>Is true justice an unattainable ideal in the real world?</a:t>
            </a:r>
          </a:p>
          <a:p>
            <a:r>
              <a:rPr lang="en-US" dirty="0"/>
              <a:t>How do humans deal with the conflicting elements within their personalities? (</a:t>
            </a:r>
            <a:r>
              <a:rPr lang="en-US" dirty="0" err="1"/>
              <a:t>ie</a:t>
            </a:r>
            <a:r>
              <a:rPr lang="en-US" dirty="0"/>
              <a:t>. talkative and an introvert)</a:t>
            </a:r>
          </a:p>
          <a:p>
            <a:r>
              <a:rPr lang="en-US" dirty="0"/>
              <a:t>Is morality a relative or absolute term? </a:t>
            </a:r>
          </a:p>
          <a:p>
            <a:r>
              <a:rPr lang="en-US" dirty="0"/>
              <a:t>How should we react when we have been hurt by someone?  Is revenge ever appropriate or is it our responsibility to forgive?</a:t>
            </a:r>
          </a:p>
          <a:p>
            <a:r>
              <a:rPr lang="en-US" dirty="0"/>
              <a:t>What is the importance of reputation and appearance?</a:t>
            </a:r>
          </a:p>
          <a:p>
            <a:r>
              <a:rPr lang="en-US" dirty="0"/>
              <a:t>What is loyalty? If you are loyal to an individual, nation, or state, is there a point were you are allowed to become disloyal?</a:t>
            </a:r>
          </a:p>
          <a:p>
            <a:pPr marL="0" indent="0">
              <a:buNone/>
            </a:pPr>
            <a:endParaRPr lang="en-US" dirty="0"/>
          </a:p>
        </p:txBody>
      </p:sp>
    </p:spTree>
    <p:extLst>
      <p:ext uri="{BB962C8B-B14F-4D97-AF65-F5344CB8AC3E}">
        <p14:creationId xmlns:p14="http://schemas.microsoft.com/office/powerpoint/2010/main" val="3453830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a:t>Identify the grammar or usage error in the following sentences-if there is no error select E</a:t>
            </a:r>
          </a:p>
        </p:txBody>
      </p:sp>
      <p:sp>
        <p:nvSpPr>
          <p:cNvPr id="3" name="Content Placeholder 2"/>
          <p:cNvSpPr>
            <a:spLocks noGrp="1"/>
          </p:cNvSpPr>
          <p:nvPr>
            <p:ph sz="quarter" idx="1"/>
          </p:nvPr>
        </p:nvSpPr>
        <p:spPr/>
        <p:txBody>
          <a:bodyPr>
            <a:normAutofit fontScale="85000" lnSpcReduction="10000"/>
          </a:bodyPr>
          <a:lstStyle/>
          <a:p>
            <a:pPr marL="514350" indent="-514350">
              <a:buFont typeface="+mj-lt"/>
              <a:buAutoNum type="arabicPeriod"/>
            </a:pPr>
            <a:r>
              <a:rPr lang="en-US" dirty="0" smtClean="0"/>
              <a:t>By virtue of </a:t>
            </a:r>
            <a:r>
              <a:rPr lang="en-US" u="sng" dirty="0" smtClean="0"/>
              <a:t>(A) its </a:t>
            </a:r>
            <a:r>
              <a:rPr lang="en-US" dirty="0" smtClean="0"/>
              <a:t>size and supersensitive electronics, modern radio telescopes are able to gather more waves and </a:t>
            </a:r>
            <a:r>
              <a:rPr lang="en-US" u="sng" dirty="0" smtClean="0"/>
              <a:t>(B) discriminate among (C) them</a:t>
            </a:r>
            <a:r>
              <a:rPr lang="en-US" dirty="0" smtClean="0"/>
              <a:t> with greater precision </a:t>
            </a:r>
            <a:r>
              <a:rPr lang="en-US" u="sng" dirty="0" smtClean="0"/>
              <a:t>(D) than </a:t>
            </a:r>
            <a:r>
              <a:rPr lang="en-US" dirty="0" smtClean="0"/>
              <a:t>earlier versions could. No error</a:t>
            </a:r>
          </a:p>
          <a:p>
            <a:pPr marL="514350" indent="-514350">
              <a:buFont typeface="+mj-lt"/>
              <a:buAutoNum type="arabicPeriod"/>
            </a:pPr>
            <a:r>
              <a:rPr lang="en-US" dirty="0" smtClean="0"/>
              <a:t>Air pollution caused by industrial fumes </a:t>
            </a:r>
            <a:r>
              <a:rPr lang="en-US" u="sng" dirty="0" smtClean="0"/>
              <a:t>(A) has been studied</a:t>
            </a:r>
            <a:r>
              <a:rPr lang="en-US" dirty="0" smtClean="0"/>
              <a:t> for years, </a:t>
            </a:r>
            <a:r>
              <a:rPr lang="en-US" u="sng" dirty="0" smtClean="0"/>
              <a:t>(B) but </a:t>
            </a:r>
            <a:r>
              <a:rPr lang="en-US" dirty="0" smtClean="0"/>
              <a:t>only recently </a:t>
            </a:r>
            <a:r>
              <a:rPr lang="en-US" u="sng" dirty="0" smtClean="0"/>
              <a:t>(C) has the harmful effects</a:t>
            </a:r>
            <a:r>
              <a:rPr lang="en-US" dirty="0" smtClean="0"/>
              <a:t> of noise pollution </a:t>
            </a:r>
            <a:r>
              <a:rPr lang="en-US" u="sng" dirty="0" smtClean="0"/>
              <a:t>(D) become </a:t>
            </a:r>
            <a:r>
              <a:rPr lang="en-US" dirty="0" smtClean="0"/>
              <a:t>known. No error</a:t>
            </a:r>
          </a:p>
          <a:p>
            <a:pPr marL="514350" indent="-514350">
              <a:buFont typeface="+mj-lt"/>
              <a:buAutoNum type="arabicPeriod"/>
            </a:pPr>
            <a:r>
              <a:rPr lang="en-US" u="sng" dirty="0" smtClean="0"/>
              <a:t>(A) No matter </a:t>
            </a:r>
            <a:r>
              <a:rPr lang="en-US" dirty="0" smtClean="0"/>
              <a:t>how </a:t>
            </a:r>
            <a:r>
              <a:rPr lang="en-US" u="sng" dirty="0" smtClean="0"/>
              <a:t>(B) cautious </a:t>
            </a:r>
            <a:r>
              <a:rPr lang="en-US" dirty="0" smtClean="0"/>
              <a:t>snowmobiles (C) are driven, they are capable </a:t>
            </a:r>
            <a:r>
              <a:rPr lang="en-US" u="sng" dirty="0" smtClean="0"/>
              <a:t>(D) of damagin</a:t>
            </a:r>
            <a:r>
              <a:rPr lang="en-US" dirty="0" smtClean="0"/>
              <a:t>g the land over which they travel. No error</a:t>
            </a:r>
          </a:p>
          <a:p>
            <a:pPr marL="514350" indent="-514350">
              <a:buFont typeface="+mj-lt"/>
              <a:buAutoNum type="arabicPeriod"/>
            </a:pPr>
            <a:r>
              <a:rPr lang="en-US" dirty="0" smtClean="0"/>
              <a:t>The starling is </a:t>
            </a:r>
            <a:r>
              <a:rPr lang="en-US" u="sng" dirty="0" smtClean="0"/>
              <a:t>(A) such a </a:t>
            </a:r>
            <a:r>
              <a:rPr lang="en-US" dirty="0" smtClean="0"/>
              <a:t>pest in rural areas that it </a:t>
            </a:r>
            <a:r>
              <a:rPr lang="en-US" u="sng" dirty="0" smtClean="0"/>
              <a:t>(B) has become</a:t>
            </a:r>
            <a:r>
              <a:rPr lang="en-US" dirty="0" smtClean="0"/>
              <a:t> necessary </a:t>
            </a:r>
            <a:r>
              <a:rPr lang="en-US" u="sng" dirty="0" smtClean="0"/>
              <a:t>(C) to find ways </a:t>
            </a:r>
            <a:r>
              <a:rPr lang="en-US" dirty="0" smtClean="0"/>
              <a:t>of controlling the growth </a:t>
            </a:r>
            <a:r>
              <a:rPr lang="en-US" u="sng" dirty="0" smtClean="0"/>
              <a:t>(D) of their</a:t>
            </a:r>
            <a:r>
              <a:rPr lang="en-US" dirty="0" smtClean="0"/>
              <a:t> population. No error</a:t>
            </a:r>
            <a:endParaRPr lang="en-US" dirty="0"/>
          </a:p>
        </p:txBody>
      </p:sp>
    </p:spTree>
    <p:extLst>
      <p:ext uri="{BB962C8B-B14F-4D97-AF65-F5344CB8AC3E}">
        <p14:creationId xmlns:p14="http://schemas.microsoft.com/office/powerpoint/2010/main" val="275270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A</a:t>
            </a:r>
          </a:p>
          <a:p>
            <a:pPr marL="514350" indent="-514350">
              <a:buFont typeface="+mj-lt"/>
              <a:buAutoNum type="arabicPeriod"/>
            </a:pPr>
            <a:r>
              <a:rPr lang="en-US" dirty="0" smtClean="0"/>
              <a:t>C</a:t>
            </a:r>
          </a:p>
          <a:p>
            <a:pPr marL="514350" indent="-514350">
              <a:buFont typeface="+mj-lt"/>
              <a:buAutoNum type="arabicPeriod"/>
            </a:pPr>
            <a:r>
              <a:rPr lang="en-US" dirty="0" smtClean="0"/>
              <a:t>B</a:t>
            </a:r>
          </a:p>
          <a:p>
            <a:pPr marL="514350" indent="-514350">
              <a:buFont typeface="+mj-lt"/>
              <a:buAutoNum type="arabicPeriod"/>
            </a:pPr>
            <a:r>
              <a:rPr lang="en-US" dirty="0"/>
              <a:t>D</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4831910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solidFill>
                  <a:srgbClr val="0070C0"/>
                </a:solidFill>
              </a:rPr>
              <a:t>“While we do these things, these deeply momentous things, let us be very clear, and make very clear to all the world, what our motives and our objects are.” –Wilson, “President Woodrow Wilson Presents and Ideal to the War Congress”</a:t>
            </a:r>
          </a:p>
          <a:p>
            <a:pPr marL="514350" indent="-514350">
              <a:buFont typeface="+mj-lt"/>
              <a:buAutoNum type="arabicPeriod"/>
            </a:pPr>
            <a:r>
              <a:rPr lang="en-US" dirty="0" smtClean="0"/>
              <a:t>This is a periodic sentence, one in which the subject and verb are delayed until the final part of the sentence.  This creates syntactic tension and emphasizes the ideas at the end of the sentence.  What ideas are stressed in this periodic sentence?</a:t>
            </a:r>
          </a:p>
          <a:p>
            <a:pPr marL="514350" indent="-514350">
              <a:buFont typeface="+mj-lt"/>
              <a:buAutoNum type="arabicPeriod"/>
            </a:pPr>
            <a:r>
              <a:rPr lang="en-US" dirty="0" smtClean="0"/>
              <a:t>How would it change the effectiveness of the sentence if we rewrote it as:  “Our motives and objects must be clear to all the world while we do these deeply momentous things.”</a:t>
            </a:r>
            <a:endParaRPr lang="en-US" dirty="0"/>
          </a:p>
        </p:txBody>
      </p:sp>
    </p:spTree>
    <p:extLst>
      <p:ext uri="{BB962C8B-B14F-4D97-AF65-F5344CB8AC3E}">
        <p14:creationId xmlns:p14="http://schemas.microsoft.com/office/powerpoint/2010/main" val="77550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Cite 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p>
          <a:p>
            <a:r>
              <a:rPr lang="en-US" dirty="0"/>
              <a:t>Analyze the impact of the author's choices regarding how to develop and relate elements of a story  (e.g., where a story is set, how the action is ordered, how the characters are introduced and developed).</a:t>
            </a:r>
          </a:p>
          <a:p>
            <a:r>
              <a:rPr lang="en-US" dirty="0"/>
              <a:t>Analyze a complex set of ideas or sequence of events and explain how specific individuals, ideas, or events interact and develop over the course of the text.</a:t>
            </a:r>
          </a:p>
          <a:p>
            <a:r>
              <a:rPr lang="en-US" dirty="0"/>
              <a:t>Analyze diction, including figurative, connotative, and technical meanings; analyze how an author uses and refines the meaning of a key term or terms over the course of a text and how it impacts tone</a:t>
            </a:r>
          </a:p>
          <a:p>
            <a:endParaRPr lang="en-US" dirty="0"/>
          </a:p>
        </p:txBody>
      </p:sp>
    </p:spTree>
    <p:extLst>
      <p:ext uri="{BB962C8B-B14F-4D97-AF65-F5344CB8AC3E}">
        <p14:creationId xmlns:p14="http://schemas.microsoft.com/office/powerpoint/2010/main" val="3985361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5/11/2017</a:t>
            </a:r>
            <a:endParaRPr lang="en-US" dirty="0"/>
          </a:p>
        </p:txBody>
      </p:sp>
      <p:sp>
        <p:nvSpPr>
          <p:cNvPr id="3" name="Content Placeholder 2"/>
          <p:cNvSpPr>
            <a:spLocks noGrp="1"/>
          </p:cNvSpPr>
          <p:nvPr>
            <p:ph sz="quarter" idx="1"/>
          </p:nvPr>
        </p:nvSpPr>
        <p:spPr/>
        <p:txBody>
          <a:bodyPr>
            <a:normAutofit/>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endParaRPr lang="en-US" dirty="0">
              <a:solidFill>
                <a:srgbClr val="C00000"/>
              </a:solidFill>
            </a:endParaRPr>
          </a:p>
          <a:p>
            <a:r>
              <a:rPr lang="en-US" dirty="0">
                <a:solidFill>
                  <a:srgbClr val="C00000"/>
                </a:solidFill>
              </a:rPr>
              <a:t>Complete the Warm </a:t>
            </a:r>
            <a:r>
              <a:rPr lang="en-US" dirty="0" smtClean="0">
                <a:solidFill>
                  <a:srgbClr val="C00000"/>
                </a:solidFill>
              </a:rPr>
              <a:t>Up-Analysis</a:t>
            </a:r>
            <a:endParaRPr lang="en-US" dirty="0">
              <a:solidFill>
                <a:srgbClr val="C00000"/>
              </a:solidFill>
            </a:endParaRPr>
          </a:p>
          <a:p>
            <a:r>
              <a:rPr lang="en-US" dirty="0">
                <a:solidFill>
                  <a:srgbClr val="C00000"/>
                </a:solidFill>
              </a:rPr>
              <a:t>Review the Objectives and Essential Questions</a:t>
            </a:r>
          </a:p>
          <a:p>
            <a:r>
              <a:rPr lang="en-US" dirty="0">
                <a:solidFill>
                  <a:srgbClr val="002060"/>
                </a:solidFill>
              </a:rPr>
              <a:t>Grammar Review</a:t>
            </a:r>
          </a:p>
          <a:p>
            <a:r>
              <a:rPr lang="en-US" dirty="0" smtClean="0">
                <a:solidFill>
                  <a:srgbClr val="002060"/>
                </a:solidFill>
              </a:rPr>
              <a:t>Literary </a:t>
            </a:r>
            <a:r>
              <a:rPr lang="en-US" dirty="0">
                <a:solidFill>
                  <a:srgbClr val="002060"/>
                </a:solidFill>
              </a:rPr>
              <a:t>Analysis </a:t>
            </a:r>
            <a:r>
              <a:rPr lang="en-US" dirty="0" smtClean="0">
                <a:solidFill>
                  <a:srgbClr val="002060"/>
                </a:solidFill>
              </a:rPr>
              <a:t>using Tan’s “Mother Tongue”</a:t>
            </a:r>
            <a:endParaRPr lang="en-US" dirty="0">
              <a:solidFill>
                <a:srgbClr val="C0000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4200308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r>
              <a:rPr lang="en-US" dirty="0"/>
              <a:t>Analyze a complex set of ideas or sequence of events and explain how specific individuals, ideas, or events interact and develop over the course of the text.</a:t>
            </a:r>
          </a:p>
          <a:p>
            <a:r>
              <a:rPr lang="en-US" dirty="0" smtClean="0"/>
              <a:t>Cite </a:t>
            </a:r>
            <a:r>
              <a:rPr lang="en-US" dirty="0"/>
              <a:t>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r>
              <a:rPr lang="en-US" dirty="0" smtClean="0"/>
              <a:t>.</a:t>
            </a:r>
          </a:p>
          <a:p>
            <a:r>
              <a:rPr lang="en-US" dirty="0"/>
              <a:t>Analyze diction, including figurative, connotative, and technical meanings; analyze how an author uses and refines the meaning of a key term or terms over the course of a text and how it impacts </a:t>
            </a:r>
            <a:r>
              <a:rPr lang="en-US" dirty="0" smtClean="0"/>
              <a:t>tone.</a:t>
            </a:r>
            <a:endParaRPr lang="en-US" dirty="0"/>
          </a:p>
          <a:p>
            <a:endParaRPr lang="en-US" dirty="0"/>
          </a:p>
          <a:p>
            <a:endParaRPr lang="en-US" dirty="0"/>
          </a:p>
        </p:txBody>
      </p:sp>
    </p:spTree>
    <p:extLst>
      <p:ext uri="{BB962C8B-B14F-4D97-AF65-F5344CB8AC3E}">
        <p14:creationId xmlns:p14="http://schemas.microsoft.com/office/powerpoint/2010/main" val="3122911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a:xfrm>
            <a:off x="301752" y="1527048"/>
            <a:ext cx="8503920" cy="4949952"/>
          </a:xfrm>
        </p:spPr>
        <p:txBody>
          <a:bodyPr>
            <a:normAutofit/>
          </a:bodyPr>
          <a:lstStyle/>
          <a:p>
            <a:pPr lvl="0"/>
            <a:r>
              <a:rPr lang="en-US" dirty="0" smtClean="0"/>
              <a:t>What argument or claim does the text make – to what end?</a:t>
            </a:r>
          </a:p>
          <a:p>
            <a:pPr lvl="0"/>
            <a:r>
              <a:rPr lang="en-US" dirty="0" smtClean="0"/>
              <a:t>What types of evidence and appeals are used to support the argument or claim?</a:t>
            </a:r>
          </a:p>
          <a:p>
            <a:pPr lvl="0"/>
            <a:r>
              <a:rPr lang="en-US" dirty="0" smtClean="0"/>
              <a:t>How valid and detailed is the evidence provided? What parts of the text are ambiguous or vague? Where are the flaws in the author’s argument?</a:t>
            </a:r>
          </a:p>
          <a:p>
            <a:pPr lvl="0"/>
            <a:r>
              <a:rPr lang="en-US" dirty="0" smtClean="0"/>
              <a:t>How do the structure of the text and the rhetorical devices evolve, interact, and contribute to the overall meaning of the text?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998438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pPr algn="l"/>
            <a:r>
              <a:rPr lang="en-US" dirty="0" smtClean="0"/>
              <a:t>Identify the following phrases as gerunds, appositives, prepositional, or infinitives.</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I love </a:t>
            </a:r>
            <a:r>
              <a:rPr lang="en-US" u="sng" dirty="0" smtClean="0"/>
              <a:t>walking in the moonlight</a:t>
            </a:r>
            <a:r>
              <a:rPr lang="en-US" dirty="0" smtClean="0"/>
              <a:t>.</a:t>
            </a:r>
          </a:p>
          <a:p>
            <a:pPr marL="514350" indent="-514350">
              <a:buFont typeface="+mj-lt"/>
              <a:buAutoNum type="arabicPeriod"/>
            </a:pPr>
            <a:r>
              <a:rPr lang="en-US" u="sng" dirty="0" smtClean="0"/>
              <a:t>Almost totaling the car last week </a:t>
            </a:r>
            <a:r>
              <a:rPr lang="en-US" dirty="0" smtClean="0"/>
              <a:t>really frightened my brother.</a:t>
            </a:r>
          </a:p>
          <a:p>
            <a:pPr marL="514350" indent="-514350">
              <a:buFont typeface="+mj-lt"/>
              <a:buAutoNum type="arabicPeriod"/>
            </a:pPr>
            <a:r>
              <a:rPr lang="en-US" u="sng" dirty="0" smtClean="0"/>
              <a:t>To lie </a:t>
            </a:r>
            <a:r>
              <a:rPr lang="en-US" dirty="0" smtClean="0"/>
              <a:t>is dishonorable.</a:t>
            </a:r>
          </a:p>
          <a:p>
            <a:pPr marL="514350" indent="-514350">
              <a:buFont typeface="+mj-lt"/>
              <a:buAutoNum type="arabicPeriod"/>
            </a:pPr>
            <a:r>
              <a:rPr lang="en-US" dirty="0" smtClean="0"/>
              <a:t>She loved chocolate so much she was addicted </a:t>
            </a:r>
            <a:r>
              <a:rPr lang="en-US" u="sng" dirty="0" smtClean="0"/>
              <a:t>to it</a:t>
            </a:r>
          </a:p>
          <a:p>
            <a:pPr marL="514350" indent="-514350">
              <a:buFont typeface="+mj-lt"/>
              <a:buAutoNum type="arabicPeriod"/>
            </a:pPr>
            <a:r>
              <a:rPr lang="en-US" dirty="0" smtClean="0"/>
              <a:t>My cat </a:t>
            </a:r>
            <a:r>
              <a:rPr lang="en-US" u="sng" dirty="0" smtClean="0"/>
              <a:t>Huckleberry</a:t>
            </a:r>
            <a:r>
              <a:rPr lang="en-US" dirty="0" smtClean="0"/>
              <a:t> lived for almost twenty years.</a:t>
            </a:r>
          </a:p>
          <a:p>
            <a:pPr marL="514350" indent="-514350">
              <a:buFont typeface="+mj-lt"/>
              <a:buAutoNum type="arabicPeriod"/>
            </a:pPr>
            <a:r>
              <a:rPr lang="en-US" dirty="0" smtClean="0"/>
              <a:t>The dancers, </a:t>
            </a:r>
            <a:r>
              <a:rPr lang="en-US" u="sng" dirty="0" smtClean="0"/>
              <a:t>members of Mrs. Trujillo’s class</a:t>
            </a:r>
            <a:r>
              <a:rPr lang="en-US" dirty="0" smtClean="0"/>
              <a:t>, leaped and twirled </a:t>
            </a:r>
            <a:r>
              <a:rPr lang="en-US" u="sng" dirty="0" smtClean="0"/>
              <a:t>across the stage</a:t>
            </a:r>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Gerund</a:t>
            </a:r>
          </a:p>
          <a:p>
            <a:pPr marL="514350" indent="-514350">
              <a:buFont typeface="+mj-lt"/>
              <a:buAutoNum type="arabicPeriod"/>
            </a:pPr>
            <a:r>
              <a:rPr lang="en-US" dirty="0" smtClean="0"/>
              <a:t>Gerund</a:t>
            </a:r>
          </a:p>
          <a:p>
            <a:pPr marL="514350" indent="-514350">
              <a:buFont typeface="+mj-lt"/>
              <a:buAutoNum type="arabicPeriod"/>
            </a:pPr>
            <a:r>
              <a:rPr lang="en-US" dirty="0" smtClean="0"/>
              <a:t>Infinitive</a:t>
            </a:r>
          </a:p>
          <a:p>
            <a:pPr marL="514350" indent="-514350">
              <a:buFont typeface="+mj-lt"/>
              <a:buAutoNum type="arabicPeriod"/>
            </a:pPr>
            <a:r>
              <a:rPr lang="en-US" dirty="0" smtClean="0"/>
              <a:t>Prepositional</a:t>
            </a:r>
          </a:p>
          <a:p>
            <a:pPr marL="514350" indent="-514350">
              <a:buFont typeface="+mj-lt"/>
              <a:buAutoNum type="arabicPeriod"/>
            </a:pPr>
            <a:r>
              <a:rPr lang="en-US" dirty="0" smtClean="0"/>
              <a:t>Appositive</a:t>
            </a:r>
          </a:p>
          <a:p>
            <a:pPr marL="514350" indent="-514350">
              <a:buFont typeface="+mj-lt"/>
              <a:buAutoNum type="arabicPeriod"/>
            </a:pPr>
            <a:r>
              <a:rPr lang="en-US" dirty="0" smtClean="0"/>
              <a:t>Appositive, prepositional</a:t>
            </a:r>
            <a:endParaRPr lang="en-US" dirty="0"/>
          </a:p>
        </p:txBody>
      </p:sp>
    </p:spTree>
    <p:extLst>
      <p:ext uri="{BB962C8B-B14F-4D97-AF65-F5344CB8AC3E}">
        <p14:creationId xmlns:p14="http://schemas.microsoft.com/office/powerpoint/2010/main" val="3110076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Stylistic Devices Practice</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pPr marL="0" indent="0">
              <a:buNone/>
            </a:pPr>
            <a:r>
              <a:rPr lang="en-US" dirty="0" smtClean="0">
                <a:solidFill>
                  <a:srgbClr val="0070C0"/>
                </a:solidFill>
              </a:rPr>
              <a:t>“Death be not proud, though some have called thee</a:t>
            </a:r>
          </a:p>
          <a:p>
            <a:pPr marL="0" indent="0">
              <a:buNone/>
            </a:pPr>
            <a:r>
              <a:rPr lang="en-US" dirty="0" smtClean="0">
                <a:solidFill>
                  <a:srgbClr val="0070C0"/>
                </a:solidFill>
              </a:rPr>
              <a:t>Mighty and dreadful, for thou art not so;</a:t>
            </a:r>
          </a:p>
          <a:p>
            <a:pPr marL="0" indent="0">
              <a:buNone/>
            </a:pPr>
            <a:r>
              <a:rPr lang="en-US" dirty="0" smtClean="0">
                <a:solidFill>
                  <a:srgbClr val="0070C0"/>
                </a:solidFill>
              </a:rPr>
              <a:t>For those whom thou </a:t>
            </a:r>
            <a:r>
              <a:rPr lang="en-US" dirty="0" err="1" smtClean="0">
                <a:solidFill>
                  <a:srgbClr val="0070C0"/>
                </a:solidFill>
              </a:rPr>
              <a:t>think’st</a:t>
            </a:r>
            <a:r>
              <a:rPr lang="en-US" dirty="0" smtClean="0">
                <a:solidFill>
                  <a:srgbClr val="0070C0"/>
                </a:solidFill>
              </a:rPr>
              <a:t> thou dost overthrow</a:t>
            </a:r>
          </a:p>
          <a:p>
            <a:pPr marL="0" indent="0">
              <a:buNone/>
            </a:pPr>
            <a:r>
              <a:rPr lang="en-US" dirty="0" smtClean="0">
                <a:solidFill>
                  <a:srgbClr val="0070C0"/>
                </a:solidFill>
              </a:rPr>
              <a:t>Die not, poor Death; nor yet canst thou kill me.</a:t>
            </a:r>
          </a:p>
          <a:p>
            <a:pPr marL="0" indent="0">
              <a:buNone/>
            </a:pPr>
            <a:r>
              <a:rPr lang="en-US" dirty="0" smtClean="0">
                <a:solidFill>
                  <a:srgbClr val="0070C0"/>
                </a:solidFill>
              </a:rPr>
              <a:t>From rest and sleep, which but thy pictures be,</a:t>
            </a:r>
          </a:p>
          <a:p>
            <a:pPr marL="0" indent="0">
              <a:buNone/>
            </a:pPr>
            <a:r>
              <a:rPr lang="en-US" dirty="0" smtClean="0">
                <a:solidFill>
                  <a:srgbClr val="0070C0"/>
                </a:solidFill>
              </a:rPr>
              <a:t>Much pleasure, then from thee much more must flow;</a:t>
            </a:r>
          </a:p>
          <a:p>
            <a:pPr marL="0" indent="0">
              <a:buNone/>
            </a:pPr>
            <a:r>
              <a:rPr lang="en-US" dirty="0" smtClean="0">
                <a:solidFill>
                  <a:srgbClr val="0070C0"/>
                </a:solidFill>
              </a:rPr>
              <a:t>-Donne, “Death be not Proud”</a:t>
            </a:r>
          </a:p>
          <a:p>
            <a:pPr marL="514350" indent="-514350">
              <a:buFont typeface="+mj-lt"/>
              <a:buAutoNum type="arabicPeriod"/>
            </a:pPr>
            <a:r>
              <a:rPr lang="en-US" dirty="0" smtClean="0"/>
              <a:t>What is the effect of opening the first sentence with the imperative mood of the verb to be (expresses a command or request) ?</a:t>
            </a:r>
          </a:p>
          <a:p>
            <a:pPr marL="514350" indent="-514350">
              <a:buFont typeface="+mj-lt"/>
              <a:buAutoNum type="arabicPeriod"/>
            </a:pPr>
            <a:r>
              <a:rPr lang="en-US" dirty="0" smtClean="0"/>
              <a:t>The first clause of the second sentence (lines 5-6), the verb is understood:  in the second clause of this sentence, the subject is understood.  What verb is omitted?  What subject is omitted?  What effect does this have on the meaning of the lines?</a:t>
            </a:r>
            <a:endParaRPr lang="en-US" dirty="0"/>
          </a:p>
        </p:txBody>
      </p:sp>
    </p:spTree>
    <p:extLst>
      <p:ext uri="{BB962C8B-B14F-4D97-AF65-F5344CB8AC3E}">
        <p14:creationId xmlns:p14="http://schemas.microsoft.com/office/powerpoint/2010/main" val="3790354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5/12/2017</a:t>
            </a:r>
            <a:endParaRPr lang="en-US" dirty="0"/>
          </a:p>
        </p:txBody>
      </p:sp>
      <p:sp>
        <p:nvSpPr>
          <p:cNvPr id="3" name="Content Placeholder 2"/>
          <p:cNvSpPr>
            <a:spLocks noGrp="1"/>
          </p:cNvSpPr>
          <p:nvPr>
            <p:ph sz="quarter" idx="1"/>
          </p:nvPr>
        </p:nvSpPr>
        <p:spPr/>
        <p:txBody>
          <a:bodyPr>
            <a:normAutofit/>
          </a:bodyPr>
          <a:lstStyle/>
          <a:p>
            <a:r>
              <a:rPr lang="en-US" dirty="0" smtClean="0">
                <a:solidFill>
                  <a:srgbClr val="C00000"/>
                </a:solidFill>
              </a:rPr>
              <a:t>Housekeeping- </a:t>
            </a:r>
            <a:r>
              <a:rPr lang="en-US" dirty="0">
                <a:solidFill>
                  <a:srgbClr val="C00000"/>
                </a:solidFill>
              </a:rPr>
              <a:t>place homework on the right corner, sharpen your pencils, dispose of any trash etc.</a:t>
            </a:r>
          </a:p>
          <a:p>
            <a:r>
              <a:rPr lang="en-US" dirty="0">
                <a:solidFill>
                  <a:srgbClr val="C00000"/>
                </a:solidFill>
              </a:rPr>
              <a:t>Complete the Warm Up-Analysis</a:t>
            </a:r>
          </a:p>
          <a:p>
            <a:r>
              <a:rPr lang="en-US" dirty="0">
                <a:solidFill>
                  <a:srgbClr val="C00000"/>
                </a:solidFill>
              </a:rPr>
              <a:t>Review the Objectives and Essential Questions</a:t>
            </a:r>
          </a:p>
          <a:p>
            <a:r>
              <a:rPr lang="en-US" dirty="0">
                <a:solidFill>
                  <a:srgbClr val="002060"/>
                </a:solidFill>
              </a:rPr>
              <a:t>Grammar Review</a:t>
            </a:r>
          </a:p>
          <a:p>
            <a:r>
              <a:rPr lang="en-US" dirty="0">
                <a:solidFill>
                  <a:srgbClr val="002060"/>
                </a:solidFill>
              </a:rPr>
              <a:t>Literary Analysis using </a:t>
            </a:r>
            <a:r>
              <a:rPr lang="en-US" dirty="0" smtClean="0">
                <a:solidFill>
                  <a:srgbClr val="002060"/>
                </a:solidFill>
              </a:rPr>
              <a:t>King’s “Letter From a Birmingham Jail”</a:t>
            </a:r>
            <a:endParaRPr lang="en-US" dirty="0">
              <a:solidFill>
                <a:srgbClr val="C00000"/>
              </a:solidFill>
            </a:endParaRPr>
          </a:p>
          <a:p>
            <a:r>
              <a:rPr lang="en-US" dirty="0">
                <a:solidFill>
                  <a:srgbClr val="C00000"/>
                </a:solidFill>
              </a:rPr>
              <a:t>Complete a Closure Question</a:t>
            </a:r>
          </a:p>
          <a:p>
            <a:pPr>
              <a:buNone/>
            </a:pPr>
            <a:endParaRPr lang="en-US"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r>
              <a:rPr lang="en-US" dirty="0"/>
              <a:t>Analyze a complex set of ideas or sequence of events and explain how specific individuals, ideas, or events interact and develop over the course of the text.</a:t>
            </a:r>
          </a:p>
          <a:p>
            <a:r>
              <a:rPr lang="en-US" dirty="0"/>
              <a:t>Cite 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p>
          <a:p>
            <a:r>
              <a:rPr lang="en-US" dirty="0"/>
              <a:t>Analyze diction, including figurative, connotative, and technical meanings; analyze how an author uses and refines the meaning of a key term or terms over the course of a text and how it impacts tone.</a:t>
            </a:r>
          </a:p>
          <a:p>
            <a:endParaRPr lang="en-US" dirty="0"/>
          </a:p>
          <a:p>
            <a:endParaRPr lang="en-US" dirty="0"/>
          </a:p>
        </p:txBody>
      </p:sp>
    </p:spTree>
    <p:extLst>
      <p:ext uri="{BB962C8B-B14F-4D97-AF65-F5344CB8AC3E}">
        <p14:creationId xmlns:p14="http://schemas.microsoft.com/office/powerpoint/2010/main" val="4271704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lstStyle/>
          <a:p>
            <a:pPr lvl="0"/>
            <a:r>
              <a:rPr lang="en-US" dirty="0"/>
              <a:t>What argument or claim does the text make – to what end?</a:t>
            </a:r>
          </a:p>
          <a:p>
            <a:pPr lvl="0"/>
            <a:r>
              <a:rPr lang="en-US" dirty="0"/>
              <a:t>What types of evidence and appeals are used to support the argument or claim?</a:t>
            </a:r>
          </a:p>
          <a:p>
            <a:pPr lvl="0"/>
            <a:r>
              <a:rPr lang="en-US" dirty="0"/>
              <a:t>How valid and detailed is the evidence provided? What parts of the text are ambiguous or vague? Where are the flaws in the author’s argument?</a:t>
            </a:r>
          </a:p>
          <a:p>
            <a:pPr lvl="0"/>
            <a:r>
              <a:rPr lang="en-US" dirty="0"/>
              <a:t>How do the structure of the text and the rhetorical devices evolve, interact, and contribute to the overall meaning of the text?</a:t>
            </a:r>
          </a:p>
          <a:p>
            <a:endParaRPr lang="en-US" dirty="0"/>
          </a:p>
        </p:txBody>
      </p:sp>
    </p:spTree>
    <p:extLst>
      <p:ext uri="{BB962C8B-B14F-4D97-AF65-F5344CB8AC3E}">
        <p14:creationId xmlns:p14="http://schemas.microsoft.com/office/powerpoint/2010/main" val="2956398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a:t>Identify the grammar or usage error in the following sentences-if there is no error select E</a:t>
            </a:r>
          </a:p>
        </p:txBody>
      </p:sp>
      <p:sp>
        <p:nvSpPr>
          <p:cNvPr id="3" name="Content Placeholder 2"/>
          <p:cNvSpPr>
            <a:spLocks noGrp="1"/>
          </p:cNvSpPr>
          <p:nvPr>
            <p:ph sz="quarter" idx="1"/>
          </p:nvPr>
        </p:nvSpPr>
        <p:spPr>
          <a:xfrm>
            <a:off x="301752" y="1527048"/>
            <a:ext cx="8503920" cy="5102352"/>
          </a:xfrm>
        </p:spPr>
        <p:txBody>
          <a:bodyPr>
            <a:normAutofit fontScale="85000" lnSpcReduction="20000"/>
          </a:bodyPr>
          <a:lstStyle/>
          <a:p>
            <a:pPr marL="514350" indent="-514350">
              <a:buFont typeface="+mj-lt"/>
              <a:buAutoNum type="arabicPeriod"/>
            </a:pPr>
            <a:r>
              <a:rPr lang="en-US" dirty="0" smtClean="0"/>
              <a:t>Beatrix Potter </a:t>
            </a:r>
            <a:r>
              <a:rPr lang="en-US" u="sng" dirty="0" smtClean="0"/>
              <a:t>(A) completely </a:t>
            </a:r>
            <a:r>
              <a:rPr lang="en-US" dirty="0" smtClean="0"/>
              <a:t>transformed the </a:t>
            </a:r>
            <a:r>
              <a:rPr lang="en-US" u="sng" dirty="0" smtClean="0"/>
              <a:t>(B) traditional animal fable</a:t>
            </a:r>
            <a:r>
              <a:rPr lang="en-US" dirty="0" smtClean="0"/>
              <a:t>, </a:t>
            </a:r>
            <a:r>
              <a:rPr lang="en-US" u="sng" dirty="0" smtClean="0"/>
              <a:t>(C) and they had been </a:t>
            </a:r>
            <a:r>
              <a:rPr lang="en-US" dirty="0" smtClean="0"/>
              <a:t>used by other writers simply </a:t>
            </a:r>
            <a:r>
              <a:rPr lang="en-US" u="sng" dirty="0" smtClean="0"/>
              <a:t>(D) to illustrate </a:t>
            </a:r>
            <a:r>
              <a:rPr lang="en-US" dirty="0" smtClean="0"/>
              <a:t>moral lessons. No error.</a:t>
            </a:r>
          </a:p>
          <a:p>
            <a:pPr marL="514350" indent="-514350">
              <a:buFont typeface="+mj-lt"/>
              <a:buAutoNum type="arabicPeriod"/>
            </a:pPr>
            <a:r>
              <a:rPr lang="en-US" u="sng" dirty="0" smtClean="0"/>
              <a:t>(A) No matter </a:t>
            </a:r>
            <a:r>
              <a:rPr lang="en-US" dirty="0" smtClean="0"/>
              <a:t>where they came from </a:t>
            </a:r>
            <a:r>
              <a:rPr lang="en-US" u="sng" dirty="0" smtClean="0"/>
              <a:t>(B) or what </a:t>
            </a:r>
            <a:r>
              <a:rPr lang="en-US" dirty="0" smtClean="0"/>
              <a:t>their previous </a:t>
            </a:r>
            <a:r>
              <a:rPr lang="en-US" u="sng" dirty="0" smtClean="0"/>
              <a:t>(C) lifestyle is</a:t>
            </a:r>
            <a:r>
              <a:rPr lang="en-US" dirty="0" smtClean="0"/>
              <a:t>, the refugees were </a:t>
            </a:r>
            <a:r>
              <a:rPr lang="en-US" u="sng" dirty="0" smtClean="0"/>
              <a:t>(D) grateful</a:t>
            </a:r>
            <a:r>
              <a:rPr lang="en-US" dirty="0" smtClean="0"/>
              <a:t> for having been granted political asylum in the United States. No error</a:t>
            </a:r>
          </a:p>
          <a:p>
            <a:pPr marL="514350" indent="-514350">
              <a:buFont typeface="+mj-lt"/>
              <a:buAutoNum type="arabicPeriod"/>
            </a:pPr>
            <a:r>
              <a:rPr lang="en-US" dirty="0" smtClean="0"/>
              <a:t>Susan and Peter </a:t>
            </a:r>
            <a:r>
              <a:rPr lang="en-US" u="sng" dirty="0" smtClean="0"/>
              <a:t>(A) were inspired </a:t>
            </a:r>
            <a:r>
              <a:rPr lang="en-US" dirty="0" smtClean="0"/>
              <a:t>to become </a:t>
            </a:r>
            <a:r>
              <a:rPr lang="en-US" u="sng" dirty="0" smtClean="0"/>
              <a:t>(B) a professional writer</a:t>
            </a:r>
            <a:r>
              <a:rPr lang="en-US" dirty="0" smtClean="0"/>
              <a:t> </a:t>
            </a:r>
            <a:r>
              <a:rPr lang="en-US" u="sng" dirty="0" smtClean="0"/>
              <a:t>(C ) after hearing </a:t>
            </a:r>
            <a:r>
              <a:rPr lang="en-US" dirty="0" smtClean="0"/>
              <a:t>a famous journalist </a:t>
            </a:r>
            <a:r>
              <a:rPr lang="en-US" u="sng" dirty="0" smtClean="0"/>
              <a:t>(D) speak abou</a:t>
            </a:r>
            <a:r>
              <a:rPr lang="en-US" dirty="0" smtClean="0"/>
              <a:t>t the challenges of investigative reporting. No error</a:t>
            </a:r>
          </a:p>
          <a:p>
            <a:pPr marL="514350" indent="-514350">
              <a:buFont typeface="+mj-lt"/>
              <a:buAutoNum type="arabicPeriod"/>
            </a:pPr>
            <a:r>
              <a:rPr lang="en-US" dirty="0" smtClean="0"/>
              <a:t>Cocoa was popular with Europeans </a:t>
            </a:r>
            <a:r>
              <a:rPr lang="en-US" u="sng" dirty="0" smtClean="0"/>
              <a:t>(A) before </a:t>
            </a:r>
            <a:r>
              <a:rPr lang="en-US" dirty="0" smtClean="0"/>
              <a:t>either tea </a:t>
            </a:r>
            <a:r>
              <a:rPr lang="en-US" u="sng" dirty="0" smtClean="0"/>
              <a:t>(B) and </a:t>
            </a:r>
            <a:r>
              <a:rPr lang="en-US" dirty="0" smtClean="0"/>
              <a:t>coffee, its consumption </a:t>
            </a:r>
            <a:r>
              <a:rPr lang="en-US" u="sng" dirty="0" smtClean="0"/>
              <a:t>(C ) gradually </a:t>
            </a:r>
            <a:r>
              <a:rPr lang="en-US" dirty="0" smtClean="0"/>
              <a:t>spreading from Spain to Portugal to Italy, Austria, France, </a:t>
            </a:r>
            <a:r>
              <a:rPr lang="en-US" u="sng" dirty="0" smtClean="0"/>
              <a:t>(D) and then across</a:t>
            </a:r>
            <a:r>
              <a:rPr lang="en-US" dirty="0" smtClean="0"/>
              <a:t> the channel to the British Isles. No error</a:t>
            </a:r>
            <a:endParaRPr lang="en-US" dirty="0"/>
          </a:p>
        </p:txBody>
      </p:sp>
    </p:spTree>
    <p:extLst>
      <p:ext uri="{BB962C8B-B14F-4D97-AF65-F5344CB8AC3E}">
        <p14:creationId xmlns:p14="http://schemas.microsoft.com/office/powerpoint/2010/main" val="1709004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When is the quality of indecision a valuable/not valuable trait in achieving one’s goals?</a:t>
            </a:r>
          </a:p>
          <a:p>
            <a:r>
              <a:rPr lang="en-US" dirty="0"/>
              <a:t>Is true justice an unattainable ideal in the real world?</a:t>
            </a:r>
          </a:p>
          <a:p>
            <a:r>
              <a:rPr lang="en-US" dirty="0"/>
              <a:t>How do humans deal with the conflicting elements within their personalities? (</a:t>
            </a:r>
            <a:r>
              <a:rPr lang="en-US" dirty="0" err="1"/>
              <a:t>ie</a:t>
            </a:r>
            <a:r>
              <a:rPr lang="en-US" dirty="0"/>
              <a:t>. talkative and an introvert)</a:t>
            </a:r>
          </a:p>
          <a:p>
            <a:r>
              <a:rPr lang="en-US" dirty="0"/>
              <a:t>Is morality a relative or absolute term? </a:t>
            </a:r>
          </a:p>
          <a:p>
            <a:r>
              <a:rPr lang="en-US" dirty="0"/>
              <a:t>How should we react when we have been hurt by someone?  Is revenge ever appropriate or is it our responsibility to forgive?</a:t>
            </a:r>
          </a:p>
          <a:p>
            <a:r>
              <a:rPr lang="en-US" dirty="0"/>
              <a:t>What is the importance of reputation and appearance?</a:t>
            </a:r>
          </a:p>
          <a:p>
            <a:r>
              <a:rPr lang="en-US" dirty="0"/>
              <a:t>What is loyalty? If you are loyal to an individual, nation, or state, is there a point were you are allowed to become disloyal?</a:t>
            </a:r>
          </a:p>
          <a:p>
            <a:endParaRPr lang="en-US" dirty="0"/>
          </a:p>
        </p:txBody>
      </p:sp>
    </p:spTree>
    <p:extLst>
      <p:ext uri="{BB962C8B-B14F-4D97-AF65-F5344CB8AC3E}">
        <p14:creationId xmlns:p14="http://schemas.microsoft.com/office/powerpoint/2010/main" val="41695474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C</a:t>
            </a:r>
          </a:p>
          <a:p>
            <a:pPr marL="514350" indent="-514350">
              <a:buFont typeface="+mj-lt"/>
              <a:buAutoNum type="arabicPeriod"/>
            </a:pPr>
            <a:r>
              <a:rPr lang="en-US" dirty="0" smtClean="0"/>
              <a:t>C</a:t>
            </a:r>
          </a:p>
          <a:p>
            <a:pPr marL="514350" indent="-514350">
              <a:buFont typeface="+mj-lt"/>
              <a:buAutoNum type="arabicPeriod"/>
            </a:pPr>
            <a:r>
              <a:rPr lang="en-US" dirty="0" smtClean="0"/>
              <a:t>B</a:t>
            </a:r>
          </a:p>
          <a:p>
            <a:pPr marL="514350" indent="-514350">
              <a:buFont typeface="+mj-lt"/>
              <a:buAutoNum type="arabicPeriod"/>
            </a:pPr>
            <a:r>
              <a:rPr lang="en-US" dirty="0"/>
              <a:t>B</a:t>
            </a:r>
          </a:p>
        </p:txBody>
      </p:sp>
    </p:spTree>
    <p:extLst>
      <p:ext uri="{BB962C8B-B14F-4D97-AF65-F5344CB8AC3E}">
        <p14:creationId xmlns:p14="http://schemas.microsoft.com/office/powerpoint/2010/main" val="4170720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smtClean="0">
                <a:solidFill>
                  <a:srgbClr val="0070C0"/>
                </a:solidFill>
              </a:rPr>
              <a:t>“It occurs to her that she should record this flash of insight in her journal – otherwise she is sure to forget, for she is someone who is always learning and forgetting and obliged to learn again- but the act of recording requires that she remove her gloves, rummage through her bag for her pen and for the notebook itself.  This is more than she is capable of doing. –Shields, </a:t>
            </a:r>
            <a:r>
              <a:rPr lang="en-US" i="1" dirty="0" smtClean="0">
                <a:solidFill>
                  <a:srgbClr val="0070C0"/>
                </a:solidFill>
              </a:rPr>
              <a:t>The Stone Diaries</a:t>
            </a:r>
            <a:endParaRPr lang="en-US" dirty="0" smtClean="0">
              <a:solidFill>
                <a:srgbClr val="0070C0"/>
              </a:solidFill>
            </a:endParaRPr>
          </a:p>
          <a:p>
            <a:pPr marL="514350" indent="-514350">
              <a:buFont typeface="+mj-lt"/>
              <a:buAutoNum type="arabicPeriod"/>
            </a:pPr>
            <a:r>
              <a:rPr lang="en-US" dirty="0" smtClean="0"/>
              <a:t>What is the purpose of the dashes in the first sentence?</a:t>
            </a:r>
          </a:p>
          <a:p>
            <a:pPr marL="514350" indent="-514350">
              <a:buFont typeface="+mj-lt"/>
              <a:buAutoNum type="arabicPeriod"/>
            </a:pPr>
            <a:r>
              <a:rPr lang="en-US" dirty="0" smtClean="0"/>
              <a:t>A short sentence follows a much longer sentence in this passage.  What effect does this have on the reader?</a:t>
            </a:r>
            <a:endParaRPr lang="en-US" dirty="0"/>
          </a:p>
        </p:txBody>
      </p:sp>
    </p:spTree>
    <p:extLst>
      <p:ext uri="{BB962C8B-B14F-4D97-AF65-F5344CB8AC3E}">
        <p14:creationId xmlns:p14="http://schemas.microsoft.com/office/powerpoint/2010/main" val="1434943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5/15/2017</a:t>
            </a:r>
            <a:endParaRPr lang="en-US" dirty="0"/>
          </a:p>
        </p:txBody>
      </p:sp>
      <p:sp>
        <p:nvSpPr>
          <p:cNvPr id="3" name="Content Placeholder 2"/>
          <p:cNvSpPr>
            <a:spLocks noGrp="1"/>
          </p:cNvSpPr>
          <p:nvPr>
            <p:ph sz="quarter" idx="1"/>
          </p:nvPr>
        </p:nvSpPr>
        <p:spPr/>
        <p:txBody>
          <a:bodyPr>
            <a:normAutofit/>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endParaRPr lang="en-US" dirty="0">
              <a:solidFill>
                <a:srgbClr val="C00000"/>
              </a:solidFill>
            </a:endParaRPr>
          </a:p>
          <a:p>
            <a:r>
              <a:rPr lang="en-US" dirty="0">
                <a:solidFill>
                  <a:srgbClr val="C00000"/>
                </a:solidFill>
              </a:rPr>
              <a:t>Complete the Warm-Up</a:t>
            </a:r>
          </a:p>
          <a:p>
            <a:r>
              <a:rPr lang="en-US" dirty="0">
                <a:solidFill>
                  <a:srgbClr val="C00000"/>
                </a:solidFill>
              </a:rPr>
              <a:t>Review the Objectives and Essential Questions</a:t>
            </a:r>
            <a:endParaRPr lang="en-US" dirty="0">
              <a:solidFill>
                <a:srgbClr val="0070C0"/>
              </a:solidFill>
            </a:endParaRPr>
          </a:p>
          <a:p>
            <a:r>
              <a:rPr lang="en-US" dirty="0" smtClean="0">
                <a:solidFill>
                  <a:srgbClr val="0070C0"/>
                </a:solidFill>
              </a:rPr>
              <a:t>Stylistic Devices </a:t>
            </a:r>
            <a:r>
              <a:rPr lang="en-US" dirty="0">
                <a:solidFill>
                  <a:srgbClr val="0070C0"/>
                </a:solidFill>
              </a:rPr>
              <a:t>and Grammar Review</a:t>
            </a:r>
          </a:p>
          <a:p>
            <a:r>
              <a:rPr lang="en-US" dirty="0" smtClean="0">
                <a:solidFill>
                  <a:srgbClr val="0070C0"/>
                </a:solidFill>
              </a:rPr>
              <a:t>Read and Analyze Remarque’s “All Quiet on the Western Front”</a:t>
            </a:r>
          </a:p>
          <a:p>
            <a:r>
              <a:rPr lang="en-US" dirty="0" smtClean="0">
                <a:solidFill>
                  <a:srgbClr val="C00000"/>
                </a:solidFill>
              </a:rPr>
              <a:t>Complete </a:t>
            </a:r>
            <a:r>
              <a:rPr lang="en-US" dirty="0">
                <a:solidFill>
                  <a:srgbClr val="C00000"/>
                </a:solidFill>
              </a:rPr>
              <a:t>a Closure Question</a:t>
            </a:r>
          </a:p>
          <a:p>
            <a:endParaRPr lang="en-US" dirty="0"/>
          </a:p>
        </p:txBody>
      </p:sp>
    </p:spTree>
    <p:extLst>
      <p:ext uri="{BB962C8B-B14F-4D97-AF65-F5344CB8AC3E}">
        <p14:creationId xmlns:p14="http://schemas.microsoft.com/office/powerpoint/2010/main" val="40773133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What is the effect of stylistic devices on the plot and/or the reader?</a:t>
            </a:r>
          </a:p>
          <a:p>
            <a:pPr lvl="0"/>
            <a:r>
              <a:rPr lang="en-US" dirty="0"/>
              <a:t>How does the resolution establish the theme and impact the reader?</a:t>
            </a:r>
          </a:p>
          <a:p>
            <a:pPr lvl="0"/>
            <a:r>
              <a:rPr lang="en-US" dirty="0"/>
              <a:t>Why did the author develop the characters in the way that he did?  What is the impact?</a:t>
            </a:r>
          </a:p>
          <a:p>
            <a:pPr lvl="0"/>
            <a:r>
              <a:rPr lang="en-US" dirty="0"/>
              <a:t>How does the author use the protagonist to manipulate the viewpoint of the other characters?</a:t>
            </a:r>
          </a:p>
          <a:p>
            <a:pPr lvl="0"/>
            <a:r>
              <a:rPr lang="en-US" dirty="0"/>
              <a:t>How does the author’s syntax and diction affect the development of the plot?</a:t>
            </a:r>
          </a:p>
          <a:p>
            <a:r>
              <a:rPr lang="en-US" dirty="0"/>
              <a:t>How does the structure of the text affect the audience’s viewpoint of the characters?</a:t>
            </a:r>
          </a:p>
          <a:p>
            <a:endParaRPr lang="en-US" dirty="0"/>
          </a:p>
        </p:txBody>
      </p:sp>
    </p:spTree>
    <p:extLst>
      <p:ext uri="{BB962C8B-B14F-4D97-AF65-F5344CB8AC3E}">
        <p14:creationId xmlns:p14="http://schemas.microsoft.com/office/powerpoint/2010/main" val="8465536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smtClean="0"/>
              <a:t>Identify the grammar or usage error in the following sentences-if there is no error select E</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92500" lnSpcReduction="20000"/>
          </a:bodyPr>
          <a:lstStyle/>
          <a:p>
            <a:pPr marL="514350" indent="-514350">
              <a:buFont typeface="+mj-lt"/>
              <a:buAutoNum type="arabicPeriod"/>
            </a:pPr>
            <a:r>
              <a:rPr lang="en-US" u="sng" dirty="0" smtClean="0"/>
              <a:t>(A)The other </a:t>
            </a:r>
            <a:r>
              <a:rPr lang="en-US" dirty="0" smtClean="0"/>
              <a:t>senators and (B)</a:t>
            </a:r>
            <a:r>
              <a:rPr lang="en-US" u="sng" dirty="0" smtClean="0"/>
              <a:t>her</a:t>
            </a:r>
            <a:r>
              <a:rPr lang="en-US" dirty="0" smtClean="0"/>
              <a:t> (C)</a:t>
            </a:r>
            <a:r>
              <a:rPr lang="en-US" u="sng" dirty="0" smtClean="0"/>
              <a:t>immediately </a:t>
            </a:r>
            <a:r>
              <a:rPr lang="en-US" dirty="0" smtClean="0"/>
              <a:t>accepted the resolution (D)</a:t>
            </a:r>
            <a:r>
              <a:rPr lang="en-US" u="sng" dirty="0" smtClean="0"/>
              <a:t>drafted by </a:t>
            </a:r>
            <a:r>
              <a:rPr lang="en-US" dirty="0" smtClean="0"/>
              <a:t> the neutral states.  (E)</a:t>
            </a:r>
            <a:r>
              <a:rPr lang="en-US" u="sng" dirty="0" smtClean="0"/>
              <a:t>No error</a:t>
            </a:r>
          </a:p>
          <a:p>
            <a:pPr marL="514350" indent="-514350">
              <a:buFont typeface="+mj-lt"/>
              <a:buAutoNum type="arabicPeriod"/>
            </a:pPr>
            <a:r>
              <a:rPr lang="en-US" dirty="0" smtClean="0"/>
              <a:t>The </a:t>
            </a:r>
            <a:r>
              <a:rPr lang="en-US" u="sng" dirty="0" smtClean="0"/>
              <a:t>(A)bright </a:t>
            </a:r>
            <a:r>
              <a:rPr lang="en-US" dirty="0" smtClean="0"/>
              <a:t>brass sculptures of Rodin  </a:t>
            </a:r>
            <a:r>
              <a:rPr lang="en-US" u="sng" dirty="0" smtClean="0"/>
              <a:t>(B)has received </a:t>
            </a:r>
            <a:r>
              <a:rPr lang="en-US" dirty="0" smtClean="0"/>
              <a:t>critical acclaim </a:t>
            </a:r>
            <a:r>
              <a:rPr lang="en-US" u="sng" dirty="0" smtClean="0"/>
              <a:t>(C)not only </a:t>
            </a:r>
            <a:r>
              <a:rPr lang="en-US" dirty="0" smtClean="0"/>
              <a:t>in his home country, France, but also </a:t>
            </a:r>
            <a:r>
              <a:rPr lang="en-US" u="sng" dirty="0" smtClean="0"/>
              <a:t>(D)in </a:t>
            </a:r>
            <a:r>
              <a:rPr lang="en-US" dirty="0" smtClean="0"/>
              <a:t>New York. </a:t>
            </a:r>
            <a:r>
              <a:rPr lang="en-US" u="sng" dirty="0" smtClean="0"/>
              <a:t>(E)No error</a:t>
            </a:r>
            <a:endParaRPr lang="en-US" dirty="0"/>
          </a:p>
          <a:p>
            <a:pPr marL="514350" indent="-514350">
              <a:buFont typeface="+mj-lt"/>
              <a:buAutoNum type="arabicPeriod"/>
            </a:pPr>
            <a:r>
              <a:rPr lang="en-US" u="sng" dirty="0" smtClean="0"/>
              <a:t>(A)Even with </a:t>
            </a:r>
            <a:r>
              <a:rPr lang="en-US" dirty="0" smtClean="0"/>
              <a:t>a computer, you must have a basic </a:t>
            </a:r>
            <a:r>
              <a:rPr lang="en-US" u="sng" dirty="0" smtClean="0"/>
              <a:t>(B)understanding of </a:t>
            </a:r>
            <a:r>
              <a:rPr lang="en-US" dirty="0" smtClean="0"/>
              <a:t>social studies if (</a:t>
            </a:r>
            <a:r>
              <a:rPr lang="en-US" u="sng" dirty="0" smtClean="0"/>
              <a:t>C)one expects </a:t>
            </a:r>
            <a:r>
              <a:rPr lang="en-US" dirty="0" smtClean="0"/>
              <a:t>to analyze complex social problems </a:t>
            </a:r>
            <a:r>
              <a:rPr lang="en-US" u="sng" dirty="0" smtClean="0"/>
              <a:t>(D)correctly</a:t>
            </a:r>
            <a:r>
              <a:rPr lang="en-US" dirty="0" smtClean="0"/>
              <a:t>.  </a:t>
            </a:r>
            <a:r>
              <a:rPr lang="en-US" u="sng" dirty="0" smtClean="0"/>
              <a:t>(E)No error</a:t>
            </a:r>
          </a:p>
          <a:p>
            <a:pPr marL="514350" indent="-514350">
              <a:buFont typeface="+mj-lt"/>
              <a:buAutoNum type="arabicPeriod"/>
            </a:pPr>
            <a:r>
              <a:rPr lang="en-US" dirty="0" smtClean="0"/>
              <a:t>People who dislike introverts </a:t>
            </a:r>
            <a:r>
              <a:rPr lang="en-US" u="sng" dirty="0" smtClean="0"/>
              <a:t>(A)sometime</a:t>
            </a:r>
            <a:r>
              <a:rPr lang="en-US" dirty="0" smtClean="0"/>
              <a:t>s criticize them </a:t>
            </a:r>
            <a:r>
              <a:rPr lang="en-US" u="sng" dirty="0" smtClean="0"/>
              <a:t>(B)for being</a:t>
            </a:r>
            <a:r>
              <a:rPr lang="en-US" dirty="0" smtClean="0"/>
              <a:t> aloof and independent; people who are </a:t>
            </a:r>
            <a:r>
              <a:rPr lang="en-US" u="sng" dirty="0" smtClean="0"/>
              <a:t>(C)fond of </a:t>
            </a:r>
            <a:r>
              <a:rPr lang="en-US" dirty="0" smtClean="0"/>
              <a:t>introverts often admire </a:t>
            </a:r>
            <a:r>
              <a:rPr lang="en-US" u="sng" dirty="0" smtClean="0"/>
              <a:t>(D)them for </a:t>
            </a:r>
            <a:r>
              <a:rPr lang="en-US" dirty="0" smtClean="0"/>
              <a:t>the same qualities.  </a:t>
            </a:r>
            <a:r>
              <a:rPr lang="en-US" u="sng" dirty="0" smtClean="0"/>
              <a:t>(E)No error</a:t>
            </a:r>
            <a:endParaRPr lang="en-US" u="sng" dirty="0"/>
          </a:p>
        </p:txBody>
      </p:sp>
    </p:spTree>
    <p:extLst>
      <p:ext uri="{BB962C8B-B14F-4D97-AF65-F5344CB8AC3E}">
        <p14:creationId xmlns:p14="http://schemas.microsoft.com/office/powerpoint/2010/main" val="3460755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B</a:t>
            </a:r>
          </a:p>
          <a:p>
            <a:pPr marL="514350" indent="-514350">
              <a:buFont typeface="+mj-lt"/>
              <a:buAutoNum type="arabicPeriod"/>
            </a:pPr>
            <a:r>
              <a:rPr lang="en-US" dirty="0" smtClean="0"/>
              <a:t>B</a:t>
            </a:r>
          </a:p>
          <a:p>
            <a:pPr marL="514350" indent="-514350">
              <a:buFont typeface="+mj-lt"/>
              <a:buAutoNum type="arabicPeriod"/>
            </a:pPr>
            <a:r>
              <a:rPr lang="en-US" dirty="0" smtClean="0"/>
              <a:t>C</a:t>
            </a:r>
          </a:p>
          <a:p>
            <a:pPr marL="514350" indent="-514350">
              <a:buFont typeface="+mj-lt"/>
              <a:buAutoNum type="arabicPeriod"/>
            </a:pPr>
            <a:r>
              <a:rPr lang="en-US" dirty="0"/>
              <a:t>E</a:t>
            </a:r>
          </a:p>
        </p:txBody>
      </p:sp>
    </p:spTree>
    <p:extLst>
      <p:ext uri="{BB962C8B-B14F-4D97-AF65-F5344CB8AC3E}">
        <p14:creationId xmlns:p14="http://schemas.microsoft.com/office/powerpoint/2010/main" val="7918542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 </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solidFill>
                  <a:srgbClr val="0070C0"/>
                </a:solidFill>
              </a:rPr>
              <a:t>HIGGINS: Yes: that’s what drives me mad: the silly people don’t know their own silly business.” –Shaw, </a:t>
            </a:r>
            <a:r>
              <a:rPr lang="en-US" i="1" dirty="0" smtClean="0">
                <a:solidFill>
                  <a:srgbClr val="0070C0"/>
                </a:solidFill>
              </a:rPr>
              <a:t>Pygmalion</a:t>
            </a:r>
            <a:endParaRPr lang="en-US" dirty="0" smtClean="0">
              <a:solidFill>
                <a:srgbClr val="0070C0"/>
              </a:solidFill>
            </a:endParaRPr>
          </a:p>
          <a:p>
            <a:pPr marL="514350" indent="-514350">
              <a:buFont typeface="+mj-lt"/>
              <a:buAutoNum type="arabicPeriod"/>
            </a:pPr>
            <a:r>
              <a:rPr lang="en-US" dirty="0" smtClean="0"/>
              <a:t>What is the purpose of the two colons in this sentence?</a:t>
            </a:r>
          </a:p>
          <a:p>
            <a:pPr marL="514350" indent="-514350">
              <a:buFont typeface="+mj-lt"/>
              <a:buAutoNum type="arabicPeriod"/>
            </a:pPr>
            <a:r>
              <a:rPr lang="en-US" dirty="0" smtClean="0"/>
              <a:t>What function does the “yes” at the beginning of the sentence serve?</a:t>
            </a:r>
          </a:p>
          <a:p>
            <a:pPr marL="514350" indent="-514350">
              <a:buFont typeface="+mj-lt"/>
              <a:buAutoNum type="arabicPeriod"/>
            </a:pPr>
            <a:r>
              <a:rPr lang="en-US" dirty="0" smtClean="0"/>
              <a:t>Write a sentence about a TV show you deplore.  Using Shaw’s sentence as a model, state what you don’t like about the show in a succinct clause following a colon.</a:t>
            </a:r>
            <a:endParaRPr lang="en-US" dirty="0"/>
          </a:p>
        </p:txBody>
      </p:sp>
    </p:spTree>
    <p:extLst>
      <p:ext uri="{BB962C8B-B14F-4D97-AF65-F5344CB8AC3E}">
        <p14:creationId xmlns:p14="http://schemas.microsoft.com/office/powerpoint/2010/main" val="27637284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5/16/2017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endParaRPr lang="en-US" dirty="0">
              <a:solidFill>
                <a:srgbClr val="C00000"/>
              </a:solidFill>
            </a:endParaRPr>
          </a:p>
          <a:p>
            <a:r>
              <a:rPr lang="en-US" dirty="0">
                <a:solidFill>
                  <a:srgbClr val="C00000"/>
                </a:solidFill>
              </a:rPr>
              <a:t>Complete the Warm-Up</a:t>
            </a: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Stylistic Devices and Grammar Review</a:t>
            </a:r>
          </a:p>
          <a:p>
            <a:r>
              <a:rPr lang="en-US" dirty="0">
                <a:solidFill>
                  <a:srgbClr val="0070C0"/>
                </a:solidFill>
              </a:rPr>
              <a:t>Read and Analyze </a:t>
            </a:r>
            <a:r>
              <a:rPr lang="en-US" dirty="0" smtClean="0">
                <a:solidFill>
                  <a:srgbClr val="0070C0"/>
                </a:solidFill>
              </a:rPr>
              <a:t>“Train from Rhodesia”</a:t>
            </a:r>
            <a:endParaRPr lang="en-US" dirty="0">
              <a:solidFill>
                <a:srgbClr val="0070C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23631188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Cite 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p>
          <a:p>
            <a:r>
              <a:rPr lang="en-US" dirty="0"/>
              <a:t>Analyze the impact of the author's choices regarding how to develop and relate elements of a story  (e.g., where a story is set, how the action is ordered, how the characters are introduced and developed).</a:t>
            </a:r>
          </a:p>
          <a:p>
            <a:r>
              <a:rPr lang="en-US" dirty="0"/>
              <a:t>Analyze a complex set of ideas or sequence of events and explain how specific individuals, ideas, or events interact and develop over the course of the text.</a:t>
            </a:r>
          </a:p>
          <a:p>
            <a:r>
              <a:rPr lang="en-US" dirty="0"/>
              <a:t>Analyze diction, including figurative, connotative, and technical meanings; analyze how an author uses and refines the meaning of a key term or terms over the course of a text and how it impacts tone</a:t>
            </a:r>
          </a:p>
          <a:p>
            <a:endParaRPr lang="en-US" dirty="0"/>
          </a:p>
          <a:p>
            <a:endParaRPr lang="en-US" dirty="0"/>
          </a:p>
        </p:txBody>
      </p:sp>
    </p:spTree>
    <p:extLst>
      <p:ext uri="{BB962C8B-B14F-4D97-AF65-F5344CB8AC3E}">
        <p14:creationId xmlns:p14="http://schemas.microsoft.com/office/powerpoint/2010/main" val="222524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What is the effect of stylistic devices on the plot and/or the reader?</a:t>
            </a:r>
          </a:p>
          <a:p>
            <a:pPr lvl="0"/>
            <a:r>
              <a:rPr lang="en-US" dirty="0"/>
              <a:t>How does the resolution establish the theme and impact the reader?</a:t>
            </a:r>
          </a:p>
          <a:p>
            <a:pPr lvl="0"/>
            <a:r>
              <a:rPr lang="en-US" dirty="0"/>
              <a:t>Why did the author develop the characters in the way that he did?  What is the impact?</a:t>
            </a:r>
          </a:p>
          <a:p>
            <a:pPr lvl="0"/>
            <a:r>
              <a:rPr lang="en-US" dirty="0"/>
              <a:t>How does the author use the protagonist to manipulate the viewpoint of the other characters?</a:t>
            </a:r>
          </a:p>
          <a:p>
            <a:pPr lvl="0"/>
            <a:r>
              <a:rPr lang="en-US" dirty="0"/>
              <a:t>How does the author’s syntax and diction affect the development of the plot?</a:t>
            </a:r>
          </a:p>
          <a:p>
            <a:r>
              <a:rPr lang="en-US" dirty="0"/>
              <a:t>How does </a:t>
            </a:r>
            <a:r>
              <a:rPr lang="en-US" dirty="0" smtClean="0"/>
              <a:t>the </a:t>
            </a:r>
            <a:r>
              <a:rPr lang="en-US" dirty="0"/>
              <a:t>structure of the text affect the audience’s viewpoint of the characters?</a:t>
            </a:r>
          </a:p>
          <a:p>
            <a:endParaRPr lang="en-US" dirty="0"/>
          </a:p>
        </p:txBody>
      </p:sp>
    </p:spTree>
    <p:extLst>
      <p:ext uri="{BB962C8B-B14F-4D97-AF65-F5344CB8AC3E}">
        <p14:creationId xmlns:p14="http://schemas.microsoft.com/office/powerpoint/2010/main" val="1903070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Identify the grammar or usage error in the following sentences-if there is no error select E</a:t>
            </a:r>
          </a:p>
        </p:txBody>
      </p:sp>
      <p:sp>
        <p:nvSpPr>
          <p:cNvPr id="3" name="Content Placeholder 2"/>
          <p:cNvSpPr>
            <a:spLocks noGrp="1"/>
          </p:cNvSpPr>
          <p:nvPr>
            <p:ph sz="quarter" idx="1"/>
          </p:nvPr>
        </p:nvSpPr>
        <p:spPr/>
        <p:txBody>
          <a:bodyPr>
            <a:normAutofit fontScale="92500" lnSpcReduction="10000"/>
          </a:bodyPr>
          <a:lstStyle/>
          <a:p>
            <a:pPr marL="514350" indent="-514350">
              <a:buFont typeface="+mj-lt"/>
              <a:buAutoNum type="arabicPeriod"/>
            </a:pPr>
            <a:r>
              <a:rPr lang="en-US" dirty="0" smtClean="0"/>
              <a:t>Conflicts between land developers and conservationists have repeatedly </a:t>
            </a:r>
            <a:r>
              <a:rPr lang="en-US" u="sng" dirty="0" smtClean="0"/>
              <a:t>(A) arose</a:t>
            </a:r>
            <a:r>
              <a:rPr lang="en-US" dirty="0" smtClean="0"/>
              <a:t>, </a:t>
            </a:r>
            <a:r>
              <a:rPr lang="en-US" u="sng" dirty="0" smtClean="0"/>
              <a:t>(B) causing </a:t>
            </a:r>
            <a:r>
              <a:rPr lang="en-US" dirty="0" smtClean="0"/>
              <a:t>Congress to reconsider legislation </a:t>
            </a:r>
            <a:r>
              <a:rPr lang="en-US" u="sng" dirty="0" smtClean="0"/>
              <a:t>(C ) that prohibits</a:t>
            </a:r>
            <a:r>
              <a:rPr lang="en-US" dirty="0" smtClean="0"/>
              <a:t> building </a:t>
            </a:r>
            <a:r>
              <a:rPr lang="en-US" u="sng" dirty="0" smtClean="0"/>
              <a:t>(D) within habitats </a:t>
            </a:r>
            <a:r>
              <a:rPr lang="en-US" dirty="0" smtClean="0"/>
              <a:t>of endangered species. No error</a:t>
            </a:r>
          </a:p>
          <a:p>
            <a:pPr marL="514350" indent="-514350">
              <a:buFont typeface="+mj-lt"/>
              <a:buAutoNum type="arabicPeriod"/>
            </a:pPr>
            <a:r>
              <a:rPr lang="en-US" u="sng" dirty="0" smtClean="0"/>
              <a:t>(A) Surely </a:t>
            </a:r>
            <a:r>
              <a:rPr lang="en-US" dirty="0" smtClean="0"/>
              <a:t>one of the most far-reaching changes in the nineteenth century </a:t>
            </a:r>
            <a:r>
              <a:rPr lang="en-US" u="sng" dirty="0" smtClean="0"/>
              <a:t>(B) will be </a:t>
            </a:r>
            <a:r>
              <a:rPr lang="en-US" dirty="0" smtClean="0"/>
              <a:t>the change from working </a:t>
            </a:r>
            <a:r>
              <a:rPr lang="en-US" u="sng" dirty="0" smtClean="0"/>
              <a:t>(C ) at home </a:t>
            </a:r>
            <a:r>
              <a:rPr lang="en-US" dirty="0" smtClean="0"/>
              <a:t>(</a:t>
            </a:r>
            <a:r>
              <a:rPr lang="en-US" u="sng" dirty="0" smtClean="0"/>
              <a:t>D) to working in </a:t>
            </a:r>
            <a:r>
              <a:rPr lang="en-US" dirty="0" smtClean="0"/>
              <a:t>the factory. No error</a:t>
            </a:r>
          </a:p>
          <a:p>
            <a:pPr marL="514350" indent="-514350">
              <a:buFont typeface="+mj-lt"/>
              <a:buAutoNum type="arabicPeriod"/>
            </a:pPr>
            <a:r>
              <a:rPr lang="en-US" dirty="0" smtClean="0"/>
              <a:t>Howard Gardner, an </a:t>
            </a:r>
            <a:r>
              <a:rPr lang="en-US" u="sng" dirty="0" smtClean="0"/>
              <a:t>(A) observer of </a:t>
            </a:r>
            <a:r>
              <a:rPr lang="en-US" dirty="0" smtClean="0"/>
              <a:t>Chinese elementary education, has questioned the view that requiring young children </a:t>
            </a:r>
            <a:r>
              <a:rPr lang="en-US" u="sng" dirty="0" smtClean="0"/>
              <a:t>(B) to copy </a:t>
            </a:r>
            <a:r>
              <a:rPr lang="en-US" dirty="0" smtClean="0"/>
              <a:t>models </a:t>
            </a:r>
            <a:r>
              <a:rPr lang="en-US" u="sng" dirty="0" smtClean="0"/>
              <a:t>(C ) prevents</a:t>
            </a:r>
            <a:r>
              <a:rPr lang="en-US" dirty="0" smtClean="0"/>
              <a:t> them from becoming (</a:t>
            </a:r>
            <a:r>
              <a:rPr lang="en-US" u="sng" dirty="0" smtClean="0"/>
              <a:t>D) a creative art</a:t>
            </a:r>
            <a:r>
              <a:rPr lang="en-US" dirty="0" smtClean="0"/>
              <a:t>ists later in life. No error</a:t>
            </a:r>
            <a:endParaRPr lang="en-US" dirty="0"/>
          </a:p>
        </p:txBody>
      </p:sp>
    </p:spTree>
    <p:extLst>
      <p:ext uri="{BB962C8B-B14F-4D97-AF65-F5344CB8AC3E}">
        <p14:creationId xmlns:p14="http://schemas.microsoft.com/office/powerpoint/2010/main" val="20818129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pPr algn="l"/>
            <a:r>
              <a:rPr lang="en-US" sz="2800" dirty="0"/>
              <a:t>Identify the grammar or usage error in the following sentences-if there </a:t>
            </a:r>
            <a:r>
              <a:rPr lang="en-US" sz="2800" dirty="0" smtClean="0"/>
              <a:t>isn’t one present select “no error”</a:t>
            </a:r>
            <a:endParaRPr lang="en-US" sz="2800" dirty="0"/>
          </a:p>
        </p:txBody>
      </p:sp>
      <p:sp>
        <p:nvSpPr>
          <p:cNvPr id="3" name="Content Placeholder 2"/>
          <p:cNvSpPr>
            <a:spLocks noGrp="1"/>
          </p:cNvSpPr>
          <p:nvPr>
            <p:ph sz="quarter" idx="1"/>
          </p:nvPr>
        </p:nvSpPr>
        <p:spPr/>
        <p:txBody>
          <a:bodyPr>
            <a:normAutofit fontScale="85000" lnSpcReduction="10000"/>
          </a:bodyPr>
          <a:lstStyle/>
          <a:p>
            <a:pPr marL="514350" indent="-514350">
              <a:buFont typeface="+mj-lt"/>
              <a:buAutoNum type="arabicPeriod"/>
            </a:pPr>
            <a:r>
              <a:rPr lang="en-US" dirty="0" smtClean="0"/>
              <a:t>The decision that </a:t>
            </a:r>
            <a:r>
              <a:rPr lang="en-US" u="sng" dirty="0" smtClean="0"/>
              <a:t>(A) has just been </a:t>
            </a:r>
            <a:r>
              <a:rPr lang="en-US" dirty="0" smtClean="0"/>
              <a:t>(</a:t>
            </a:r>
            <a:r>
              <a:rPr lang="en-US" u="sng" dirty="0" smtClean="0"/>
              <a:t>B) agreed with </a:t>
            </a:r>
            <a:r>
              <a:rPr lang="en-US" dirty="0" smtClean="0"/>
              <a:t>by the committee members should serve as a basis </a:t>
            </a:r>
            <a:r>
              <a:rPr lang="en-US" u="sng" dirty="0" smtClean="0"/>
              <a:t>(C)for their </a:t>
            </a:r>
            <a:r>
              <a:rPr lang="en-US" dirty="0" smtClean="0"/>
              <a:t>work in the </a:t>
            </a:r>
            <a:r>
              <a:rPr lang="en-US" u="sng" dirty="0" smtClean="0"/>
              <a:t>(D) years to come</a:t>
            </a:r>
            <a:r>
              <a:rPr lang="en-US" dirty="0" smtClean="0"/>
              <a:t>. No error</a:t>
            </a:r>
          </a:p>
          <a:p>
            <a:pPr marL="514350" indent="-514350">
              <a:buFont typeface="+mj-lt"/>
              <a:buAutoNum type="arabicPeriod"/>
            </a:pPr>
            <a:r>
              <a:rPr lang="en-US" dirty="0" smtClean="0"/>
              <a:t>Since </a:t>
            </a:r>
            <a:r>
              <a:rPr lang="en-US" u="sng" dirty="0" smtClean="0"/>
              <a:t>(A) there is </a:t>
            </a:r>
            <a:r>
              <a:rPr lang="en-US" dirty="0" smtClean="0"/>
              <a:t>two pencils, a pad of paper, and a ruler on each desk, students </a:t>
            </a:r>
            <a:r>
              <a:rPr lang="en-US" u="sng" dirty="0" smtClean="0"/>
              <a:t>(B) do not have (C) to bring</a:t>
            </a:r>
            <a:r>
              <a:rPr lang="en-US" dirty="0" smtClean="0"/>
              <a:t> </a:t>
            </a:r>
            <a:r>
              <a:rPr lang="en-US" u="sng" dirty="0" smtClean="0"/>
              <a:t>(D) their own </a:t>
            </a:r>
            <a:r>
              <a:rPr lang="en-US" dirty="0" smtClean="0"/>
              <a:t>supplies. No error</a:t>
            </a:r>
          </a:p>
          <a:p>
            <a:pPr marL="514350" indent="-514350">
              <a:buFont typeface="+mj-lt"/>
              <a:buAutoNum type="arabicPeriod"/>
            </a:pPr>
            <a:r>
              <a:rPr lang="en-US" dirty="0" smtClean="0"/>
              <a:t>Each time Caroline turns on her computer, she </a:t>
            </a:r>
            <a:r>
              <a:rPr lang="en-US" u="sng" dirty="0" smtClean="0"/>
              <a:t>(A) has </a:t>
            </a:r>
            <a:r>
              <a:rPr lang="en-US" dirty="0" smtClean="0"/>
              <a:t>to enter a company code, then her initials, and then </a:t>
            </a:r>
            <a:r>
              <a:rPr lang="en-US" u="sng" dirty="0" smtClean="0"/>
              <a:t>(B)enters a password (C) before </a:t>
            </a:r>
            <a:r>
              <a:rPr lang="en-US" dirty="0" smtClean="0"/>
              <a:t>she can </a:t>
            </a:r>
            <a:r>
              <a:rPr lang="en-US" u="sng" dirty="0" smtClean="0"/>
              <a:t>(D) begin working</a:t>
            </a:r>
            <a:r>
              <a:rPr lang="en-US" dirty="0" smtClean="0"/>
              <a:t>. No error</a:t>
            </a:r>
          </a:p>
          <a:p>
            <a:pPr marL="514350" indent="-514350">
              <a:buFont typeface="+mj-lt"/>
              <a:buAutoNum type="arabicPeriod"/>
            </a:pPr>
            <a:r>
              <a:rPr lang="en-US" dirty="0" smtClean="0"/>
              <a:t>Flints </a:t>
            </a:r>
            <a:r>
              <a:rPr lang="en-US" u="sng" dirty="0" smtClean="0"/>
              <a:t>(A) found in </a:t>
            </a:r>
            <a:r>
              <a:rPr lang="en-US" dirty="0" smtClean="0"/>
              <a:t>the region extending from the Nile Valley </a:t>
            </a:r>
            <a:r>
              <a:rPr lang="en-US" u="sng" dirty="0" smtClean="0"/>
              <a:t>(B) to </a:t>
            </a:r>
            <a:r>
              <a:rPr lang="en-US" dirty="0" smtClean="0"/>
              <a:t>the highlands of eastern Iraq </a:t>
            </a:r>
            <a:r>
              <a:rPr lang="en-US" u="sng" dirty="0" smtClean="0"/>
              <a:t>(C) attests to  </a:t>
            </a:r>
            <a:r>
              <a:rPr lang="en-US" dirty="0" smtClean="0"/>
              <a:t>the presence of people there </a:t>
            </a:r>
            <a:r>
              <a:rPr lang="en-US" u="sng" dirty="0" smtClean="0"/>
              <a:t>(D) as long ago as </a:t>
            </a:r>
            <a:r>
              <a:rPr lang="en-US" dirty="0" smtClean="0"/>
              <a:t>six thousand years. No error</a:t>
            </a:r>
            <a:endParaRPr lang="en-US" dirty="0"/>
          </a:p>
        </p:txBody>
      </p:sp>
    </p:spTree>
    <p:extLst>
      <p:ext uri="{BB962C8B-B14F-4D97-AF65-F5344CB8AC3E}">
        <p14:creationId xmlns:p14="http://schemas.microsoft.com/office/powerpoint/2010/main" val="9378059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B</a:t>
            </a:r>
          </a:p>
          <a:p>
            <a:pPr marL="514350" indent="-514350">
              <a:buFont typeface="+mj-lt"/>
              <a:buAutoNum type="arabicPeriod"/>
            </a:pPr>
            <a:r>
              <a:rPr lang="en-US" dirty="0" smtClean="0"/>
              <a:t>A</a:t>
            </a:r>
          </a:p>
          <a:p>
            <a:pPr marL="514350" indent="-514350">
              <a:buFont typeface="+mj-lt"/>
              <a:buAutoNum type="arabicPeriod"/>
            </a:pPr>
            <a:r>
              <a:rPr lang="en-US" dirty="0" smtClean="0"/>
              <a:t>B</a:t>
            </a:r>
          </a:p>
          <a:p>
            <a:pPr marL="514350" indent="-514350">
              <a:buFont typeface="+mj-lt"/>
              <a:buAutoNum type="arabicPeriod"/>
            </a:pPr>
            <a:r>
              <a:rPr lang="en-US" dirty="0"/>
              <a:t>C</a:t>
            </a:r>
          </a:p>
        </p:txBody>
      </p:sp>
    </p:spTree>
    <p:extLst>
      <p:ext uri="{BB962C8B-B14F-4D97-AF65-F5344CB8AC3E}">
        <p14:creationId xmlns:p14="http://schemas.microsoft.com/office/powerpoint/2010/main" val="2029038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 Review</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a:solidFill>
                  <a:srgbClr val="0070C0"/>
                </a:solidFill>
              </a:rPr>
              <a:t>“Everybody latched on to you during these trips, congressmen, businessmen and directors and presidents of this and that.  Every hotshot in town wanted to be next to </a:t>
            </a:r>
            <a:r>
              <a:rPr lang="en-US" i="1" dirty="0">
                <a:solidFill>
                  <a:srgbClr val="0070C0"/>
                </a:solidFill>
              </a:rPr>
              <a:t>the astronaut</a:t>
            </a:r>
            <a:r>
              <a:rPr lang="en-US" dirty="0">
                <a:solidFill>
                  <a:srgbClr val="0070C0"/>
                </a:solidFill>
              </a:rPr>
              <a:t>. For the first ten or fifteen minutes it was enough for them to breathe the same air you breathed and occupy the same space as your famous body.  But then they began looking at you…and waiting…Waiting for what?  Well, dummy!-waiting for you to say a few words!  They wanted something hot!  If you were one of the seven greatest pilots and seven bravest men in America, then obviously you must be fascinating to listen to.” –Wolfe, </a:t>
            </a:r>
            <a:r>
              <a:rPr lang="en-US" u="sng" dirty="0">
                <a:solidFill>
                  <a:srgbClr val="0070C0"/>
                </a:solidFill>
              </a:rPr>
              <a:t>The Right Stuff</a:t>
            </a:r>
            <a:endParaRPr lang="en-US" dirty="0">
              <a:solidFill>
                <a:srgbClr val="0070C0"/>
              </a:solidFill>
            </a:endParaRPr>
          </a:p>
          <a:p>
            <a:pPr marL="514350" indent="-514350">
              <a:buFont typeface="+mj-lt"/>
              <a:buAutoNum type="arabicPeriod"/>
            </a:pPr>
            <a:r>
              <a:rPr lang="en-US" dirty="0"/>
              <a:t>What is Wolfe’s attitude toward the astronaut?  How do you know?</a:t>
            </a:r>
          </a:p>
          <a:p>
            <a:pPr marL="514350" indent="-514350">
              <a:buFont typeface="+mj-lt"/>
              <a:buAutoNum type="arabicPeriod"/>
            </a:pPr>
            <a:r>
              <a:rPr lang="en-US" dirty="0"/>
              <a:t>What is Wolfe’s attitude toward the people who come to see the astronaut?  What diction and syntax reveal this tone?</a:t>
            </a:r>
          </a:p>
          <a:p>
            <a:endParaRPr lang="en-US" dirty="0"/>
          </a:p>
        </p:txBody>
      </p:sp>
    </p:spTree>
    <p:extLst>
      <p:ext uri="{BB962C8B-B14F-4D97-AF65-F5344CB8AC3E}">
        <p14:creationId xmlns:p14="http://schemas.microsoft.com/office/powerpoint/2010/main" val="2816303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Review </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r>
              <a:rPr lang="en-US" dirty="0">
                <a:solidFill>
                  <a:srgbClr val="C00000"/>
                </a:solidFill>
              </a:rPr>
              <a:t>Complete the Warm-Up-Poetry Practice</a:t>
            </a:r>
          </a:p>
          <a:p>
            <a:r>
              <a:rPr lang="en-US" dirty="0">
                <a:solidFill>
                  <a:srgbClr val="C00000"/>
                </a:solidFill>
              </a:rPr>
              <a:t>Review the Objectives and Essential Questions</a:t>
            </a:r>
            <a:endParaRPr lang="en-US" dirty="0">
              <a:solidFill>
                <a:srgbClr val="0070C0"/>
              </a:solidFill>
            </a:endParaRPr>
          </a:p>
          <a:p>
            <a:r>
              <a:rPr lang="en-US" dirty="0" smtClean="0">
                <a:solidFill>
                  <a:srgbClr val="0070C0"/>
                </a:solidFill>
              </a:rPr>
              <a:t>Exam Review</a:t>
            </a:r>
            <a:endParaRPr lang="en-US" dirty="0">
              <a:solidFill>
                <a:srgbClr val="0070C0"/>
              </a:solidFill>
            </a:endParaRPr>
          </a:p>
          <a:p>
            <a:r>
              <a:rPr lang="en-US" dirty="0" smtClean="0">
                <a:solidFill>
                  <a:srgbClr val="0070C0"/>
                </a:solidFill>
              </a:rPr>
              <a:t>“Shakespeare’s Sister”</a:t>
            </a:r>
            <a:endParaRPr lang="en-US" dirty="0">
              <a:solidFill>
                <a:srgbClr val="0070C0"/>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422685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r>
              <a:rPr lang="en-US" dirty="0"/>
              <a:t>Analyze a complex set of ideas or sequence of events and explain how specific individuals, ideas, or events interact and develop over the course of the text.</a:t>
            </a:r>
          </a:p>
          <a:p>
            <a:r>
              <a:rPr lang="en-US" dirty="0"/>
              <a:t>Cite 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p>
          <a:p>
            <a:r>
              <a:rPr lang="en-US" dirty="0"/>
              <a:t>Analyze diction, including figurative, connotative, and technical meanings; analyze how an author uses and refines the meaning of a key term or terms over the course of a text and how it impacts tone.</a:t>
            </a:r>
          </a:p>
          <a:p>
            <a:pPr marL="0" indent="0">
              <a:buNone/>
            </a:pPr>
            <a:endParaRPr lang="en-US" dirty="0"/>
          </a:p>
        </p:txBody>
      </p:sp>
    </p:spTree>
    <p:extLst>
      <p:ext uri="{BB962C8B-B14F-4D97-AF65-F5344CB8AC3E}">
        <p14:creationId xmlns:p14="http://schemas.microsoft.com/office/powerpoint/2010/main" val="31771140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a:bodyPr>
          <a:lstStyle/>
          <a:p>
            <a:pPr lvl="0"/>
            <a:r>
              <a:rPr lang="en-US" dirty="0"/>
              <a:t>What argument or claim does the text make – to what end?</a:t>
            </a:r>
          </a:p>
          <a:p>
            <a:pPr lvl="0"/>
            <a:r>
              <a:rPr lang="en-US" dirty="0"/>
              <a:t>What types of evidence and appeals are used to support the argument or claim?</a:t>
            </a:r>
          </a:p>
          <a:p>
            <a:pPr lvl="0"/>
            <a:r>
              <a:rPr lang="en-US" dirty="0"/>
              <a:t>How valid and detailed is the evidence provided? What parts of the text are ambiguous or vague? Where are the flaws in the author’s argument?</a:t>
            </a:r>
          </a:p>
          <a:p>
            <a:pPr lvl="0"/>
            <a:r>
              <a:rPr lang="en-US" dirty="0"/>
              <a:t>How do the structure of the text and the rhetorical devices evolve, interact, and contribute to the overall meaning of the text?</a:t>
            </a:r>
          </a:p>
          <a:p>
            <a:endParaRPr lang="en-US" dirty="0"/>
          </a:p>
        </p:txBody>
      </p:sp>
    </p:spTree>
    <p:extLst>
      <p:ext uri="{BB962C8B-B14F-4D97-AF65-F5344CB8AC3E}">
        <p14:creationId xmlns:p14="http://schemas.microsoft.com/office/powerpoint/2010/main" val="328366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A</a:t>
            </a:r>
          </a:p>
          <a:p>
            <a:pPr marL="514350" indent="-514350">
              <a:buFont typeface="+mj-lt"/>
              <a:buAutoNum type="arabicPeriod"/>
            </a:pPr>
            <a:r>
              <a:rPr lang="en-US" dirty="0" smtClean="0"/>
              <a:t>B</a:t>
            </a:r>
          </a:p>
          <a:p>
            <a:pPr marL="514350" indent="-514350">
              <a:buFont typeface="+mj-lt"/>
              <a:buAutoNum type="arabicPeriod"/>
            </a:pPr>
            <a:r>
              <a:rPr lang="en-US" dirty="0" smtClean="0"/>
              <a:t>D</a:t>
            </a:r>
          </a:p>
          <a:p>
            <a:pPr marL="514350" indent="-514350">
              <a:buFont typeface="+mj-lt"/>
              <a:buAutoNum type="arabicPeriod"/>
            </a:pPr>
            <a:endParaRPr lang="en-US" dirty="0"/>
          </a:p>
        </p:txBody>
      </p:sp>
    </p:spTree>
    <p:extLst>
      <p:ext uri="{BB962C8B-B14F-4D97-AF65-F5344CB8AC3E}">
        <p14:creationId xmlns:p14="http://schemas.microsoft.com/office/powerpoint/2010/main" val="59112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solidFill>
                  <a:srgbClr val="0070C0"/>
                </a:solidFill>
              </a:rPr>
              <a:t>When the moment is ripe, only the fanatic can hatch a genuine mass movement.  Without him the disaffection engendered by militant men of words remains undirected and can vent itself only in pointless and easily suppressed disorders.  Without him the initiated reforms, even when drastic, leave the old way of life unchanged, and any change in government usually amounts to no more than a transfer of power from one set of men of action to another.  -Hoffer, “The Fanatics”</a:t>
            </a:r>
          </a:p>
          <a:p>
            <a:pPr marL="514350" indent="-514350">
              <a:buFont typeface="+mj-lt"/>
              <a:buAutoNum type="arabicPeriod"/>
            </a:pPr>
            <a:r>
              <a:rPr lang="en-US" dirty="0" smtClean="0"/>
              <a:t>This passage uses the phrase “without him” three times.  What effect does this have on the overall impact of the passage?</a:t>
            </a:r>
          </a:p>
          <a:p>
            <a:pPr marL="514350" indent="-514350">
              <a:buFont typeface="+mj-lt"/>
              <a:buAutoNum type="arabicPeriod"/>
            </a:pPr>
            <a:r>
              <a:rPr lang="en-US" dirty="0" smtClean="0"/>
              <a:t>How does the length of the last sentence affect the meaning of the passage.</a:t>
            </a:r>
            <a:endParaRPr lang="en-US" dirty="0"/>
          </a:p>
        </p:txBody>
      </p:sp>
    </p:spTree>
    <p:extLst>
      <p:ext uri="{BB962C8B-B14F-4D97-AF65-F5344CB8AC3E}">
        <p14:creationId xmlns:p14="http://schemas.microsoft.com/office/powerpoint/2010/main" val="806749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5/9/2017</a:t>
            </a:r>
            <a:endParaRPr lang="en-US" dirty="0"/>
          </a:p>
        </p:txBody>
      </p:sp>
      <p:sp>
        <p:nvSpPr>
          <p:cNvPr id="3" name="Content Placeholder 2"/>
          <p:cNvSpPr>
            <a:spLocks noGrp="1"/>
          </p:cNvSpPr>
          <p:nvPr>
            <p:ph sz="quarter" idx="1"/>
          </p:nvPr>
        </p:nvSpPr>
        <p:spPr/>
        <p:txBody>
          <a:bodyPr>
            <a:normAutofit/>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Hamlet Packet</a:t>
            </a:r>
          </a:p>
          <a:p>
            <a:pPr lvl="1"/>
            <a:r>
              <a:rPr lang="en-US" dirty="0" smtClean="0">
                <a:solidFill>
                  <a:srgbClr val="C00000"/>
                </a:solidFill>
              </a:rPr>
              <a:t>Vocabulary Notes</a:t>
            </a:r>
            <a:endParaRPr lang="en-US" dirty="0">
              <a:solidFill>
                <a:srgbClr val="C00000"/>
              </a:solidFill>
            </a:endParaRPr>
          </a:p>
          <a:p>
            <a:r>
              <a:rPr lang="en-US" dirty="0">
                <a:solidFill>
                  <a:srgbClr val="C00000"/>
                </a:solidFill>
              </a:rPr>
              <a:t>Complete the </a:t>
            </a:r>
            <a:r>
              <a:rPr lang="en-US" dirty="0" smtClean="0">
                <a:solidFill>
                  <a:srgbClr val="C00000"/>
                </a:solidFill>
              </a:rPr>
              <a:t>Warm-Up-Analysis</a:t>
            </a:r>
            <a:endParaRPr lang="en-US" dirty="0">
              <a:solidFill>
                <a:srgbClr val="C00000"/>
              </a:solidFill>
            </a:endParaRPr>
          </a:p>
          <a:p>
            <a:r>
              <a:rPr lang="en-US" dirty="0">
                <a:solidFill>
                  <a:srgbClr val="C00000"/>
                </a:solidFill>
              </a:rPr>
              <a:t>Review the Objectives and Essential Questions</a:t>
            </a:r>
            <a:endParaRPr lang="en-US" dirty="0">
              <a:solidFill>
                <a:srgbClr val="0070C0"/>
              </a:solidFill>
            </a:endParaRPr>
          </a:p>
          <a:p>
            <a:r>
              <a:rPr lang="en-US" dirty="0">
                <a:solidFill>
                  <a:srgbClr val="0070C0"/>
                </a:solidFill>
              </a:rPr>
              <a:t>Devices and Grammar Review</a:t>
            </a:r>
          </a:p>
          <a:p>
            <a:r>
              <a:rPr lang="en-US" i="1" dirty="0" smtClean="0">
                <a:solidFill>
                  <a:srgbClr val="0070C0"/>
                </a:solidFill>
              </a:rPr>
              <a:t>Hamlet</a:t>
            </a:r>
            <a:r>
              <a:rPr lang="en-US" dirty="0" smtClean="0">
                <a:solidFill>
                  <a:srgbClr val="0070C0"/>
                </a:solidFill>
              </a:rPr>
              <a:t> Presentations</a:t>
            </a:r>
          </a:p>
          <a:p>
            <a:r>
              <a:rPr lang="en-US" dirty="0" smtClean="0">
                <a:solidFill>
                  <a:srgbClr val="C00000"/>
                </a:solidFill>
              </a:rPr>
              <a:t>Complete </a:t>
            </a:r>
            <a:r>
              <a:rPr lang="en-US" dirty="0">
                <a:solidFill>
                  <a:srgbClr val="C00000"/>
                </a:solidFill>
              </a:rPr>
              <a:t>a Closure Question</a:t>
            </a:r>
          </a:p>
          <a:p>
            <a:endParaRPr lang="en-US" dirty="0"/>
          </a:p>
        </p:txBody>
      </p:sp>
    </p:spTree>
    <p:extLst>
      <p:ext uri="{BB962C8B-B14F-4D97-AF65-F5344CB8AC3E}">
        <p14:creationId xmlns:p14="http://schemas.microsoft.com/office/powerpoint/2010/main" val="2067403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Cite strong and thorough textual evidence to support analysis of what the text says explicitly as well as inferences drawn from the text, including determining where the text leaves matters uncertain.</a:t>
            </a:r>
          </a:p>
          <a:p>
            <a:r>
              <a:rPr lang="en-US" dirty="0"/>
              <a:t>Determine two or more themes or central ideas of a text and analyze their development over the course of the text, including how they interact and build on one another to produce a complex account; provide an objective summary of the text.</a:t>
            </a:r>
          </a:p>
          <a:p>
            <a:r>
              <a:rPr lang="en-US" dirty="0"/>
              <a:t>Analyze the impact of the author's choices regarding how to develop and relate elements of a story  (e.g., where a story is set, how the action is ordered, how the characters are introduced and developed).</a:t>
            </a:r>
          </a:p>
          <a:p>
            <a:r>
              <a:rPr lang="en-US" dirty="0"/>
              <a:t>Analyze a complex set of ideas or sequence of events and explain how specific individuals, ideas, or events interact and develop over the course of the text.</a:t>
            </a:r>
          </a:p>
          <a:p>
            <a:r>
              <a:rPr lang="en-US" dirty="0"/>
              <a:t>Analyze diction, including figurative, connotative, and technical meanings; analyze how an author uses and refines the meaning of a key term or terms over the course of a text and how it impacts tone</a:t>
            </a:r>
          </a:p>
          <a:p>
            <a:endParaRPr lang="en-US" dirty="0"/>
          </a:p>
        </p:txBody>
      </p:sp>
    </p:spTree>
    <p:extLst>
      <p:ext uri="{BB962C8B-B14F-4D97-AF65-F5344CB8AC3E}">
        <p14:creationId xmlns:p14="http://schemas.microsoft.com/office/powerpoint/2010/main" val="1378876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When is the quality of indecision a valuable/not valuable trait in achieving one’s goals?</a:t>
            </a:r>
          </a:p>
          <a:p>
            <a:r>
              <a:rPr lang="en-US" dirty="0"/>
              <a:t>Is true justice an unattainable ideal in the real world?</a:t>
            </a:r>
          </a:p>
          <a:p>
            <a:r>
              <a:rPr lang="en-US" dirty="0"/>
              <a:t>How do humans deal with the conflicting elements within their personalities? (</a:t>
            </a:r>
            <a:r>
              <a:rPr lang="en-US" dirty="0" err="1"/>
              <a:t>ie</a:t>
            </a:r>
            <a:r>
              <a:rPr lang="en-US" dirty="0"/>
              <a:t>. talkative and an introvert)</a:t>
            </a:r>
          </a:p>
          <a:p>
            <a:r>
              <a:rPr lang="en-US" dirty="0"/>
              <a:t>Is morality a relative or absolute term? </a:t>
            </a:r>
          </a:p>
          <a:p>
            <a:r>
              <a:rPr lang="en-US" dirty="0"/>
              <a:t>How should we react when we have been hurt by someone?  Is revenge ever appropriate or is it our responsibility to forgive?</a:t>
            </a:r>
          </a:p>
          <a:p>
            <a:r>
              <a:rPr lang="en-US" dirty="0"/>
              <a:t>What is the importance of reputation and appearance?</a:t>
            </a:r>
          </a:p>
          <a:p>
            <a:r>
              <a:rPr lang="en-US" dirty="0"/>
              <a:t>What is loyalty? If you are loyal to an individual, nation, or state, is there a point were you are allowed to become disloyal?</a:t>
            </a:r>
          </a:p>
          <a:p>
            <a:endParaRPr lang="en-US" dirty="0"/>
          </a:p>
        </p:txBody>
      </p:sp>
    </p:spTree>
    <p:extLst>
      <p:ext uri="{BB962C8B-B14F-4D97-AF65-F5344CB8AC3E}">
        <p14:creationId xmlns:p14="http://schemas.microsoft.com/office/powerpoint/2010/main" val="45788032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43318</TotalTime>
  <Words>4343</Words>
  <Application>Microsoft Office PowerPoint</Application>
  <PresentationFormat>On-screen Show (4:3)</PresentationFormat>
  <Paragraphs>266</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Calibri</vt:lpstr>
      <vt:lpstr>Georgia</vt:lpstr>
      <vt:lpstr>Wingdings</vt:lpstr>
      <vt:lpstr>Wingdings 2</vt:lpstr>
      <vt:lpstr>Civic</vt:lpstr>
      <vt:lpstr>Honors English II Agenda 5/8/2017</vt:lpstr>
      <vt:lpstr>Objectives</vt:lpstr>
      <vt:lpstr>Essential Questions:</vt:lpstr>
      <vt:lpstr>Identify the grammar or usage error in the following sentences-if there is no error select E</vt:lpstr>
      <vt:lpstr>Answers</vt:lpstr>
      <vt:lpstr>Syntax Practice</vt:lpstr>
      <vt:lpstr>Honors English II Agenda 5/9/2017</vt:lpstr>
      <vt:lpstr>Objectives</vt:lpstr>
      <vt:lpstr>Essential Questions</vt:lpstr>
      <vt:lpstr>Grammar Review-Identify the grammar or usage error in the following sentences-if there is no error select E</vt:lpstr>
      <vt:lpstr>Answers</vt:lpstr>
      <vt:lpstr>Syntax Practice</vt:lpstr>
      <vt:lpstr>Hamlet Presentations</vt:lpstr>
      <vt:lpstr>Honors English II Agenda 5/10/2017</vt:lpstr>
      <vt:lpstr>Objectives</vt:lpstr>
      <vt:lpstr>Essential Questions</vt:lpstr>
      <vt:lpstr>Identify the grammar or usage error in the following sentences-if there is no error select E</vt:lpstr>
      <vt:lpstr>Answers </vt:lpstr>
      <vt:lpstr>Syntax Practice</vt:lpstr>
      <vt:lpstr>Honors English II Agenda 5/11/2017</vt:lpstr>
      <vt:lpstr>Objectives</vt:lpstr>
      <vt:lpstr>Essential Questions:</vt:lpstr>
      <vt:lpstr>Identify the following phrases as gerunds, appositives, prepositional, or infinitives.</vt:lpstr>
      <vt:lpstr>Answers</vt:lpstr>
      <vt:lpstr>Stylistic Devices Practice</vt:lpstr>
      <vt:lpstr>Honors English II Agenda 5/12/2017</vt:lpstr>
      <vt:lpstr>Objectives</vt:lpstr>
      <vt:lpstr>Essential Questions</vt:lpstr>
      <vt:lpstr>Identify the grammar or usage error in the following sentences-if there is no error select E</vt:lpstr>
      <vt:lpstr>Answers</vt:lpstr>
      <vt:lpstr>Syntax Practice</vt:lpstr>
      <vt:lpstr>Honors English II Agenda 5/15/2017</vt:lpstr>
      <vt:lpstr>Essential Questions:</vt:lpstr>
      <vt:lpstr>Identify the grammar or usage error in the following sentences-if there is no error select E</vt:lpstr>
      <vt:lpstr>Answers</vt:lpstr>
      <vt:lpstr>Syntax Practice </vt:lpstr>
      <vt:lpstr>Honors English II Agenda 5/16/2017</vt:lpstr>
      <vt:lpstr>Objectives</vt:lpstr>
      <vt:lpstr>Essential Questions</vt:lpstr>
      <vt:lpstr>Identify the grammar or usage error in the following sentences-if there isn’t one present select “no error”</vt:lpstr>
      <vt:lpstr>PowerPoint Presentation</vt:lpstr>
      <vt:lpstr>Tone Review</vt:lpstr>
      <vt:lpstr>Exam Review </vt:lpstr>
      <vt:lpstr>Objectives</vt:lpstr>
      <vt:lpstr>Essential Questions:</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Seminar Daily Agenda</dc:title>
  <dc:creator>wcpss</dc:creator>
  <cp:lastModifiedBy>awatkins2</cp:lastModifiedBy>
  <cp:revision>522</cp:revision>
  <dcterms:created xsi:type="dcterms:W3CDTF">2012-08-13T04:52:10Z</dcterms:created>
  <dcterms:modified xsi:type="dcterms:W3CDTF">2017-05-05T13:43:12Z</dcterms:modified>
</cp:coreProperties>
</file>