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78" r:id="rId2"/>
    <p:sldId id="301" r:id="rId3"/>
    <p:sldId id="302" r:id="rId4"/>
    <p:sldId id="294" r:id="rId5"/>
    <p:sldId id="303" r:id="rId6"/>
    <p:sldId id="304" r:id="rId7"/>
    <p:sldId id="305" r:id="rId8"/>
    <p:sldId id="287" r:id="rId9"/>
    <p:sldId id="288" r:id="rId10"/>
    <p:sldId id="298" r:id="rId11"/>
    <p:sldId id="291" r:id="rId12"/>
    <p:sldId id="281" r:id="rId13"/>
    <p:sldId id="307" r:id="rId14"/>
    <p:sldId id="308" r:id="rId15"/>
    <p:sldId id="295" r:id="rId16"/>
    <p:sldId id="306" r:id="rId17"/>
    <p:sldId id="282" r:id="rId18"/>
    <p:sldId id="310" r:id="rId19"/>
    <p:sldId id="309" r:id="rId20"/>
    <p:sldId id="296" r:id="rId21"/>
    <p:sldId id="311" r:id="rId22"/>
    <p:sldId id="299" r:id="rId23"/>
    <p:sldId id="293" r:id="rId24"/>
    <p:sldId id="312" r:id="rId25"/>
    <p:sldId id="313" r:id="rId26"/>
    <p:sldId id="297" r:id="rId27"/>
    <p:sldId id="314" r:id="rId28"/>
    <p:sldId id="300"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737" autoAdjust="0"/>
  </p:normalViewPr>
  <p:slideViewPr>
    <p:cSldViewPr>
      <p:cViewPr varScale="1">
        <p:scale>
          <a:sx n="70" d="100"/>
          <a:sy n="70" d="100"/>
        </p:scale>
        <p:origin x="51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94106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Week 12 @</a:t>
            </a:r>
            <a:r>
              <a:rPr lang="en-US" baseline="0" dirty="0" smtClean="0"/>
              <a:t> </a:t>
            </a:r>
            <a:r>
              <a:rPr lang="en-US" baseline="0" dirty="0" err="1" smtClean="0"/>
              <a:t>NCCat</a:t>
            </a:r>
            <a:r>
              <a:rPr lang="en-US" baseline="0" dirty="0" smtClean="0"/>
              <a:t> students read yellow wallpaper, bliss, and woman hollering creek w/ questions and test</a:t>
            </a:r>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1</a:t>
            </a:fld>
            <a:endParaRPr lang="en-US"/>
          </a:p>
        </p:txBody>
      </p:sp>
    </p:spTree>
    <p:extLst>
      <p:ext uri="{BB962C8B-B14F-4D97-AF65-F5344CB8AC3E}">
        <p14:creationId xmlns:p14="http://schemas.microsoft.com/office/powerpoint/2010/main" val="192993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4/17/2017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4/17/2017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4/17/2017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4/17/2017</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solidFill>
                  <a:srgbClr val="C00000"/>
                </a:solidFill>
              </a:rPr>
              <a:t> Housekeeping- place homework on the right corner, sharpen your pencils, dispose of any trash etc.</a:t>
            </a:r>
          </a:p>
          <a:p>
            <a:pPr lvl="1"/>
            <a:r>
              <a:rPr lang="en-US" dirty="0" smtClean="0">
                <a:solidFill>
                  <a:srgbClr val="C00000"/>
                </a:solidFill>
              </a:rPr>
              <a:t>Distribute Vocabulary and AOW</a:t>
            </a:r>
          </a:p>
          <a:p>
            <a:r>
              <a:rPr lang="en-US" dirty="0" smtClean="0">
                <a:solidFill>
                  <a:srgbClr val="C00000"/>
                </a:solidFill>
              </a:rPr>
              <a:t>Warm Up: Analysis Practice</a:t>
            </a:r>
          </a:p>
          <a:p>
            <a:r>
              <a:rPr lang="en-US" dirty="0" smtClean="0">
                <a:solidFill>
                  <a:srgbClr val="C00000"/>
                </a:solidFill>
              </a:rPr>
              <a:t>Review the Objectives and Essential Questions</a:t>
            </a:r>
          </a:p>
          <a:p>
            <a:r>
              <a:rPr lang="en-US" dirty="0" smtClean="0">
                <a:solidFill>
                  <a:srgbClr val="0070C0"/>
                </a:solidFill>
              </a:rPr>
              <a:t>Grammar and Tone Review</a:t>
            </a:r>
          </a:p>
          <a:p>
            <a:r>
              <a:rPr lang="en-US" dirty="0" smtClean="0">
                <a:solidFill>
                  <a:srgbClr val="C00000"/>
                </a:solidFill>
              </a:rPr>
              <a:t>Introduce Shakespeare’s  </a:t>
            </a:r>
            <a:r>
              <a:rPr lang="en-US" i="1" dirty="0" smtClean="0">
                <a:solidFill>
                  <a:srgbClr val="C00000"/>
                </a:solidFill>
              </a:rPr>
              <a:t>Hamlet Act I </a:t>
            </a:r>
            <a:endParaRPr lang="en-US" dirty="0" smtClean="0">
              <a:solidFill>
                <a:srgbClr val="C00000"/>
              </a:solidFill>
            </a:endParaRPr>
          </a:p>
          <a:p>
            <a:r>
              <a:rPr lang="en-US" dirty="0" smtClean="0">
                <a:solidFill>
                  <a:srgbClr val="C00000"/>
                </a:solidFill>
              </a:rPr>
              <a:t>Complete a Closure Question</a:t>
            </a:r>
          </a:p>
          <a:p>
            <a:endParaRPr lang="en-US" dirty="0" smtClean="0">
              <a:solidFill>
                <a:srgbClr val="C00000"/>
              </a:solidFill>
            </a:endParaRPr>
          </a:p>
          <a:p>
            <a:endParaRPr lang="en-US" dirty="0" smtClean="0">
              <a:solidFill>
                <a:srgbClr val="C00000"/>
              </a:solidFill>
            </a:endParaRPr>
          </a:p>
          <a:p>
            <a:endParaRPr lang="en-US" sz="3700" dirty="0" smtClean="0">
              <a:solidFill>
                <a:srgbClr val="0070C0"/>
              </a:solidFill>
            </a:endParaRPr>
          </a:p>
          <a:p>
            <a:pPr>
              <a:buNone/>
            </a:pPr>
            <a:endParaRPr lang="en-US" sz="3200" dirty="0" smtClean="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to note: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r>
              <a:rPr lang="en-US" dirty="0"/>
              <a:t>Strange occurrences in nature or supernatural activity also parallels human unrest</a:t>
            </a:r>
            <a:r>
              <a:rPr lang="en-US" dirty="0" smtClean="0"/>
              <a:t>.</a:t>
            </a:r>
          </a:p>
          <a:p>
            <a:pPr lvl="0"/>
            <a:r>
              <a:rPr lang="en-US" dirty="0"/>
              <a:t>Ghosts weren’t always trustworthy.  They could be hallucinations, spirits with work they wished to </a:t>
            </a:r>
            <a:r>
              <a:rPr lang="en-US" dirty="0" smtClean="0"/>
              <a:t>complete, specters </a:t>
            </a:r>
            <a:r>
              <a:rPr lang="en-US" dirty="0"/>
              <a:t>portending something, or devils disguised as dead people. </a:t>
            </a:r>
            <a:endParaRPr lang="en-US" dirty="0" smtClean="0"/>
          </a:p>
          <a:p>
            <a:r>
              <a:rPr lang="en-US" dirty="0" smtClean="0"/>
              <a:t>“Honest” refers to telling the truth as well as maintaining ones chastity.</a:t>
            </a:r>
          </a:p>
          <a:p>
            <a:r>
              <a:rPr lang="en-US" dirty="0" smtClean="0"/>
              <a:t>Catholicism- Last rites: one must confess and repent of sins prior to death to avoid purgatory or hell.</a:t>
            </a:r>
          </a:p>
          <a:p>
            <a:r>
              <a:rPr lang="en-US" dirty="0" smtClean="0"/>
              <a:t>The state of the nation mirrors the state its rulers (references to decay because of the sudden death of the king)</a:t>
            </a:r>
          </a:p>
          <a:p>
            <a:r>
              <a:rPr lang="en-US" dirty="0" smtClean="0"/>
              <a:t>It was considered indecent for a widow or widower to marry their brother-in-law (sister-in-law)</a:t>
            </a:r>
          </a:p>
          <a:p>
            <a:r>
              <a:rPr lang="en-US" dirty="0" smtClean="0"/>
              <a:t>Shakespeare plays with ambiguity (moral, political, romantic, spiritual, linguistic (puns/paradoxes) etc.)</a:t>
            </a:r>
          </a:p>
          <a:p>
            <a:r>
              <a:rPr lang="en-US" dirty="0" smtClean="0"/>
              <a:t>Hamlet refers to the king (King Hamlet)  and the son (Prince Hamlet).</a:t>
            </a:r>
          </a:p>
          <a:p>
            <a:endParaRPr lang="en-US" dirty="0" smtClean="0"/>
          </a:p>
          <a:p>
            <a:endParaRPr lang="en-US" dirty="0" smtClean="0"/>
          </a:p>
          <a:p>
            <a:endParaRPr lang="en-US" dirty="0"/>
          </a:p>
        </p:txBody>
      </p:sp>
    </p:spTree>
    <p:extLst>
      <p:ext uri="{BB962C8B-B14F-4D97-AF65-F5344CB8AC3E}">
        <p14:creationId xmlns:p14="http://schemas.microsoft.com/office/powerpoint/2010/main" val="323820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p:txBody>
          <a:bodyPr/>
          <a:lstStyle/>
          <a:p>
            <a:r>
              <a:rPr lang="en-US" dirty="0" smtClean="0"/>
              <a:t>Mortality</a:t>
            </a:r>
          </a:p>
          <a:p>
            <a:r>
              <a:rPr lang="en-US" dirty="0" smtClean="0"/>
              <a:t>Appearance vs. Reality</a:t>
            </a:r>
          </a:p>
          <a:p>
            <a:r>
              <a:rPr lang="en-US" dirty="0" smtClean="0"/>
              <a:t>Corruption, Specifically Moral Corruption </a:t>
            </a:r>
          </a:p>
          <a:p>
            <a:r>
              <a:rPr lang="en-US" dirty="0" smtClean="0"/>
              <a:t>Revenge</a:t>
            </a:r>
          </a:p>
          <a:p>
            <a:r>
              <a:rPr lang="en-US" dirty="0" smtClean="0"/>
              <a:t>Action vs. Inaction</a:t>
            </a:r>
          </a:p>
          <a:p>
            <a:r>
              <a:rPr lang="en-US" dirty="0" smtClean="0"/>
              <a:t>Role of Women</a:t>
            </a:r>
          </a:p>
          <a:p>
            <a:r>
              <a:rPr lang="en-US" dirty="0" smtClean="0"/>
              <a:t>Madness</a:t>
            </a:r>
          </a:p>
          <a:p>
            <a:r>
              <a:rPr lang="en-US" dirty="0" smtClean="0"/>
              <a:t>Duty/Responsibility</a:t>
            </a:r>
          </a:p>
          <a:p>
            <a:endParaRPr lang="en-US" dirty="0"/>
          </a:p>
        </p:txBody>
      </p:sp>
    </p:spTree>
    <p:extLst>
      <p:ext uri="{BB962C8B-B14F-4D97-AF65-F5344CB8AC3E}">
        <p14:creationId xmlns:p14="http://schemas.microsoft.com/office/powerpoint/2010/main" val="2607805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4/18/2017</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C00000"/>
                </a:solidFill>
              </a:rPr>
              <a:t> Housekeeping- place homework on the right corner, sharpen your pencils, dispose of any trash etc.</a:t>
            </a:r>
          </a:p>
          <a:p>
            <a:pPr lvl="1"/>
            <a:r>
              <a:rPr lang="en-US" dirty="0" smtClean="0">
                <a:solidFill>
                  <a:srgbClr val="C00000"/>
                </a:solidFill>
              </a:rPr>
              <a:t>Vocabulary Notes</a:t>
            </a:r>
          </a:p>
          <a:p>
            <a:r>
              <a:rPr lang="en-US" dirty="0" smtClean="0">
                <a:solidFill>
                  <a:srgbClr val="C00000"/>
                </a:solidFill>
              </a:rPr>
              <a:t>Complete the Warm-Up: Analysis Practice</a:t>
            </a:r>
          </a:p>
          <a:p>
            <a:r>
              <a:rPr lang="en-US" dirty="0" smtClean="0">
                <a:solidFill>
                  <a:srgbClr val="C00000"/>
                </a:solidFill>
              </a:rPr>
              <a:t>Review the Objectives and Essential Questions</a:t>
            </a:r>
            <a:endParaRPr lang="en-US" dirty="0" smtClean="0">
              <a:solidFill>
                <a:srgbClr val="0070C0"/>
              </a:solidFill>
            </a:endParaRPr>
          </a:p>
          <a:p>
            <a:r>
              <a:rPr lang="en-US" dirty="0" smtClean="0">
                <a:solidFill>
                  <a:srgbClr val="0070C0"/>
                </a:solidFill>
              </a:rPr>
              <a:t>Grammar and Tone Review</a:t>
            </a:r>
          </a:p>
          <a:p>
            <a:r>
              <a:rPr lang="en-US" dirty="0" smtClean="0">
                <a:solidFill>
                  <a:srgbClr val="0070C0"/>
                </a:solidFill>
              </a:rPr>
              <a:t>Continue Reading and Analyzing </a:t>
            </a:r>
            <a:r>
              <a:rPr lang="en-US" i="1" dirty="0" smtClean="0">
                <a:solidFill>
                  <a:srgbClr val="0070C0"/>
                </a:solidFill>
              </a:rPr>
              <a:t>Hamlet Act I </a:t>
            </a:r>
            <a:r>
              <a:rPr lang="en-US" dirty="0" smtClean="0">
                <a:solidFill>
                  <a:srgbClr val="C00000"/>
                </a:solidFill>
              </a:rPr>
              <a:t>Complete Paraphrasing Assignment and Begin Study Questions</a:t>
            </a:r>
          </a:p>
          <a:p>
            <a:r>
              <a:rPr lang="en-US" dirty="0" smtClean="0">
                <a:solidFill>
                  <a:srgbClr val="C00000"/>
                </a:solidFill>
              </a:rPr>
              <a:t>Complete a Closure Question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a:t>
            </a:r>
            <a:r>
              <a:rPr lang="en-US" dirty="0" smtClean="0"/>
              <a:t>tone</a:t>
            </a:r>
            <a:endParaRPr lang="en-US" dirty="0"/>
          </a:p>
        </p:txBody>
      </p:sp>
    </p:spTree>
    <p:extLst>
      <p:ext uri="{BB962C8B-B14F-4D97-AF65-F5344CB8AC3E}">
        <p14:creationId xmlns:p14="http://schemas.microsoft.com/office/powerpoint/2010/main" val="2081095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To what extent do religious and spiritual beliefs motivate one’s choices? Is morality ever relative?</a:t>
            </a:r>
          </a:p>
          <a:p>
            <a:pPr lvl="0"/>
            <a:r>
              <a:rPr lang="en-US" dirty="0"/>
              <a:t>When are the qualities of indecision and procrastination valuable? When do they simply hinder one’s goals?</a:t>
            </a:r>
          </a:p>
          <a:p>
            <a:pPr lvl="0"/>
            <a:r>
              <a:rPr lang="en-US" dirty="0"/>
              <a:t>Is justice an unattainable ideal in the real world?</a:t>
            </a:r>
          </a:p>
          <a:p>
            <a:pPr lvl="0"/>
            <a:r>
              <a:rPr lang="en-US" dirty="0"/>
              <a:t>Can excessive ambition/desire lead one to act against one’s conscience or sense of morality?</a:t>
            </a:r>
          </a:p>
          <a:p>
            <a:pPr lvl="0"/>
            <a:r>
              <a:rPr lang="en-US" dirty="0"/>
              <a:t>How does one establish credibility?  How can misinformation or unsubstantiated facts impact one’s goals and/or behavior?</a:t>
            </a:r>
          </a:p>
          <a:p>
            <a:r>
              <a:rPr lang="en-US" dirty="0"/>
              <a:t>How should we react when we have been hurt by someone?  Is revenge ever appropriate or is it our responsibility to forgive?</a:t>
            </a:r>
          </a:p>
          <a:p>
            <a:endParaRPr lang="en-US" dirty="0"/>
          </a:p>
        </p:txBody>
      </p:sp>
    </p:spTree>
    <p:extLst>
      <p:ext uri="{BB962C8B-B14F-4D97-AF65-F5344CB8AC3E}">
        <p14:creationId xmlns:p14="http://schemas.microsoft.com/office/powerpoint/2010/main" val="1702280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Grammar Practice- Identify the error (pronoun agreement, sub/verb agreement, misplaced modifiers, fragment/punctuation, parallel structure) in the following:</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Many secrets of the universe has yet to be discovered.</a:t>
            </a:r>
          </a:p>
          <a:p>
            <a:pPr marL="514350" indent="-514350">
              <a:buFont typeface="+mj-lt"/>
              <a:buAutoNum type="arabicPeriod"/>
            </a:pPr>
            <a:r>
              <a:rPr lang="en-US" dirty="0" smtClean="0"/>
              <a:t>They like camping because you can be close to nature.</a:t>
            </a:r>
          </a:p>
          <a:p>
            <a:pPr marL="514350" indent="-514350">
              <a:buFont typeface="+mj-lt"/>
              <a:buAutoNum type="arabicPeriod"/>
            </a:pPr>
            <a:r>
              <a:rPr lang="en-US" dirty="0" smtClean="0"/>
              <a:t>Lana saw several distant farmhouses and barns climbing the trees.</a:t>
            </a:r>
          </a:p>
          <a:p>
            <a:pPr marL="514350" indent="-514350">
              <a:buFont typeface="+mj-lt"/>
              <a:buAutoNum type="arabicPeriod"/>
            </a:pPr>
            <a:r>
              <a:rPr lang="en-US" dirty="0" smtClean="0"/>
              <a:t>We heard noises in the chimney, a raccoon had moved in.</a:t>
            </a:r>
          </a:p>
          <a:p>
            <a:pPr marL="514350" indent="-514350">
              <a:buFont typeface="+mj-lt"/>
              <a:buAutoNum type="arabicPeriod"/>
            </a:pPr>
            <a:r>
              <a:rPr lang="en-US" dirty="0" smtClean="0"/>
              <a:t>I saw the deer run across the field sitting on the porch.</a:t>
            </a:r>
            <a:endParaRPr lang="en-US" dirty="0"/>
          </a:p>
        </p:txBody>
      </p:sp>
    </p:spTree>
    <p:extLst>
      <p:ext uri="{BB962C8B-B14F-4D97-AF65-F5344CB8AC3E}">
        <p14:creationId xmlns:p14="http://schemas.microsoft.com/office/powerpoint/2010/main" val="1673211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solidFill>
                  <a:srgbClr val="0070C0"/>
                </a:solidFill>
              </a:rPr>
              <a:t>“And I started to play.  It was so beautiful.  I was so caught up in how lovely I looked that at first I didn’t worry how I would sound.  So it was a surprise to me when I hit the first wrong note and realized something didn’t sound quite right.  And then I hit another and another followed that.  A chill started at the top of my head and began to trickle down.  Yet I couldn’t stop playing, as though my hands were bewitched.  I kept thinking my fingers would adjust themselves back, like a train switching to the right tract.  I played this strange jumble through two repeats, the sour notes staying with me all the way to the end.” – Tan, </a:t>
            </a:r>
            <a:r>
              <a:rPr lang="en-US" i="1" dirty="0">
                <a:solidFill>
                  <a:srgbClr val="0070C0"/>
                </a:solidFill>
              </a:rPr>
              <a:t>The Joy Luck Club</a:t>
            </a:r>
          </a:p>
          <a:p>
            <a:pPr marL="514350" indent="-514350">
              <a:buFont typeface="+mj-lt"/>
              <a:buAutoNum type="arabicPeriod"/>
            </a:pPr>
            <a:r>
              <a:rPr lang="en-US" dirty="0"/>
              <a:t>How does the narrator’s attitude toward her performance change in the passage?</a:t>
            </a:r>
          </a:p>
          <a:p>
            <a:pPr marL="514350" indent="-514350">
              <a:buFont typeface="+mj-lt"/>
              <a:buAutoNum type="arabicPeriod"/>
            </a:pPr>
            <a:r>
              <a:rPr lang="en-US" dirty="0"/>
              <a:t>How does the author’s use of detail, diction, and imagery reveal the narrator’s changing attitude?</a:t>
            </a:r>
          </a:p>
        </p:txBody>
      </p:sp>
    </p:spTree>
    <p:extLst>
      <p:ext uri="{BB962C8B-B14F-4D97-AF65-F5344CB8AC3E}">
        <p14:creationId xmlns:p14="http://schemas.microsoft.com/office/powerpoint/2010/main" val="1361941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 English II Agenda 4/19/2017</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C00000"/>
                </a:solidFill>
              </a:rPr>
              <a:t> Housekeeping- place homework on the right corner, sharpen your pencils, dispose of any trash etc.</a:t>
            </a:r>
          </a:p>
          <a:p>
            <a:r>
              <a:rPr lang="en-US" dirty="0" smtClean="0">
                <a:solidFill>
                  <a:srgbClr val="C00000"/>
                </a:solidFill>
              </a:rPr>
              <a:t>Complete the Warm-Up: Analysis Practice</a:t>
            </a:r>
          </a:p>
          <a:p>
            <a:r>
              <a:rPr lang="en-US" dirty="0" smtClean="0">
                <a:solidFill>
                  <a:srgbClr val="C00000"/>
                </a:solidFill>
              </a:rPr>
              <a:t>Review the Objectives and Essential Questions</a:t>
            </a:r>
            <a:endParaRPr lang="en-US" dirty="0" smtClean="0">
              <a:solidFill>
                <a:srgbClr val="0070C0"/>
              </a:solidFill>
            </a:endParaRPr>
          </a:p>
          <a:p>
            <a:r>
              <a:rPr lang="en-US" dirty="0" smtClean="0">
                <a:solidFill>
                  <a:srgbClr val="0070C0"/>
                </a:solidFill>
              </a:rPr>
              <a:t>Grammar and Tone Review </a:t>
            </a:r>
            <a:endParaRPr lang="en-US" dirty="0" smtClean="0">
              <a:solidFill>
                <a:srgbClr val="C00000"/>
              </a:solidFill>
            </a:endParaRPr>
          </a:p>
          <a:p>
            <a:r>
              <a:rPr lang="en-US" dirty="0" smtClean="0">
                <a:solidFill>
                  <a:srgbClr val="C00000"/>
                </a:solidFill>
              </a:rPr>
              <a:t>Complete ACT I, Study Questions and Paraphrase Practice</a:t>
            </a:r>
          </a:p>
          <a:p>
            <a:r>
              <a:rPr lang="en-US" dirty="0" smtClean="0">
                <a:solidFill>
                  <a:srgbClr val="C00000"/>
                </a:solidFill>
              </a:rPr>
              <a:t>Complete a Closure Question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415320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To what extent do religious and spiritual beliefs motivate one’s choices? Is morality ever relative?</a:t>
            </a:r>
          </a:p>
          <a:p>
            <a:pPr lvl="0"/>
            <a:r>
              <a:rPr lang="en-US" dirty="0"/>
              <a:t>When are the qualities of indecision and procrastination valuable? When do they simply hinder one’s goals?</a:t>
            </a:r>
          </a:p>
          <a:p>
            <a:pPr lvl="0"/>
            <a:r>
              <a:rPr lang="en-US" dirty="0"/>
              <a:t>Is justice an unattainable ideal in the real world?</a:t>
            </a:r>
          </a:p>
          <a:p>
            <a:pPr lvl="0"/>
            <a:r>
              <a:rPr lang="en-US" dirty="0"/>
              <a:t>Can excessive ambition/desire lead one to act against one’s conscience or sense of morality?</a:t>
            </a:r>
          </a:p>
          <a:p>
            <a:pPr lvl="0"/>
            <a:r>
              <a:rPr lang="en-US" dirty="0"/>
              <a:t>How does one establish credibility?  How can misinformation or unsubstantiated facts impact one’s goals and/or behavior?</a:t>
            </a:r>
          </a:p>
          <a:p>
            <a:r>
              <a:rPr lang="en-US" dirty="0"/>
              <a:t>How should we react when we have been hurt by someone?  Is revenge ever appropriate or is it our responsibility to forgive?</a:t>
            </a:r>
          </a:p>
          <a:p>
            <a:pPr lvl="0"/>
            <a:endParaRPr lang="en-US" dirty="0"/>
          </a:p>
        </p:txBody>
      </p:sp>
    </p:spTree>
    <p:extLst>
      <p:ext uri="{BB962C8B-B14F-4D97-AF65-F5344CB8AC3E}">
        <p14:creationId xmlns:p14="http://schemas.microsoft.com/office/powerpoint/2010/main" val="258613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a:t>
            </a:r>
            <a:r>
              <a:rPr lang="en-US" dirty="0" smtClean="0"/>
              <a:t>tone</a:t>
            </a:r>
            <a:endParaRPr lang="en-US" dirty="0"/>
          </a:p>
        </p:txBody>
      </p:sp>
    </p:spTree>
    <p:extLst>
      <p:ext uri="{BB962C8B-B14F-4D97-AF65-F5344CB8AC3E}">
        <p14:creationId xmlns:p14="http://schemas.microsoft.com/office/powerpoint/2010/main" val="1063044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Grammar Practice- Identify the error (pronoun agreement, sub/verb agreement, misplaced modifiers, fragment/punctuation, parallel structure) in the following:</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This list of names are very important.</a:t>
            </a:r>
          </a:p>
          <a:p>
            <a:pPr marL="514350" indent="-514350">
              <a:buFont typeface="+mj-lt"/>
              <a:buAutoNum type="arabicPeriod"/>
            </a:pPr>
            <a:r>
              <a:rPr lang="en-US" dirty="0" smtClean="0"/>
              <a:t>Neither of the girls left their umbrella on the bus.</a:t>
            </a:r>
          </a:p>
          <a:p>
            <a:pPr marL="514350" indent="-514350">
              <a:buFont typeface="+mj-lt"/>
              <a:buAutoNum type="arabicPeriod"/>
            </a:pPr>
            <a:r>
              <a:rPr lang="en-US" dirty="0" smtClean="0"/>
              <a:t>Rachel fashioned sculptures of the fairgoers made of clay.</a:t>
            </a:r>
          </a:p>
          <a:p>
            <a:pPr marL="514350" indent="-514350">
              <a:buFont typeface="+mj-lt"/>
              <a:buAutoNum type="arabicPeriod"/>
            </a:pPr>
            <a:r>
              <a:rPr lang="en-US" dirty="0" smtClean="0"/>
              <a:t>Three boys riding mountain bikes and wearing brightly colored helmets.</a:t>
            </a:r>
          </a:p>
          <a:p>
            <a:pPr marL="514350" indent="-514350">
              <a:buFont typeface="+mj-lt"/>
              <a:buAutoNum type="arabicPeriod"/>
            </a:pPr>
            <a:r>
              <a:rPr lang="en-US" dirty="0" smtClean="0"/>
              <a:t>I was sure in the tree that he spotted the owls.</a:t>
            </a:r>
            <a:endParaRPr lang="en-US" dirty="0"/>
          </a:p>
        </p:txBody>
      </p:sp>
    </p:spTree>
    <p:extLst>
      <p:ext uri="{BB962C8B-B14F-4D97-AF65-F5344CB8AC3E}">
        <p14:creationId xmlns:p14="http://schemas.microsoft.com/office/powerpoint/2010/main" val="2099389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Practice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solidFill>
                  <a:srgbClr val="0070C0"/>
                </a:solidFill>
              </a:rPr>
              <a:t>“DiMaggio burst upon the nation just nine years after Charles Lindbergh almost inadvertently invented celebrity of a degree- of a kind really – never before experienced.  DiMaggio played a team game but somehow knew, in the intuitive way an artist has of knowing things, that our rough-and-tumble democracy, leveling though it is, responds to an individual with an aura or remoteness. –Will, “The First Michael Jordan”</a:t>
            </a:r>
          </a:p>
          <a:p>
            <a:pPr marL="514350" indent="-514350">
              <a:buFont typeface="+mj-lt"/>
              <a:buAutoNum type="arabicPeriod"/>
            </a:pPr>
            <a:r>
              <a:rPr lang="en-US" dirty="0"/>
              <a:t>What is Will’s attitude toward DiMaggio?</a:t>
            </a:r>
          </a:p>
          <a:p>
            <a:pPr marL="514350" indent="-514350">
              <a:buFont typeface="+mj-lt"/>
              <a:buAutoNum type="arabicPeriod"/>
            </a:pPr>
            <a:r>
              <a:rPr lang="en-US" dirty="0"/>
              <a:t>List what specific diction, detail, imagery, and syntax create the tone.</a:t>
            </a:r>
          </a:p>
          <a:p>
            <a:endParaRPr lang="en-US" dirty="0"/>
          </a:p>
        </p:txBody>
      </p:sp>
    </p:spTree>
    <p:extLst>
      <p:ext uri="{BB962C8B-B14F-4D97-AF65-F5344CB8AC3E}">
        <p14:creationId xmlns:p14="http://schemas.microsoft.com/office/powerpoint/2010/main" val="3907227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the following devices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Repetition</a:t>
            </a:r>
          </a:p>
          <a:p>
            <a:pPr marL="514350" indent="-514350">
              <a:buFont typeface="+mj-lt"/>
              <a:buAutoNum type="arabicPeriod"/>
            </a:pPr>
            <a:r>
              <a:rPr lang="en-US" dirty="0" smtClean="0"/>
              <a:t>Imagery</a:t>
            </a:r>
          </a:p>
          <a:p>
            <a:pPr marL="514350" indent="-514350">
              <a:buFont typeface="+mj-lt"/>
              <a:buAutoNum type="arabicPeriod"/>
            </a:pPr>
            <a:r>
              <a:rPr lang="en-US" dirty="0" smtClean="0"/>
              <a:t>Indirect Characterization</a:t>
            </a:r>
          </a:p>
          <a:p>
            <a:pPr marL="514350" indent="-514350">
              <a:buFont typeface="+mj-lt"/>
              <a:buAutoNum type="arabicPeriod"/>
            </a:pPr>
            <a:r>
              <a:rPr lang="en-US" dirty="0" smtClean="0"/>
              <a:t>Direct Characterization</a:t>
            </a:r>
          </a:p>
          <a:p>
            <a:pPr marL="514350" indent="-514350">
              <a:buFont typeface="+mj-lt"/>
              <a:buAutoNum type="arabicPeriod"/>
            </a:pPr>
            <a:r>
              <a:rPr lang="en-US" dirty="0" smtClean="0"/>
              <a:t>Flat Characters</a:t>
            </a:r>
          </a:p>
          <a:p>
            <a:pPr marL="514350" indent="-514350">
              <a:buFont typeface="+mj-lt"/>
              <a:buAutoNum type="arabicPeriod"/>
            </a:pPr>
            <a:r>
              <a:rPr lang="en-US" dirty="0" smtClean="0"/>
              <a:t>Round Characters</a:t>
            </a:r>
          </a:p>
          <a:p>
            <a:pPr marL="514350" indent="-514350">
              <a:buFont typeface="+mj-lt"/>
              <a:buAutoNum type="arabicPeriod"/>
            </a:pPr>
            <a:r>
              <a:rPr lang="en-US" dirty="0" smtClean="0"/>
              <a:t>Syntax (Colon, Semicolon, Dash)</a:t>
            </a:r>
          </a:p>
          <a:p>
            <a:pPr marL="514350" indent="-514350">
              <a:buFont typeface="+mj-lt"/>
              <a:buAutoNum type="arabicPeriod"/>
            </a:pPr>
            <a:r>
              <a:rPr lang="en-US" dirty="0" smtClean="0"/>
              <a:t>Dialect</a:t>
            </a:r>
          </a:p>
          <a:p>
            <a:pPr marL="514350" indent="-514350">
              <a:buFont typeface="+mj-lt"/>
              <a:buAutoNum type="arabicPeriod"/>
            </a:pPr>
            <a:r>
              <a:rPr lang="en-US" dirty="0" smtClean="0"/>
              <a:t>Setting</a:t>
            </a:r>
          </a:p>
          <a:p>
            <a:pPr marL="0" indent="0">
              <a:buNone/>
            </a:pPr>
            <a:endParaRPr lang="en-US" dirty="0"/>
          </a:p>
        </p:txBody>
      </p:sp>
    </p:spTree>
    <p:extLst>
      <p:ext uri="{BB962C8B-B14F-4D97-AF65-F5344CB8AC3E}">
        <p14:creationId xmlns:p14="http://schemas.microsoft.com/office/powerpoint/2010/main" val="3676066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4/20/2017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Paraphrase Due Tomorrow</a:t>
            </a:r>
            <a:endParaRPr lang="en-US" dirty="0">
              <a:solidFill>
                <a:srgbClr val="C00000"/>
              </a:solidFill>
            </a:endParaRPr>
          </a:p>
          <a:p>
            <a:r>
              <a:rPr lang="en-US" dirty="0" smtClean="0">
                <a:solidFill>
                  <a:srgbClr val="C00000"/>
                </a:solidFill>
              </a:rPr>
              <a:t>Complete the Warm Up-Analysis Practice</a:t>
            </a:r>
            <a:endParaRPr lang="en-US" dirty="0">
              <a:solidFill>
                <a:srgbClr val="C00000"/>
              </a:solidFill>
            </a:endParaRPr>
          </a:p>
          <a:p>
            <a:r>
              <a:rPr lang="en-US" dirty="0">
                <a:solidFill>
                  <a:srgbClr val="C00000"/>
                </a:solidFill>
              </a:rPr>
              <a:t>Review the Objectives and Essential </a:t>
            </a:r>
            <a:r>
              <a:rPr lang="en-US" dirty="0" smtClean="0">
                <a:solidFill>
                  <a:srgbClr val="C00000"/>
                </a:solidFill>
              </a:rPr>
              <a:t>Questions</a:t>
            </a:r>
          </a:p>
          <a:p>
            <a:r>
              <a:rPr lang="en-US" dirty="0" smtClean="0">
                <a:solidFill>
                  <a:srgbClr val="0070C0"/>
                </a:solidFill>
              </a:rPr>
              <a:t>Grammar Review and Tone Practice</a:t>
            </a:r>
            <a:endParaRPr lang="en-US" dirty="0">
              <a:solidFill>
                <a:srgbClr val="0070C0"/>
              </a:solidFill>
            </a:endParaRPr>
          </a:p>
          <a:p>
            <a:r>
              <a:rPr lang="en-US" dirty="0" smtClean="0">
                <a:solidFill>
                  <a:srgbClr val="0070C0"/>
                </a:solidFill>
              </a:rPr>
              <a:t>Complete Study Questions and Paraphrase</a:t>
            </a:r>
          </a:p>
          <a:p>
            <a:r>
              <a:rPr lang="en-US" dirty="0" smtClean="0">
                <a:solidFill>
                  <a:srgbClr val="C00000"/>
                </a:solidFill>
              </a:rPr>
              <a:t>Introduce the Acting Assignment </a:t>
            </a:r>
            <a:endParaRPr lang="en-US" dirty="0">
              <a:solidFill>
                <a:srgbClr val="C00000"/>
              </a:solidFill>
            </a:endParaRPr>
          </a:p>
          <a:p>
            <a:r>
              <a:rPr lang="en-US" dirty="0">
                <a:solidFill>
                  <a:srgbClr val="C00000"/>
                </a:solidFill>
              </a:rPr>
              <a:t>Complete a Closure Question</a:t>
            </a:r>
          </a:p>
          <a:p>
            <a:endParaRPr lang="en-US" dirty="0"/>
          </a:p>
          <a:p>
            <a:endParaRPr lang="en-US" dirty="0"/>
          </a:p>
        </p:txBody>
      </p:sp>
    </p:spTree>
    <p:extLst>
      <p:ext uri="{BB962C8B-B14F-4D97-AF65-F5344CB8AC3E}">
        <p14:creationId xmlns:p14="http://schemas.microsoft.com/office/powerpoint/2010/main" val="4234325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1326955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To what extent do religious and spiritual beliefs motivate one’s choices? Is morality ever relative?</a:t>
            </a:r>
          </a:p>
          <a:p>
            <a:pPr lvl="0"/>
            <a:r>
              <a:rPr lang="en-US" dirty="0"/>
              <a:t>When are the qualities of indecision and procrastination valuable? When do they simply hinder one’s goals?</a:t>
            </a:r>
          </a:p>
          <a:p>
            <a:pPr lvl="0"/>
            <a:r>
              <a:rPr lang="en-US" dirty="0"/>
              <a:t>Is justice an unattainable ideal in the real world?</a:t>
            </a:r>
          </a:p>
          <a:p>
            <a:pPr lvl="0"/>
            <a:r>
              <a:rPr lang="en-US" dirty="0"/>
              <a:t>Can excessive ambition/desire lead one to act against one’s conscience or sense of morality?</a:t>
            </a:r>
          </a:p>
          <a:p>
            <a:pPr lvl="0"/>
            <a:r>
              <a:rPr lang="en-US" dirty="0"/>
              <a:t>How does one establish credibility?  How can misinformation or unsubstantiated facts impact one’s goals and/or behavior?</a:t>
            </a:r>
          </a:p>
          <a:p>
            <a:r>
              <a:rPr lang="en-US" dirty="0"/>
              <a:t>How should we react when we have been hurt by someone?  Is revenge ever appropriate or is it our responsibility to forgive?</a:t>
            </a:r>
          </a:p>
          <a:p>
            <a:pPr marL="0" indent="0">
              <a:buNone/>
            </a:pPr>
            <a:endParaRPr lang="en-US" dirty="0"/>
          </a:p>
        </p:txBody>
      </p:sp>
    </p:spTree>
    <p:extLst>
      <p:ext uri="{BB962C8B-B14F-4D97-AF65-F5344CB8AC3E}">
        <p14:creationId xmlns:p14="http://schemas.microsoft.com/office/powerpoint/2010/main" val="1657126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Grammar Practice- Identify the error (pronoun agreement, sub/verb agreement, misplaced modifiers, fragment/punctuation, parallel structure) in the following:</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This list of names are very important.</a:t>
            </a:r>
          </a:p>
          <a:p>
            <a:pPr marL="514350" indent="-514350">
              <a:buFont typeface="+mj-lt"/>
              <a:buAutoNum type="arabicPeriod"/>
            </a:pPr>
            <a:r>
              <a:rPr lang="en-US" dirty="0"/>
              <a:t>Neither of the girls left their umbrella on the bus.</a:t>
            </a:r>
          </a:p>
          <a:p>
            <a:pPr marL="514350" indent="-514350">
              <a:buFont typeface="+mj-lt"/>
              <a:buAutoNum type="arabicPeriod"/>
            </a:pPr>
            <a:r>
              <a:rPr lang="en-US" dirty="0"/>
              <a:t>Rachel fashioned sculptures of the fairgoers made of clay.</a:t>
            </a:r>
          </a:p>
          <a:p>
            <a:pPr marL="514350" indent="-514350">
              <a:buFont typeface="+mj-lt"/>
              <a:buAutoNum type="arabicPeriod"/>
            </a:pPr>
            <a:r>
              <a:rPr lang="en-US" dirty="0"/>
              <a:t>Three boys riding mountain bikes and wearing brightly colored helmets.</a:t>
            </a:r>
          </a:p>
          <a:p>
            <a:pPr marL="514350" indent="-514350">
              <a:buFont typeface="+mj-lt"/>
              <a:buAutoNum type="arabicPeriod"/>
            </a:pPr>
            <a:r>
              <a:rPr lang="en-US" dirty="0"/>
              <a:t>I was sure in the tree that he spotted the owls.</a:t>
            </a:r>
          </a:p>
          <a:p>
            <a:pPr marL="514350" indent="-514350">
              <a:buFont typeface="+mj-lt"/>
              <a:buAutoNum type="arabicPeriod"/>
            </a:pPr>
            <a:endParaRPr lang="en-US" dirty="0"/>
          </a:p>
        </p:txBody>
      </p:sp>
    </p:spTree>
    <p:extLst>
      <p:ext uri="{BB962C8B-B14F-4D97-AF65-F5344CB8AC3E}">
        <p14:creationId xmlns:p14="http://schemas.microsoft.com/office/powerpoint/2010/main" val="118778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70C0"/>
                </a:solidFill>
              </a:rPr>
              <a:t>“Shug come over and she and Sofia hug.  Shug say, Girl, you look like a good lime, you do.  That when I notice that Shug talk and act sometimes like a man.  Men say stuff like that to women, Girl, you look like a good time.  Women always talk bout hair and health.  How many babies living or dead, or got </a:t>
            </a:r>
            <a:r>
              <a:rPr lang="en-US" dirty="0" err="1">
                <a:solidFill>
                  <a:srgbClr val="0070C0"/>
                </a:solidFill>
              </a:rPr>
              <a:t>teef</a:t>
            </a:r>
            <a:r>
              <a:rPr lang="en-US" dirty="0">
                <a:solidFill>
                  <a:srgbClr val="0070C0"/>
                </a:solidFill>
              </a:rPr>
              <a:t>.  Not bout how some woman they hugging on look like a good time.”  -Walker, </a:t>
            </a:r>
            <a:r>
              <a:rPr lang="en-US" i="1" dirty="0">
                <a:solidFill>
                  <a:srgbClr val="0070C0"/>
                </a:solidFill>
              </a:rPr>
              <a:t>The Color Purple</a:t>
            </a:r>
            <a:endParaRPr lang="en-US" dirty="0">
              <a:solidFill>
                <a:srgbClr val="0070C0"/>
              </a:solidFill>
            </a:endParaRPr>
          </a:p>
          <a:p>
            <a:pPr marL="514350" indent="-514350">
              <a:buFont typeface="+mj-lt"/>
              <a:buAutoNum type="arabicPeriod"/>
            </a:pPr>
            <a:r>
              <a:rPr lang="en-US" dirty="0"/>
              <a:t>What is the tone of this passage:  what attitude toward Shug, toward men, and toward women underlies the passage?</a:t>
            </a:r>
          </a:p>
          <a:p>
            <a:pPr marL="514350" indent="-514350">
              <a:buFont typeface="+mj-lt"/>
              <a:buAutoNum type="arabicPeriod"/>
            </a:pPr>
            <a:r>
              <a:rPr lang="en-US" dirty="0"/>
              <a:t>Walker repeats the phrase </a:t>
            </a:r>
            <a:r>
              <a:rPr lang="en-US" i="1" dirty="0"/>
              <a:t>looks like a good time</a:t>
            </a:r>
            <a:r>
              <a:rPr lang="en-US" dirty="0"/>
              <a:t>, three times in the passage.  How does this use of repetition help create the tone of the passage?</a:t>
            </a:r>
          </a:p>
        </p:txBody>
      </p:sp>
    </p:spTree>
    <p:extLst>
      <p:ext uri="{BB962C8B-B14F-4D97-AF65-F5344CB8AC3E}">
        <p14:creationId xmlns:p14="http://schemas.microsoft.com/office/powerpoint/2010/main" val="2344382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PURPOSE of the following:</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Irony</a:t>
            </a:r>
          </a:p>
          <a:p>
            <a:pPr marL="514350" indent="-514350">
              <a:buFont typeface="+mj-lt"/>
              <a:buAutoNum type="arabicPeriod"/>
            </a:pPr>
            <a:r>
              <a:rPr lang="en-US" dirty="0" smtClean="0"/>
              <a:t>Hyperbole</a:t>
            </a:r>
          </a:p>
          <a:p>
            <a:pPr marL="514350" indent="-514350">
              <a:buFont typeface="+mj-lt"/>
              <a:buAutoNum type="arabicPeriod"/>
            </a:pPr>
            <a:r>
              <a:rPr lang="en-US" dirty="0" smtClean="0"/>
              <a:t>Alliteration</a:t>
            </a:r>
          </a:p>
          <a:p>
            <a:pPr marL="514350" indent="-514350">
              <a:buFont typeface="+mj-lt"/>
              <a:buAutoNum type="arabicPeriod"/>
            </a:pPr>
            <a:r>
              <a:rPr lang="en-US" dirty="0" smtClean="0"/>
              <a:t>Allusion</a:t>
            </a:r>
          </a:p>
          <a:p>
            <a:pPr marL="514350" indent="-514350">
              <a:buFont typeface="+mj-lt"/>
              <a:buAutoNum type="arabicPeriod"/>
            </a:pPr>
            <a:r>
              <a:rPr lang="en-US" dirty="0" smtClean="0"/>
              <a:t>Metaphor</a:t>
            </a:r>
          </a:p>
          <a:p>
            <a:pPr marL="514350" indent="-514350">
              <a:buFont typeface="+mj-lt"/>
              <a:buAutoNum type="arabicPeriod"/>
            </a:pPr>
            <a:r>
              <a:rPr lang="en-US" dirty="0" smtClean="0"/>
              <a:t>Symbol</a:t>
            </a:r>
          </a:p>
          <a:p>
            <a:pPr marL="514350" indent="-514350">
              <a:buFont typeface="+mj-lt"/>
              <a:buAutoNum type="arabicPeriod"/>
            </a:pPr>
            <a:r>
              <a:rPr lang="en-US" dirty="0" smtClean="0"/>
              <a:t>Personification</a:t>
            </a:r>
          </a:p>
          <a:p>
            <a:pPr marL="514350" indent="-514350">
              <a:buFont typeface="+mj-lt"/>
              <a:buAutoNum type="arabicPeriod"/>
            </a:pPr>
            <a:r>
              <a:rPr lang="en-US" smtClean="0"/>
              <a:t>Soliloquy </a:t>
            </a:r>
            <a:endParaRPr lang="en-US" dirty="0"/>
          </a:p>
        </p:txBody>
      </p:sp>
    </p:spTree>
    <p:extLst>
      <p:ext uri="{BB962C8B-B14F-4D97-AF65-F5344CB8AC3E}">
        <p14:creationId xmlns:p14="http://schemas.microsoft.com/office/powerpoint/2010/main" val="2280191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4/21/2016</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C00000"/>
                </a:solidFill>
              </a:rPr>
              <a:t>Housekeeping- place homework on the right corner, sharpen your pencils, dispose of any trash etc.</a:t>
            </a:r>
          </a:p>
          <a:p>
            <a:pPr lvl="1"/>
            <a:r>
              <a:rPr lang="en-US" dirty="0" smtClean="0">
                <a:solidFill>
                  <a:srgbClr val="C00000"/>
                </a:solidFill>
              </a:rPr>
              <a:t>AOW on Right Corner</a:t>
            </a:r>
          </a:p>
          <a:p>
            <a:pPr lvl="1"/>
            <a:r>
              <a:rPr lang="en-US" dirty="0" smtClean="0">
                <a:solidFill>
                  <a:srgbClr val="C00000"/>
                </a:solidFill>
              </a:rPr>
              <a:t>Act I- Questions and Paraphrase </a:t>
            </a:r>
            <a:endParaRPr lang="en-US" dirty="0">
              <a:solidFill>
                <a:srgbClr val="C00000"/>
              </a:solidFill>
            </a:endParaRPr>
          </a:p>
          <a:p>
            <a:r>
              <a:rPr lang="en-US" dirty="0">
                <a:solidFill>
                  <a:srgbClr val="C00000"/>
                </a:solidFill>
              </a:rPr>
              <a:t>Review Objectives and Essential </a:t>
            </a:r>
            <a:r>
              <a:rPr lang="en-US" dirty="0" smtClean="0">
                <a:solidFill>
                  <a:srgbClr val="C00000"/>
                </a:solidFill>
              </a:rPr>
              <a:t>Questions</a:t>
            </a:r>
            <a:endParaRPr lang="en-US" sz="2400" dirty="0">
              <a:solidFill>
                <a:srgbClr val="002060"/>
              </a:solidFill>
            </a:endParaRPr>
          </a:p>
          <a:p>
            <a:r>
              <a:rPr lang="en-US" sz="2400" dirty="0" smtClean="0">
                <a:solidFill>
                  <a:srgbClr val="0070C0"/>
                </a:solidFill>
              </a:rPr>
              <a:t>Complete Test and Essay</a:t>
            </a:r>
            <a:endParaRPr lang="en-US" dirty="0">
              <a:solidFill>
                <a:srgbClr val="0070C0"/>
              </a:solidFill>
            </a:endParaRPr>
          </a:p>
          <a:p>
            <a:pPr lvl="1"/>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To what extent </a:t>
            </a:r>
            <a:r>
              <a:rPr lang="en-US" dirty="0" smtClean="0"/>
              <a:t>do </a:t>
            </a:r>
            <a:r>
              <a:rPr lang="en-US" dirty="0" smtClean="0"/>
              <a:t>religious and spiritual beliefs motivate one’s choices? Is morality ever relative?</a:t>
            </a:r>
            <a:endParaRPr lang="en-US" dirty="0"/>
          </a:p>
          <a:p>
            <a:pPr lvl="0"/>
            <a:r>
              <a:rPr lang="en-US" dirty="0"/>
              <a:t>When </a:t>
            </a:r>
            <a:r>
              <a:rPr lang="en-US" dirty="0" smtClean="0"/>
              <a:t>are </a:t>
            </a:r>
            <a:r>
              <a:rPr lang="en-US" dirty="0"/>
              <a:t>the </a:t>
            </a:r>
            <a:r>
              <a:rPr lang="en-US" dirty="0" smtClean="0"/>
              <a:t>qualities </a:t>
            </a:r>
            <a:r>
              <a:rPr lang="en-US" dirty="0"/>
              <a:t>of indecision </a:t>
            </a:r>
            <a:r>
              <a:rPr lang="en-US" dirty="0" smtClean="0"/>
              <a:t>and procrastination </a:t>
            </a:r>
            <a:r>
              <a:rPr lang="en-US" dirty="0" smtClean="0"/>
              <a:t>valuable? </a:t>
            </a:r>
            <a:r>
              <a:rPr lang="en-US" dirty="0"/>
              <a:t>W</a:t>
            </a:r>
            <a:r>
              <a:rPr lang="en-US" dirty="0" smtClean="0"/>
              <a:t>hen do they simply </a:t>
            </a:r>
            <a:r>
              <a:rPr lang="en-US" dirty="0" smtClean="0"/>
              <a:t>hinder one’s goals?</a:t>
            </a:r>
            <a:endParaRPr lang="en-US" dirty="0"/>
          </a:p>
          <a:p>
            <a:pPr lvl="0"/>
            <a:r>
              <a:rPr lang="en-US" dirty="0" smtClean="0"/>
              <a:t>Is </a:t>
            </a:r>
            <a:r>
              <a:rPr lang="en-US" dirty="0"/>
              <a:t>justice an unattainable ideal in the real world</a:t>
            </a:r>
            <a:r>
              <a:rPr lang="en-US" dirty="0" smtClean="0"/>
              <a:t>?</a:t>
            </a:r>
            <a:endParaRPr lang="en-US" dirty="0"/>
          </a:p>
          <a:p>
            <a:pPr lvl="0"/>
            <a:r>
              <a:rPr lang="en-US" dirty="0" smtClean="0"/>
              <a:t>Can </a:t>
            </a:r>
            <a:r>
              <a:rPr lang="en-US" dirty="0"/>
              <a:t>excessive </a:t>
            </a:r>
            <a:r>
              <a:rPr lang="en-US" dirty="0" smtClean="0"/>
              <a:t>ambition/desire lead one </a:t>
            </a:r>
            <a:r>
              <a:rPr lang="en-US" dirty="0"/>
              <a:t>to act </a:t>
            </a:r>
            <a:r>
              <a:rPr lang="en-US" dirty="0" smtClean="0"/>
              <a:t>against one’s conscience </a:t>
            </a:r>
            <a:r>
              <a:rPr lang="en-US" dirty="0" smtClean="0"/>
              <a:t>or </a:t>
            </a:r>
            <a:r>
              <a:rPr lang="en-US" dirty="0" smtClean="0"/>
              <a:t>sense of morality?</a:t>
            </a:r>
            <a:endParaRPr lang="en-US" dirty="0"/>
          </a:p>
          <a:p>
            <a:pPr lvl="0"/>
            <a:r>
              <a:rPr lang="en-US" dirty="0" smtClean="0"/>
              <a:t>How does one establish credibility?  How can misinformation or unsubstantiated facts impact one’s goals and/or behavior?</a:t>
            </a:r>
          </a:p>
          <a:p>
            <a:r>
              <a:rPr lang="en-US" dirty="0" smtClean="0"/>
              <a:t>How </a:t>
            </a:r>
            <a:r>
              <a:rPr lang="en-US" dirty="0"/>
              <a:t>should we react when we have been hurt by someone?  Is revenge ever appropriate or is it our responsibility to forgive?</a:t>
            </a:r>
          </a:p>
          <a:p>
            <a:pPr lvl="0"/>
            <a:endParaRPr lang="en-US" dirty="0"/>
          </a:p>
          <a:p>
            <a:pPr marL="0" indent="0">
              <a:buNone/>
            </a:pPr>
            <a:endParaRPr lang="en-US" dirty="0"/>
          </a:p>
          <a:p>
            <a:endParaRPr lang="en-US" dirty="0"/>
          </a:p>
        </p:txBody>
      </p:sp>
    </p:spTree>
    <p:extLst>
      <p:ext uri="{BB962C8B-B14F-4D97-AF65-F5344CB8AC3E}">
        <p14:creationId xmlns:p14="http://schemas.microsoft.com/office/powerpoint/2010/main" val="1965390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sz="2000" dirty="0" smtClean="0"/>
              <a:t>Grammar Practice- Identify the error (pronoun agreement, sub/verb agreement, misplaced modifiers, fragment/punctuation, parallel structure) in the following:</a:t>
            </a:r>
            <a:endParaRPr lang="en-US" sz="20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Up the staircase surges the students.</a:t>
            </a:r>
          </a:p>
          <a:p>
            <a:pPr marL="514350" indent="-514350">
              <a:buFont typeface="+mj-lt"/>
              <a:buAutoNum type="arabicPeriod"/>
            </a:pPr>
            <a:r>
              <a:rPr lang="en-US" dirty="0" smtClean="0"/>
              <a:t>Henry lives in Tampa where you can sunbathe all year long.</a:t>
            </a:r>
          </a:p>
          <a:p>
            <a:pPr marL="514350" indent="-514350">
              <a:buFont typeface="+mj-lt"/>
              <a:buAutoNum type="arabicPeriod"/>
            </a:pPr>
            <a:r>
              <a:rPr lang="en-US" dirty="0" smtClean="0"/>
              <a:t>The campers slipped on the mossy rocks crossing the river.</a:t>
            </a:r>
          </a:p>
          <a:p>
            <a:pPr marL="514350" indent="-514350">
              <a:buFont typeface="+mj-lt"/>
              <a:buAutoNum type="arabicPeriod"/>
            </a:pPr>
            <a:r>
              <a:rPr lang="en-US" dirty="0" smtClean="0"/>
              <a:t>There are seventeen species of penguins, emperor penguins are the largest.</a:t>
            </a:r>
          </a:p>
          <a:p>
            <a:pPr marL="514350" indent="-514350">
              <a:buFont typeface="+mj-lt"/>
              <a:buAutoNum type="arabicPeriod"/>
            </a:pPr>
            <a:r>
              <a:rPr lang="en-US" dirty="0" smtClean="0"/>
              <a:t>Members of the committee are Jane, Han, and a  junior Preston.</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002895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Review</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r>
              <a:rPr lang="en-US" dirty="0"/>
              <a:t>Understanding tone requires an understanding of all the elements writers use to create it:  diction, detail, figurative language, imagery and syntax.  </a:t>
            </a:r>
          </a:p>
          <a:p>
            <a:pPr marL="514350" indent="-514350"/>
            <a:r>
              <a:rPr lang="en-US" b="1" dirty="0"/>
              <a:t>Tone</a:t>
            </a:r>
            <a:r>
              <a:rPr lang="en-US" dirty="0"/>
              <a:t> is the expression of the author’s </a:t>
            </a:r>
            <a:r>
              <a:rPr lang="en-US" b="1" dirty="0"/>
              <a:t>attitude </a:t>
            </a:r>
            <a:r>
              <a:rPr lang="en-US" dirty="0"/>
              <a:t>toward his audience and subject matter.  It can also be the expression of the speaker OR narrator’s attitude his listener or subject matter.  And sometimes it’s a little of both.  It is the </a:t>
            </a:r>
            <a:r>
              <a:rPr lang="en-US" b="1" dirty="0"/>
              <a:t>feeling</a:t>
            </a:r>
            <a:r>
              <a:rPr lang="en-US" dirty="0"/>
              <a:t> that grows out of the material, the feeling that the writer creates for the reader.  There are many different tones as there are feelings:  serious, light-hearted, playful, sarcastic, </a:t>
            </a:r>
            <a:r>
              <a:rPr lang="en-US" dirty="0" err="1"/>
              <a:t>accepting,etc</a:t>
            </a:r>
            <a:r>
              <a:rPr lang="en-US" dirty="0"/>
              <a:t>.  The trick is to be able to identify and create tone in writing.</a:t>
            </a:r>
            <a:endParaRPr lang="en-US" b="1" dirty="0"/>
          </a:p>
          <a:p>
            <a:endParaRPr lang="en-US" dirty="0"/>
          </a:p>
        </p:txBody>
      </p:sp>
    </p:spTree>
    <p:extLst>
      <p:ext uri="{BB962C8B-B14F-4D97-AF65-F5344CB8AC3E}">
        <p14:creationId xmlns:p14="http://schemas.microsoft.com/office/powerpoint/2010/main" val="1793026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Review</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It is difficult to understand and create tone in writing since you can’t depend on vocal and facial expressions.  But it can be done.  Just as we understand tone in speech from </a:t>
            </a:r>
            <a:r>
              <a:rPr lang="en-US" i="1" dirty="0"/>
              <a:t>what</a:t>
            </a:r>
            <a:r>
              <a:rPr lang="en-US" dirty="0"/>
              <a:t> is said and </a:t>
            </a:r>
            <a:r>
              <a:rPr lang="en-US" i="1" dirty="0"/>
              <a:t>how</a:t>
            </a:r>
            <a:r>
              <a:rPr lang="en-US" dirty="0"/>
              <a:t> it’s said, the same is true in writing.  It just takes more practice.  You need practice in figuring out </a:t>
            </a:r>
            <a:r>
              <a:rPr lang="en-US" i="1" dirty="0"/>
              <a:t>what</a:t>
            </a:r>
            <a:r>
              <a:rPr lang="en-US" dirty="0"/>
              <a:t> the tone is and </a:t>
            </a:r>
            <a:r>
              <a:rPr lang="en-US" i="1" dirty="0"/>
              <a:t>how </a:t>
            </a:r>
            <a:r>
              <a:rPr lang="en-US" dirty="0"/>
              <a:t>the tone is created.  We create tone through the elements: </a:t>
            </a:r>
          </a:p>
          <a:p>
            <a:pPr marL="514350" indent="-514350">
              <a:buFont typeface="+mj-lt"/>
              <a:buAutoNum type="arabicPeriod"/>
            </a:pPr>
            <a:r>
              <a:rPr lang="en-US" dirty="0"/>
              <a:t>Diction</a:t>
            </a:r>
          </a:p>
          <a:p>
            <a:pPr marL="514350" indent="-514350">
              <a:buFont typeface="+mj-lt"/>
              <a:buAutoNum type="arabicPeriod"/>
            </a:pPr>
            <a:r>
              <a:rPr lang="en-US" dirty="0"/>
              <a:t>Detail</a:t>
            </a:r>
          </a:p>
          <a:p>
            <a:pPr marL="514350" indent="-514350">
              <a:buFont typeface="+mj-lt"/>
              <a:buAutoNum type="arabicPeriod"/>
            </a:pPr>
            <a:r>
              <a:rPr lang="en-US" dirty="0"/>
              <a:t>Figurative language</a:t>
            </a:r>
          </a:p>
          <a:p>
            <a:pPr marL="514350" indent="-514350">
              <a:buFont typeface="+mj-lt"/>
              <a:buAutoNum type="arabicPeriod"/>
            </a:pPr>
            <a:r>
              <a:rPr lang="en-US" dirty="0"/>
              <a:t>Imagery</a:t>
            </a:r>
          </a:p>
          <a:p>
            <a:pPr marL="514350" indent="-514350">
              <a:buFont typeface="+mj-lt"/>
              <a:buAutoNum type="arabicPeriod"/>
            </a:pPr>
            <a:r>
              <a:rPr lang="en-US" dirty="0"/>
              <a:t>Syntax</a:t>
            </a:r>
          </a:p>
          <a:p>
            <a:pPr marL="514350" indent="-514350"/>
            <a:r>
              <a:rPr lang="en-US" dirty="0"/>
              <a:t>When you understand tone, you can connect to the writer’s thoughts and expression.</a:t>
            </a:r>
          </a:p>
          <a:p>
            <a:endParaRPr lang="en-US" dirty="0"/>
          </a:p>
        </p:txBody>
      </p:sp>
    </p:spTree>
    <p:extLst>
      <p:ext uri="{BB962C8B-B14F-4D97-AF65-F5344CB8AC3E}">
        <p14:creationId xmlns:p14="http://schemas.microsoft.com/office/powerpoint/2010/main" val="1833269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70C0"/>
                </a:solidFill>
              </a:rPr>
              <a:t>“There is no drop of water in the ocean, not even in the deepest parts of the abyss, that does not know and respond to the mysterious forces that create the tide.  No other force that affects the sea is so strong.  Compared with the tide the wind-created waves are surface movements felt, at most, no more than a hundred fathoms below the surface.”-Carson, </a:t>
            </a:r>
            <a:r>
              <a:rPr lang="en-US" i="1" dirty="0">
                <a:solidFill>
                  <a:srgbClr val="0070C0"/>
                </a:solidFill>
              </a:rPr>
              <a:t>The Sea Around Us</a:t>
            </a:r>
            <a:endParaRPr lang="en-US" dirty="0">
              <a:solidFill>
                <a:srgbClr val="0070C0"/>
              </a:solidFill>
            </a:endParaRPr>
          </a:p>
          <a:p>
            <a:pPr marL="514350" indent="-514350">
              <a:buFont typeface="+mj-lt"/>
              <a:buAutoNum type="arabicPeriod"/>
            </a:pPr>
            <a:r>
              <a:rPr lang="en-US" dirty="0"/>
              <a:t>What is Carson’s attitude toward the tide?</a:t>
            </a:r>
          </a:p>
          <a:p>
            <a:pPr marL="514350" indent="-514350">
              <a:buFont typeface="+mj-lt"/>
              <a:buAutoNum type="arabicPeriod"/>
            </a:pPr>
            <a:r>
              <a:rPr lang="en-US" dirty="0"/>
              <a:t>Carson uses negative constructions several times in this paragraph (There is </a:t>
            </a:r>
            <a:r>
              <a:rPr lang="en-US" b="1" dirty="0"/>
              <a:t>no</a:t>
            </a:r>
            <a:r>
              <a:rPr lang="en-US" dirty="0"/>
              <a:t>…</a:t>
            </a:r>
            <a:r>
              <a:rPr lang="en-US" b="1" dirty="0"/>
              <a:t>not</a:t>
            </a:r>
            <a:r>
              <a:rPr lang="en-US" dirty="0"/>
              <a:t> even in the…that does </a:t>
            </a:r>
            <a:r>
              <a:rPr lang="en-US" b="1" dirty="0"/>
              <a:t>not</a:t>
            </a:r>
            <a:r>
              <a:rPr lang="en-US" dirty="0"/>
              <a:t> know…</a:t>
            </a:r>
            <a:r>
              <a:rPr lang="en-US" b="1" dirty="0"/>
              <a:t>No</a:t>
            </a:r>
            <a:r>
              <a:rPr lang="en-US" dirty="0"/>
              <a:t> other force…”) Yet her tone is uniformly positive and reverential.  How does the use of negatives create such a positive tone</a:t>
            </a:r>
            <a:r>
              <a:rPr lang="en-US" dirty="0" smtClean="0"/>
              <a:t>?</a:t>
            </a:r>
            <a:endParaRPr lang="en-US" dirty="0"/>
          </a:p>
        </p:txBody>
      </p:sp>
    </p:spTree>
    <p:extLst>
      <p:ext uri="{BB962C8B-B14F-4D97-AF65-F5344CB8AC3E}">
        <p14:creationId xmlns:p14="http://schemas.microsoft.com/office/powerpoint/2010/main" val="1686152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Shakespeare’s Tragedies Notes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Shakespeare’s tragedies are plays that show a reversal of fortune, from good to bad and have the following characteristics:</a:t>
            </a:r>
          </a:p>
          <a:p>
            <a:pPr lvl="1"/>
            <a:r>
              <a:rPr lang="en-US" dirty="0" smtClean="0"/>
              <a:t>The </a:t>
            </a:r>
            <a:r>
              <a:rPr lang="en-US" b="1" dirty="0" smtClean="0">
                <a:solidFill>
                  <a:srgbClr val="FF0000"/>
                </a:solidFill>
              </a:rPr>
              <a:t>tragic hero</a:t>
            </a:r>
            <a:r>
              <a:rPr lang="en-US" dirty="0" smtClean="0">
                <a:solidFill>
                  <a:srgbClr val="FF0000"/>
                </a:solidFill>
              </a:rPr>
              <a:t>, </a:t>
            </a:r>
            <a:r>
              <a:rPr lang="en-US" dirty="0" smtClean="0"/>
              <a:t>is a person, usually of noble birth, who suffers a catastrophe. The hero’s choices surrounding the catastrophe may reveal a personal short coming, (self pity, arrogance, jealousy etc), called a </a:t>
            </a:r>
            <a:r>
              <a:rPr lang="en-US" b="1" dirty="0" smtClean="0">
                <a:solidFill>
                  <a:srgbClr val="FF0000"/>
                </a:solidFill>
              </a:rPr>
              <a:t>tragic flaw</a:t>
            </a:r>
            <a:r>
              <a:rPr lang="en-US" dirty="0" smtClean="0"/>
              <a:t>.  Shakespeare’s emphasizes the hero’s internal conflict using  the following traits</a:t>
            </a:r>
          </a:p>
          <a:p>
            <a:pPr lvl="2"/>
            <a:r>
              <a:rPr lang="en-US" dirty="0" smtClean="0"/>
              <a:t>They are complex characters who have opposing desires or suffer doubts.  (Hamlet- cannot bring himself to act)</a:t>
            </a:r>
          </a:p>
          <a:p>
            <a:pPr lvl="2"/>
            <a:r>
              <a:rPr lang="en-US" dirty="0" smtClean="0"/>
              <a:t>They present their confused feelings through </a:t>
            </a:r>
            <a:r>
              <a:rPr lang="en-US" b="1" dirty="0" smtClean="0">
                <a:solidFill>
                  <a:srgbClr val="FF0000"/>
                </a:solidFill>
              </a:rPr>
              <a:t>soliloquies</a:t>
            </a:r>
            <a:r>
              <a:rPr lang="en-US" dirty="0" smtClean="0"/>
              <a:t>, speeches in which the heroes speak their thoughts aloud.</a:t>
            </a:r>
          </a:p>
          <a:p>
            <a:pPr lvl="2"/>
            <a:r>
              <a:rPr lang="en-US" dirty="0" smtClean="0"/>
              <a:t>Their tragedies are due more to choices they make than to fate.</a:t>
            </a:r>
          </a:p>
          <a:p>
            <a:pPr lvl="2"/>
            <a:r>
              <a:rPr lang="en-US" dirty="0" smtClean="0"/>
              <a:t>Their actions sometimes have good motives but bad outcomes.</a:t>
            </a:r>
          </a:p>
          <a:p>
            <a:pPr lvl="1"/>
            <a:r>
              <a:rPr lang="en-US" b="1" dirty="0">
                <a:solidFill>
                  <a:srgbClr val="FF0000"/>
                </a:solidFill>
              </a:rPr>
              <a:t>Foil</a:t>
            </a:r>
            <a:r>
              <a:rPr lang="en-US" dirty="0"/>
              <a:t> in a character placed in the story to contrast the main </a:t>
            </a:r>
            <a:r>
              <a:rPr lang="en-US" dirty="0" smtClean="0"/>
              <a:t>character</a:t>
            </a:r>
          </a:p>
          <a:p>
            <a:pPr marL="274320" lvl="1" indent="0">
              <a:buNone/>
            </a:pPr>
            <a:r>
              <a:rPr lang="en-US" dirty="0"/>
              <a:t> </a:t>
            </a:r>
            <a:r>
              <a:rPr lang="en-US" dirty="0" smtClean="0"/>
              <a:t>         (Horatio, Ophelia, Laertes, and </a:t>
            </a:r>
            <a:r>
              <a:rPr lang="en-US" dirty="0" err="1" smtClean="0"/>
              <a:t>Fortinbras</a:t>
            </a:r>
            <a:r>
              <a:rPr lang="en-US" dirty="0" smtClean="0"/>
              <a:t>)</a:t>
            </a:r>
            <a:endParaRPr lang="en-US" dirty="0"/>
          </a:p>
          <a:p>
            <a:pPr lvl="2"/>
            <a:endParaRPr lang="en-US" dirty="0" smtClean="0"/>
          </a:p>
          <a:p>
            <a:pPr lvl="2"/>
            <a:endParaRPr lang="en-US" dirty="0" smtClean="0"/>
          </a:p>
          <a:p>
            <a:pPr lvl="1"/>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Shakespeare’s Tragedies-Other Characteristics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Common people in the play provide </a:t>
            </a:r>
            <a:r>
              <a:rPr lang="en-US" b="1" dirty="0" smtClean="0">
                <a:solidFill>
                  <a:srgbClr val="FF0000"/>
                </a:solidFill>
              </a:rPr>
              <a:t>comic relief </a:t>
            </a:r>
            <a:r>
              <a:rPr lang="en-US" dirty="0" smtClean="0"/>
              <a:t>in their humorous scenes (grave yard scene)</a:t>
            </a:r>
          </a:p>
          <a:p>
            <a:r>
              <a:rPr lang="en-US" dirty="0" smtClean="0"/>
              <a:t>The turning point of the play is called the </a:t>
            </a:r>
            <a:r>
              <a:rPr lang="en-US" b="1" dirty="0" smtClean="0">
                <a:solidFill>
                  <a:srgbClr val="FF0000"/>
                </a:solidFill>
              </a:rPr>
              <a:t>crisis</a:t>
            </a:r>
            <a:r>
              <a:rPr lang="en-US" dirty="0" smtClean="0"/>
              <a:t> and usually occurs around ACT III.</a:t>
            </a:r>
          </a:p>
          <a:p>
            <a:r>
              <a:rPr lang="en-US" dirty="0" smtClean="0"/>
              <a:t>The point of greatest emotional intensity is called the </a:t>
            </a:r>
            <a:r>
              <a:rPr lang="en-US" b="1" dirty="0" smtClean="0">
                <a:solidFill>
                  <a:srgbClr val="FF0000"/>
                </a:solidFill>
              </a:rPr>
              <a:t>climax</a:t>
            </a:r>
            <a:r>
              <a:rPr lang="en-US" b="1" dirty="0" smtClean="0"/>
              <a:t>.  </a:t>
            </a:r>
            <a:r>
              <a:rPr lang="en-US" dirty="0" smtClean="0"/>
              <a:t>It occurs in ACT V.</a:t>
            </a:r>
          </a:p>
          <a:p>
            <a:r>
              <a:rPr lang="en-US" dirty="0" smtClean="0"/>
              <a:t>Blank verse is unrhymed poetry with a regular meter, or pattern of beats.  </a:t>
            </a:r>
          </a:p>
          <a:p>
            <a:pPr lvl="1"/>
            <a:r>
              <a:rPr lang="en-US" dirty="0" smtClean="0"/>
              <a:t>It has five pairs of syllables called feet.  Each foot is an iamb.  An iamb consists of one unstressed syllable followed by a stressed syllable.  </a:t>
            </a:r>
          </a:p>
          <a:p>
            <a:pPr lvl="1"/>
            <a:r>
              <a:rPr lang="en-US" dirty="0" smtClean="0"/>
              <a:t>Together, the five iambic feet in the line of blank verse are called iambic pentameter.</a:t>
            </a:r>
          </a:p>
          <a:p>
            <a:r>
              <a:rPr lang="en-US" dirty="0" smtClean="0"/>
              <a:t>Shakespeare often uses prose and verse to show the social rank of the characters.  Aristocratic  characters usually speak in blank verse.  Minor, low-born, or comic characters do not speak in verse.  They speak in prose.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23479</TotalTime>
  <Words>3083</Words>
  <Application>Microsoft Office PowerPoint</Application>
  <PresentationFormat>On-screen Show (4:3)</PresentationFormat>
  <Paragraphs>203</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Georgia</vt:lpstr>
      <vt:lpstr>Wingdings</vt:lpstr>
      <vt:lpstr>Wingdings 2</vt:lpstr>
      <vt:lpstr>Civic</vt:lpstr>
      <vt:lpstr>Honors English II Agenda  4/17/2017</vt:lpstr>
      <vt:lpstr>Objectives:</vt:lpstr>
      <vt:lpstr>Essential Questions</vt:lpstr>
      <vt:lpstr>Grammar Practice- Identify the error (pronoun agreement, sub/verb agreement, misplaced modifiers, fragment/punctuation, parallel structure) in the following:</vt:lpstr>
      <vt:lpstr>Tone Review</vt:lpstr>
      <vt:lpstr>Tone Review</vt:lpstr>
      <vt:lpstr>Tone Practice</vt:lpstr>
      <vt:lpstr>Shakespeare’s Tragedies Notes</vt:lpstr>
      <vt:lpstr>Shakespeare’s Tragedies-Other Characteristics</vt:lpstr>
      <vt:lpstr>Other things to note:</vt:lpstr>
      <vt:lpstr>Themes</vt:lpstr>
      <vt:lpstr>Honors English II Agenda 4/18/2017</vt:lpstr>
      <vt:lpstr>Objectives</vt:lpstr>
      <vt:lpstr>Essential Questions</vt:lpstr>
      <vt:lpstr>Grammar Practice- Identify the error (pronoun agreement, sub/verb agreement, misplaced modifiers, fragment/punctuation, parallel structure) in the following:</vt:lpstr>
      <vt:lpstr>Tone Practice</vt:lpstr>
      <vt:lpstr>Honor English II Agenda 4/19/2017</vt:lpstr>
      <vt:lpstr>Objectives</vt:lpstr>
      <vt:lpstr>Essential Questions</vt:lpstr>
      <vt:lpstr>Grammar Practice- Identify the error (pronoun agreement, sub/verb agreement, misplaced modifiers, fragment/punctuation, parallel structure) in the following:</vt:lpstr>
      <vt:lpstr>Tone Practice</vt:lpstr>
      <vt:lpstr>What is the PURPOSE of the following devices</vt:lpstr>
      <vt:lpstr>Honors English II Agenda  4/20/2017</vt:lpstr>
      <vt:lpstr>Objectives </vt:lpstr>
      <vt:lpstr>Essential Questions</vt:lpstr>
      <vt:lpstr>Grammar Practice- Identify the error (pronoun agreement, sub/verb agreement, misplaced modifiers, fragment/punctuation, parallel structure) in the following:</vt:lpstr>
      <vt:lpstr>Tone Practice</vt:lpstr>
      <vt:lpstr>Identify the PURPOSE of the following:</vt:lpstr>
      <vt:lpstr>Honors English II Agenda 4/21/2016</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594</cp:revision>
  <dcterms:created xsi:type="dcterms:W3CDTF">2012-08-13T04:52:10Z</dcterms:created>
  <dcterms:modified xsi:type="dcterms:W3CDTF">2017-04-18T10:56:46Z</dcterms:modified>
</cp:coreProperties>
</file>