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9"/>
  </p:notesMasterIdLst>
  <p:sldIdLst>
    <p:sldId id="278" r:id="rId2"/>
    <p:sldId id="421" r:id="rId3"/>
    <p:sldId id="422" r:id="rId4"/>
    <p:sldId id="431" r:id="rId5"/>
    <p:sldId id="432" r:id="rId6"/>
    <p:sldId id="436" r:id="rId7"/>
    <p:sldId id="419" r:id="rId8"/>
    <p:sldId id="420" r:id="rId9"/>
    <p:sldId id="398" r:id="rId10"/>
    <p:sldId id="423" r:id="rId11"/>
    <p:sldId id="424" r:id="rId12"/>
    <p:sldId id="433" r:id="rId13"/>
    <p:sldId id="437" r:id="rId14"/>
    <p:sldId id="391" r:id="rId15"/>
    <p:sldId id="392" r:id="rId16"/>
    <p:sldId id="393" r:id="rId17"/>
    <p:sldId id="394" r:id="rId18"/>
    <p:sldId id="395" r:id="rId19"/>
    <p:sldId id="396" r:id="rId20"/>
    <p:sldId id="390" r:id="rId21"/>
    <p:sldId id="397" r:id="rId22"/>
    <p:sldId id="400" r:id="rId23"/>
    <p:sldId id="425" r:id="rId24"/>
    <p:sldId id="426" r:id="rId25"/>
    <p:sldId id="434" r:id="rId26"/>
    <p:sldId id="438" r:id="rId27"/>
    <p:sldId id="399" r:id="rId28"/>
    <p:sldId id="481" r:id="rId29"/>
    <p:sldId id="401" r:id="rId30"/>
    <p:sldId id="427" r:id="rId31"/>
    <p:sldId id="428" r:id="rId32"/>
    <p:sldId id="435" r:id="rId33"/>
    <p:sldId id="439" r:id="rId34"/>
    <p:sldId id="402" r:id="rId35"/>
    <p:sldId id="429" r:id="rId36"/>
    <p:sldId id="430" r:id="rId37"/>
    <p:sldId id="440" r:id="rId38"/>
    <p:sldId id="441" r:id="rId39"/>
    <p:sldId id="442" r:id="rId40"/>
    <p:sldId id="443" r:id="rId41"/>
    <p:sldId id="444" r:id="rId42"/>
    <p:sldId id="445" r:id="rId43"/>
    <p:sldId id="446" r:id="rId44"/>
    <p:sldId id="447" r:id="rId45"/>
    <p:sldId id="448" r:id="rId46"/>
    <p:sldId id="449" r:id="rId47"/>
    <p:sldId id="450" r:id="rId48"/>
    <p:sldId id="451" r:id="rId49"/>
    <p:sldId id="452" r:id="rId50"/>
    <p:sldId id="453" r:id="rId51"/>
    <p:sldId id="454" r:id="rId52"/>
    <p:sldId id="455" r:id="rId53"/>
    <p:sldId id="456" r:id="rId54"/>
    <p:sldId id="457" r:id="rId55"/>
    <p:sldId id="458" r:id="rId56"/>
    <p:sldId id="459" r:id="rId57"/>
    <p:sldId id="460" r:id="rId58"/>
    <p:sldId id="461" r:id="rId59"/>
    <p:sldId id="462" r:id="rId60"/>
    <p:sldId id="467" r:id="rId61"/>
    <p:sldId id="463" r:id="rId62"/>
    <p:sldId id="465" r:id="rId63"/>
    <p:sldId id="464" r:id="rId64"/>
    <p:sldId id="466" r:id="rId65"/>
    <p:sldId id="468" r:id="rId66"/>
    <p:sldId id="469" r:id="rId67"/>
    <p:sldId id="470" r:id="rId68"/>
    <p:sldId id="471" r:id="rId69"/>
    <p:sldId id="472" r:id="rId70"/>
    <p:sldId id="473" r:id="rId71"/>
    <p:sldId id="474" r:id="rId72"/>
    <p:sldId id="475" r:id="rId73"/>
    <p:sldId id="476" r:id="rId74"/>
    <p:sldId id="477" r:id="rId75"/>
    <p:sldId id="478" r:id="rId76"/>
    <p:sldId id="479" r:id="rId77"/>
    <p:sldId id="480" r:id="rId7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2" autoAdjust="0"/>
    <p:restoredTop sz="94729" autoAdjust="0"/>
  </p:normalViewPr>
  <p:slideViewPr>
    <p:cSldViewPr>
      <p:cViewPr varScale="1">
        <p:scale>
          <a:sx n="70" d="100"/>
          <a:sy n="70" d="100"/>
        </p:scale>
        <p:origin x="1374" y="72"/>
      </p:cViewPr>
      <p:guideLst>
        <p:guide orient="horz" pos="2160"/>
        <p:guide pos="2880"/>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665285-2418-4C5D-AE3A-2DE67F36DCC9}" type="datetimeFigureOut">
              <a:rPr lang="en-US" smtClean="0"/>
              <a:pPr/>
              <a:t>3/29/2017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236F78-A043-4C85-BF11-BA3CAE51D1CC}" type="slidenum">
              <a:rPr lang="en-US" smtClean="0"/>
              <a:pPr/>
              <a:t>‹#›</a:t>
            </a:fld>
            <a:endParaRPr lang="en-US"/>
          </a:p>
        </p:txBody>
      </p:sp>
    </p:spTree>
    <p:extLst>
      <p:ext uri="{BB962C8B-B14F-4D97-AF65-F5344CB8AC3E}">
        <p14:creationId xmlns:p14="http://schemas.microsoft.com/office/powerpoint/2010/main" val="1417779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236F78-A043-4C85-BF11-BA3CAE51D1CC}" type="slidenum">
              <a:rPr lang="en-US" smtClean="0"/>
              <a:pPr/>
              <a:t>43</a:t>
            </a:fld>
            <a:endParaRPr lang="en-US"/>
          </a:p>
        </p:txBody>
      </p:sp>
    </p:spTree>
    <p:extLst>
      <p:ext uri="{BB962C8B-B14F-4D97-AF65-F5344CB8AC3E}">
        <p14:creationId xmlns:p14="http://schemas.microsoft.com/office/powerpoint/2010/main" val="39177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E440C90-F5A8-4D0E-B709-1B13276B12F5}" type="datetimeFigureOut">
              <a:rPr lang="en-US" smtClean="0"/>
              <a:pPr/>
              <a:t>3/29/2017</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2D6888C-3496-4D11-8578-5C4D4CB40263}"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440C90-F5A8-4D0E-B709-1B13276B12F5}" type="datetimeFigureOut">
              <a:rPr lang="en-US" smtClean="0"/>
              <a:pPr/>
              <a:t>3/29/2017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6888C-3496-4D11-8578-5C4D4CB4026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2D6888C-3496-4D11-8578-5C4D4CB40263}"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440C90-F5A8-4D0E-B709-1B13276B12F5}" type="datetimeFigureOut">
              <a:rPr lang="en-US" smtClean="0"/>
              <a:pPr/>
              <a:t>3/29/2017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E440C90-F5A8-4D0E-B709-1B13276B12F5}" type="datetimeFigureOut">
              <a:rPr lang="en-US" smtClean="0"/>
              <a:pPr/>
              <a:t>3/29/2017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D2D6888C-3496-4D11-8578-5C4D4CB40263}"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6E440C90-F5A8-4D0E-B709-1B13276B12F5}" type="datetimeFigureOut">
              <a:rPr lang="en-US" smtClean="0"/>
              <a:pPr/>
              <a:t>3/29/2017</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2D6888C-3496-4D11-8578-5C4D4CB40263}"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E440C90-F5A8-4D0E-B709-1B13276B12F5}" type="datetimeFigureOut">
              <a:rPr lang="en-US" smtClean="0"/>
              <a:pPr/>
              <a:t>3/29/2017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D6888C-3496-4D11-8578-5C4D4CB40263}"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E440C90-F5A8-4D0E-B709-1B13276B12F5}" type="datetimeFigureOut">
              <a:rPr lang="en-US" smtClean="0"/>
              <a:pPr/>
              <a:t>3/29/2017</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2D6888C-3496-4D11-8578-5C4D4CB40263}"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E440C90-F5A8-4D0E-B709-1B13276B12F5}" type="datetimeFigureOut">
              <a:rPr lang="en-US" smtClean="0"/>
              <a:pPr/>
              <a:t>3/29/2017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D2D6888C-3496-4D11-8578-5C4D4CB4026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E440C90-F5A8-4D0E-B709-1B13276B12F5}" type="datetimeFigureOut">
              <a:rPr lang="en-US" smtClean="0"/>
              <a:pPr/>
              <a:t>3/29/2017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2D6888C-3496-4D11-8578-5C4D4CB4026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2D6888C-3496-4D11-8578-5C4D4CB40263}"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E440C90-F5A8-4D0E-B709-1B13276B12F5}" type="datetimeFigureOut">
              <a:rPr lang="en-US" smtClean="0"/>
              <a:pPr/>
              <a:t>3/29/2017</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2D6888C-3496-4D11-8578-5C4D4CB40263}"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E440C90-F5A8-4D0E-B709-1B13276B12F5}" type="datetimeFigureOut">
              <a:rPr lang="en-US" smtClean="0"/>
              <a:pPr/>
              <a:t>3/29/2017</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E440C90-F5A8-4D0E-B709-1B13276B12F5}" type="datetimeFigureOut">
              <a:rPr lang="en-US" smtClean="0"/>
              <a:pPr/>
              <a:t>3/29/2017</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2D6888C-3496-4D11-8578-5C4D4CB40263}"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mccrindle.com.au/the-mccrindle-blog/good-versus-evil-kindness-strangers" TargetMode="External"/><Relationship Id="rId3" Type="http://schemas.openxmlformats.org/officeDocument/2006/relationships/hyperlink" Target="https://www.biblegateway.com/passage/?search=Genesis+3" TargetMode="External"/><Relationship Id="rId7" Type="http://schemas.openxmlformats.org/officeDocument/2006/relationships/hyperlink" Target="http://www.huffingtonpost.com/2013/10/16/giving-100-to-the-homeless_n_4108930.html" TargetMode="External"/><Relationship Id="rId2" Type="http://schemas.openxmlformats.org/officeDocument/2006/relationships/hyperlink" Target="http://www.essence.com/2013/08/28/unsung-hero-civil-rights-claudette-colvin" TargetMode="External"/><Relationship Id="rId1" Type="http://schemas.openxmlformats.org/officeDocument/2006/relationships/slideLayout" Target="../slideLayouts/slideLayout2.xml"/><Relationship Id="rId6" Type="http://schemas.openxmlformats.org/officeDocument/2006/relationships/hyperlink" Target="http://www.cnn.com/2014/08/21/us/starbucks-pay-it-forward-chain/" TargetMode="External"/><Relationship Id="rId5" Type="http://schemas.openxmlformats.org/officeDocument/2006/relationships/hyperlink" Target="http://www.cagle.com/michael-ramirez/2014/08/evil-empire-strikes-back" TargetMode="External"/><Relationship Id="rId4" Type="http://schemas.openxmlformats.org/officeDocument/2006/relationships/hyperlink" Target="http://www.cnn.com/2012/12/17/us/connecticut-shooting-teacher-heroism/"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3/27/2016</a:t>
            </a:r>
            <a:endParaRPr lang="en-US" dirty="0"/>
          </a:p>
        </p:txBody>
      </p:sp>
      <p:sp>
        <p:nvSpPr>
          <p:cNvPr id="3" name="Content Placeholder 2"/>
          <p:cNvSpPr>
            <a:spLocks noGrp="1"/>
          </p:cNvSpPr>
          <p:nvPr>
            <p:ph sz="quarter" idx="1"/>
          </p:nvPr>
        </p:nvSpPr>
        <p:spPr>
          <a:xfrm>
            <a:off x="301752" y="1527048"/>
            <a:ext cx="8503920" cy="4873752"/>
          </a:xfrm>
        </p:spPr>
        <p:txBody>
          <a:bodyPr>
            <a:normAutofit/>
          </a:bodyPr>
          <a:lstStyle/>
          <a:p>
            <a:r>
              <a:rPr lang="en-US" dirty="0" smtClean="0">
                <a:solidFill>
                  <a:srgbClr val="C00000"/>
                </a:solidFill>
              </a:rPr>
              <a:t> Housekeeping- place homework on the right corner, sharpen your pencils, dispose of any trash etc.</a:t>
            </a:r>
          </a:p>
          <a:p>
            <a:pPr lvl="1"/>
            <a:r>
              <a:rPr lang="en-US" dirty="0" smtClean="0">
                <a:solidFill>
                  <a:srgbClr val="C00000"/>
                </a:solidFill>
              </a:rPr>
              <a:t>Distribute Vocabulary and AOW</a:t>
            </a:r>
          </a:p>
          <a:p>
            <a:pPr lvl="1"/>
            <a:r>
              <a:rPr lang="en-US" dirty="0" smtClean="0">
                <a:solidFill>
                  <a:srgbClr val="C00000"/>
                </a:solidFill>
              </a:rPr>
              <a:t>BBRs Due Wednesday</a:t>
            </a:r>
          </a:p>
          <a:p>
            <a:r>
              <a:rPr lang="en-US" dirty="0" smtClean="0">
                <a:solidFill>
                  <a:srgbClr val="C00000"/>
                </a:solidFill>
              </a:rPr>
              <a:t>Complete the Literary Devices/Vocabulary Review</a:t>
            </a:r>
          </a:p>
          <a:p>
            <a:r>
              <a:rPr lang="en-US" dirty="0" smtClean="0">
                <a:solidFill>
                  <a:srgbClr val="C00000"/>
                </a:solidFill>
              </a:rPr>
              <a:t>Review the Objectives and Essential Questions</a:t>
            </a:r>
          </a:p>
          <a:p>
            <a:r>
              <a:rPr lang="en-US" dirty="0" smtClean="0">
                <a:solidFill>
                  <a:srgbClr val="C00000"/>
                </a:solidFill>
              </a:rPr>
              <a:t>Introduce Resume Writing-Ms. Stephens</a:t>
            </a:r>
          </a:p>
          <a:p>
            <a:r>
              <a:rPr lang="en-US" dirty="0" smtClean="0">
                <a:solidFill>
                  <a:srgbClr val="0070C0"/>
                </a:solidFill>
              </a:rPr>
              <a:t>Complete Resume (Due Thursday)</a:t>
            </a:r>
          </a:p>
          <a:p>
            <a:r>
              <a:rPr lang="en-US" dirty="0" smtClean="0">
                <a:solidFill>
                  <a:srgbClr val="C00000"/>
                </a:solidFill>
              </a:rPr>
              <a:t>Complete a Closure Question</a:t>
            </a:r>
          </a:p>
          <a:p>
            <a:endParaRPr lang="en-US" dirty="0" smtClean="0">
              <a:solidFill>
                <a:srgbClr val="C00000"/>
              </a:solidFill>
            </a:endParaRPr>
          </a:p>
          <a:p>
            <a:endParaRPr lang="en-US" dirty="0" smtClean="0">
              <a:solidFill>
                <a:srgbClr val="C00000"/>
              </a:solidFill>
            </a:endParaRPr>
          </a:p>
          <a:p>
            <a:endParaRPr lang="en-US" sz="3700" dirty="0" smtClean="0">
              <a:solidFill>
                <a:srgbClr val="0070C0"/>
              </a:solidFill>
            </a:endParaRPr>
          </a:p>
          <a:p>
            <a:pPr>
              <a:buNone/>
            </a:pPr>
            <a:endParaRPr lang="en-US" sz="3200" dirty="0" smtClean="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Produce clear and coherent writing in which the development, organization, and style are appropriate to task, purpose, and audience.</a:t>
            </a:r>
          </a:p>
          <a:p>
            <a:r>
              <a:rPr lang="en-US" dirty="0"/>
              <a:t>Gather relevant information from multiple authoritative print and digital sources, using advanced searches effectively; assess the usefulness of each source in answering the research question; integrate information into the text selectively to maintain the flow of ideas, avoiding plagiarism and following a standard format for citation.</a:t>
            </a:r>
          </a:p>
          <a:p>
            <a:r>
              <a:rPr lang="en-US" dirty="0"/>
              <a:t>Write arguments to support claims in an analysis of substantive topics or texts, using valid reasoning and relevant and sufficient evidence.</a:t>
            </a:r>
          </a:p>
          <a:p>
            <a:endParaRPr lang="en-US" dirty="0"/>
          </a:p>
        </p:txBody>
      </p:sp>
    </p:spTree>
    <p:extLst>
      <p:ext uri="{BB962C8B-B14F-4D97-AF65-F5344CB8AC3E}">
        <p14:creationId xmlns:p14="http://schemas.microsoft.com/office/powerpoint/2010/main" val="891331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lstStyle/>
          <a:p>
            <a:r>
              <a:rPr lang="en-US" dirty="0"/>
              <a:t>How does the audience influence the format of your writing? </a:t>
            </a:r>
          </a:p>
          <a:p>
            <a:r>
              <a:rPr lang="en-US" dirty="0"/>
              <a:t>How does the purpose of your writing influence the format of your writing? </a:t>
            </a:r>
          </a:p>
          <a:p>
            <a:r>
              <a:rPr lang="en-US" dirty="0"/>
              <a:t>Why is information organized in different ways?</a:t>
            </a:r>
          </a:p>
          <a:p>
            <a:r>
              <a:rPr lang="en-US" dirty="0"/>
              <a:t>How can we use evaluation and reflection to improve our writing? </a:t>
            </a:r>
          </a:p>
          <a:p>
            <a:r>
              <a:rPr lang="en-US" dirty="0"/>
              <a:t>What is the purpose of applying grammar and mechanics skills?</a:t>
            </a:r>
          </a:p>
          <a:p>
            <a:endParaRPr lang="en-US" dirty="0"/>
          </a:p>
        </p:txBody>
      </p:sp>
    </p:spTree>
    <p:extLst>
      <p:ext uri="{BB962C8B-B14F-4D97-AF65-F5344CB8AC3E}">
        <p14:creationId xmlns:p14="http://schemas.microsoft.com/office/powerpoint/2010/main" val="911261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Autofit/>
          </a:bodyPr>
          <a:lstStyle/>
          <a:p>
            <a:pPr algn="l"/>
            <a:r>
              <a:rPr lang="en-US" sz="2000" dirty="0"/>
              <a:t>Read each pair of sentences.  Then, combine the sentences by changing one into a subordinate clause (using the coordinating or subordinating conjunction)</a:t>
            </a:r>
          </a:p>
        </p:txBody>
      </p:sp>
      <p:sp>
        <p:nvSpPr>
          <p:cNvPr id="3" name="Content Placeholder 2"/>
          <p:cNvSpPr>
            <a:spLocks noGrp="1"/>
          </p:cNvSpPr>
          <p:nvPr>
            <p:ph sz="quarter" idx="1"/>
          </p:nvPr>
        </p:nvSpPr>
        <p:spPr/>
        <p:txBody>
          <a:bodyPr>
            <a:normAutofit lnSpcReduction="10000"/>
          </a:bodyPr>
          <a:lstStyle/>
          <a:p>
            <a:pPr marL="514350" indent="-514350"/>
            <a:r>
              <a:rPr lang="en-US" dirty="0"/>
              <a:t>I stay active.  I jog every day. (because)</a:t>
            </a:r>
          </a:p>
          <a:p>
            <a:pPr marL="514350" indent="-514350"/>
            <a:r>
              <a:rPr lang="en-US" dirty="0"/>
              <a:t>I stay active because I jog every day.</a:t>
            </a:r>
          </a:p>
          <a:p>
            <a:pPr marL="514350" indent="-514350">
              <a:buFont typeface="+mj-lt"/>
              <a:buAutoNum type="arabicPeriod"/>
            </a:pPr>
            <a:r>
              <a:rPr lang="en-US" dirty="0"/>
              <a:t>The team won the game.  They didn’t practice all week (although)</a:t>
            </a:r>
          </a:p>
          <a:p>
            <a:pPr marL="514350" indent="-514350">
              <a:buFont typeface="+mj-lt"/>
              <a:buAutoNum type="arabicPeriod"/>
            </a:pPr>
            <a:r>
              <a:rPr lang="en-US" dirty="0"/>
              <a:t>I cleaned the closet. Boxes spilled out.  </a:t>
            </a:r>
          </a:p>
          <a:p>
            <a:pPr marL="514350" indent="-514350">
              <a:buFont typeface="+mj-lt"/>
              <a:buAutoNum type="arabicPeriod"/>
            </a:pPr>
            <a:r>
              <a:rPr lang="en-US" dirty="0"/>
              <a:t>We called for room service.  No one responded.</a:t>
            </a:r>
          </a:p>
          <a:p>
            <a:pPr marL="514350" indent="-514350">
              <a:buFont typeface="+mj-lt"/>
              <a:buAutoNum type="arabicPeriod"/>
            </a:pPr>
            <a:r>
              <a:rPr lang="en-US" dirty="0"/>
              <a:t>The pathway was slick.  We could not keep our footing.</a:t>
            </a:r>
          </a:p>
          <a:p>
            <a:pPr marL="514350" indent="-514350">
              <a:buFont typeface="+mj-lt"/>
              <a:buAutoNum type="arabicPeriod"/>
            </a:pPr>
            <a:r>
              <a:rPr lang="en-US" dirty="0"/>
              <a:t>We could come back.  We could stay here for the night.</a:t>
            </a:r>
          </a:p>
          <a:p>
            <a:endParaRPr lang="en-US" dirty="0"/>
          </a:p>
        </p:txBody>
      </p:sp>
    </p:spTree>
    <p:extLst>
      <p:ext uri="{BB962C8B-B14F-4D97-AF65-F5344CB8AC3E}">
        <p14:creationId xmlns:p14="http://schemas.microsoft.com/office/powerpoint/2010/main" val="307600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Practice</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dirty="0" smtClean="0">
                <a:solidFill>
                  <a:srgbClr val="0070C0"/>
                </a:solidFill>
              </a:rPr>
              <a:t>Brother, continue to listen.  You say that you are sent to instruct us how to worship the Great Spirit agreeably to his mind; and, if we do not take hold of the religion which you white people teach, we shall be unhappy hereafter.  You say that you are right and we are lost.  How do we know this to be true?  - Chief Red Jacket, “Chief Red Jacket Reject a Change”</a:t>
            </a:r>
          </a:p>
          <a:p>
            <a:pPr marL="514350" indent="-514350">
              <a:buFont typeface="+mj-lt"/>
              <a:buAutoNum type="arabicPeriod"/>
            </a:pPr>
            <a:r>
              <a:rPr lang="en-US" dirty="0" smtClean="0"/>
              <a:t>The words “you say” are repeated several times in the sentence.  What is the repetition’s function?</a:t>
            </a:r>
          </a:p>
          <a:p>
            <a:pPr marL="514350" indent="-514350">
              <a:buFont typeface="+mj-lt"/>
              <a:buAutoNum type="arabicPeriod"/>
            </a:pPr>
            <a:r>
              <a:rPr lang="en-US" dirty="0" smtClean="0"/>
              <a:t>The question at the end of the passage is a rhetorical question.  What attitude toward the audience is expressed by the use of the rhetorical question?</a:t>
            </a:r>
            <a:endParaRPr lang="en-US" dirty="0"/>
          </a:p>
        </p:txBody>
      </p:sp>
    </p:spTree>
    <p:extLst>
      <p:ext uri="{BB962C8B-B14F-4D97-AF65-F5344CB8AC3E}">
        <p14:creationId xmlns:p14="http://schemas.microsoft.com/office/powerpoint/2010/main" val="3152097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Argumentative Writing-Terms </a:t>
            </a:r>
            <a:endParaRPr lang="en-US" dirty="0"/>
          </a:p>
        </p:txBody>
      </p:sp>
      <p:sp>
        <p:nvSpPr>
          <p:cNvPr id="3" name="Content Placeholder 2"/>
          <p:cNvSpPr>
            <a:spLocks noGrp="1"/>
          </p:cNvSpPr>
          <p:nvPr>
            <p:ph sz="quarter" idx="1"/>
          </p:nvPr>
        </p:nvSpPr>
        <p:spPr/>
        <p:txBody>
          <a:bodyPr>
            <a:noAutofit/>
          </a:bodyPr>
          <a:lstStyle/>
          <a:p>
            <a:pPr lvl="0"/>
            <a:r>
              <a:rPr lang="en-US" sz="2300" u="sng" dirty="0" smtClean="0">
                <a:solidFill>
                  <a:srgbClr val="FF0000"/>
                </a:solidFill>
              </a:rPr>
              <a:t>Claim (thesis)</a:t>
            </a:r>
            <a:r>
              <a:rPr lang="en-US" sz="2300" dirty="0" smtClean="0">
                <a:solidFill>
                  <a:srgbClr val="FF0000"/>
                </a:solidFill>
              </a:rPr>
              <a:t> </a:t>
            </a:r>
            <a:r>
              <a:rPr lang="en-US" sz="2300" dirty="0">
                <a:solidFill>
                  <a:srgbClr val="FF0000"/>
                </a:solidFill>
              </a:rPr>
              <a:t>- The overall thesis the writer will argue </a:t>
            </a:r>
            <a:r>
              <a:rPr lang="en-US" sz="2300" dirty="0" smtClean="0">
                <a:solidFill>
                  <a:srgbClr val="FF0000"/>
                </a:solidFill>
              </a:rPr>
              <a:t>for- What </a:t>
            </a:r>
            <a:r>
              <a:rPr lang="en-US" sz="2300" dirty="0">
                <a:solidFill>
                  <a:srgbClr val="FF0000"/>
                </a:solidFill>
              </a:rPr>
              <a:t>are you trying to prove? </a:t>
            </a:r>
          </a:p>
          <a:p>
            <a:pPr lvl="0"/>
            <a:r>
              <a:rPr lang="en-US" sz="2300" u="sng" dirty="0" smtClean="0">
                <a:solidFill>
                  <a:schemeClr val="accent6">
                    <a:lumMod val="50000"/>
                  </a:schemeClr>
                </a:solidFill>
              </a:rPr>
              <a:t>“Data” (key </a:t>
            </a:r>
            <a:r>
              <a:rPr lang="en-US" sz="2300" u="sng" dirty="0" err="1" smtClean="0">
                <a:solidFill>
                  <a:schemeClr val="accent6">
                    <a:lumMod val="50000"/>
                  </a:schemeClr>
                </a:solidFill>
              </a:rPr>
              <a:t>idea+rdf</a:t>
            </a:r>
            <a:r>
              <a:rPr lang="en-US" sz="2300" u="sng" dirty="0" smtClean="0">
                <a:solidFill>
                  <a:schemeClr val="accent6">
                    <a:lumMod val="50000"/>
                  </a:schemeClr>
                </a:solidFill>
              </a:rPr>
              <a:t>) </a:t>
            </a:r>
            <a:r>
              <a:rPr lang="en-US" sz="2300" dirty="0">
                <a:solidFill>
                  <a:schemeClr val="accent6">
                    <a:lumMod val="50000"/>
                  </a:schemeClr>
                </a:solidFill>
              </a:rPr>
              <a:t>- Evidence gathered to support the </a:t>
            </a:r>
            <a:r>
              <a:rPr lang="en-US" sz="2300" dirty="0" smtClean="0">
                <a:solidFill>
                  <a:schemeClr val="accent6">
                    <a:lumMod val="50000"/>
                  </a:schemeClr>
                </a:solidFill>
              </a:rPr>
              <a:t>claim- Include </a:t>
            </a:r>
            <a:r>
              <a:rPr lang="en-US" sz="2300" dirty="0">
                <a:solidFill>
                  <a:schemeClr val="accent6">
                    <a:lumMod val="50000"/>
                  </a:schemeClr>
                </a:solidFill>
              </a:rPr>
              <a:t>data from the text to support, or prove, your claim.  This should be in the form of a quote (with a citation) or specific examples from the text.  If it is not a text-based question, then you must use data from your own readings, observations, or personal experiences.</a:t>
            </a:r>
          </a:p>
          <a:p>
            <a:pPr lvl="0"/>
            <a:r>
              <a:rPr lang="en-US" sz="2300" u="sng" dirty="0" smtClean="0">
                <a:solidFill>
                  <a:srgbClr val="7030A0"/>
                </a:solidFill>
              </a:rPr>
              <a:t>“Warrant” (e/e + significance)</a:t>
            </a:r>
            <a:r>
              <a:rPr lang="en-US" sz="2300" dirty="0" smtClean="0">
                <a:solidFill>
                  <a:srgbClr val="7030A0"/>
                </a:solidFill>
              </a:rPr>
              <a:t> </a:t>
            </a:r>
            <a:r>
              <a:rPr lang="en-US" sz="2300" dirty="0">
                <a:solidFill>
                  <a:srgbClr val="7030A0"/>
                </a:solidFill>
              </a:rPr>
              <a:t>- Connect the data to the claim.  How does your data prove/support your claim?  Elaborate as needed. This explains the </a:t>
            </a:r>
            <a:r>
              <a:rPr lang="en-US" sz="2300" b="1" dirty="0">
                <a:solidFill>
                  <a:srgbClr val="7030A0"/>
                </a:solidFill>
              </a:rPr>
              <a:t>significance</a:t>
            </a:r>
            <a:r>
              <a:rPr lang="en-US" sz="2300" dirty="0">
                <a:solidFill>
                  <a:srgbClr val="7030A0"/>
                </a:solidFill>
              </a:rPr>
              <a:t> of the claim</a:t>
            </a:r>
            <a:r>
              <a:rPr lang="en-US" sz="2300" dirty="0" smtClean="0">
                <a:solidFill>
                  <a:srgbClr val="7030A0"/>
                </a:solidFill>
              </a:rPr>
              <a:t>. </a:t>
            </a:r>
            <a:r>
              <a:rPr lang="en-US" sz="2300" dirty="0">
                <a:solidFill>
                  <a:srgbClr val="7030A0"/>
                </a:solidFill>
              </a:rPr>
              <a:t> If you present data to your audience without explaining how it supports your thesis your readers may not make a connection between the two or they may draw different </a:t>
            </a:r>
            <a:r>
              <a:rPr lang="en-US" sz="2300" dirty="0" smtClean="0">
                <a:solidFill>
                  <a:srgbClr val="7030A0"/>
                </a:solidFill>
              </a:rPr>
              <a:t>conclusions</a:t>
            </a:r>
            <a:endParaRPr lang="en-US" sz="2300" dirty="0">
              <a:solidFill>
                <a:srgbClr val="7030A0"/>
              </a:solidFill>
            </a:endParaRPr>
          </a:p>
        </p:txBody>
      </p:sp>
    </p:spTree>
    <p:extLst>
      <p:ext uri="{BB962C8B-B14F-4D97-AF65-F5344CB8AC3E}">
        <p14:creationId xmlns:p14="http://schemas.microsoft.com/office/powerpoint/2010/main" val="1722049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Argumentative Writing Terms</a:t>
            </a:r>
            <a:endParaRPr lang="en-US" dirty="0"/>
          </a:p>
        </p:txBody>
      </p:sp>
      <p:sp>
        <p:nvSpPr>
          <p:cNvPr id="3" name="Content Placeholder 2"/>
          <p:cNvSpPr>
            <a:spLocks noGrp="1"/>
          </p:cNvSpPr>
          <p:nvPr>
            <p:ph sz="quarter" idx="1"/>
          </p:nvPr>
        </p:nvSpPr>
        <p:spPr/>
        <p:txBody>
          <a:bodyPr>
            <a:normAutofit fontScale="85000" lnSpcReduction="20000"/>
          </a:bodyPr>
          <a:lstStyle/>
          <a:p>
            <a:pPr lvl="0"/>
            <a:r>
              <a:rPr lang="en-US" sz="2800" u="sng" dirty="0">
                <a:solidFill>
                  <a:srgbClr val="CC0099"/>
                </a:solidFill>
              </a:rPr>
              <a:t>Counterclaim – </a:t>
            </a:r>
            <a:r>
              <a:rPr lang="en-US" sz="2800" dirty="0">
                <a:solidFill>
                  <a:srgbClr val="CC0099"/>
                </a:solidFill>
              </a:rPr>
              <a:t>A claim that negates or disagrees with the thesis/claim. Don't avoid the opposing side of an argument. Instead, include the opposing side as a counterclaim. Find out what the other side is saying and respond to it within your own argument. This is important so that the audience is not swayed by weak, but unrefuted, arguments. Including counterclaims allows you to find common ground with more of your readers. It also makes you look more credible because you appear to be knowledgeable about the entirety of the debate rather than just being biased or uninformed</a:t>
            </a:r>
            <a:r>
              <a:rPr lang="en-US" sz="2800" dirty="0"/>
              <a:t>. </a:t>
            </a:r>
            <a:endParaRPr lang="en-US" sz="2800" u="sng" dirty="0"/>
          </a:p>
          <a:p>
            <a:pPr lvl="0"/>
            <a:r>
              <a:rPr lang="en-US" sz="2800" u="sng" dirty="0">
                <a:solidFill>
                  <a:schemeClr val="tx2"/>
                </a:solidFill>
              </a:rPr>
              <a:t>Rebuttal-</a:t>
            </a:r>
            <a:r>
              <a:rPr lang="en-US" sz="2800" dirty="0">
                <a:solidFill>
                  <a:schemeClr val="tx2"/>
                </a:solidFill>
              </a:rPr>
              <a:t>Evidence that negates or disagrees with the counterclaim.</a:t>
            </a:r>
          </a:p>
          <a:p>
            <a:r>
              <a:rPr lang="en-US" sz="2800" u="sng" dirty="0">
                <a:solidFill>
                  <a:srgbClr val="00B050"/>
                </a:solidFill>
              </a:rPr>
              <a:t>Conclusion</a:t>
            </a:r>
            <a:r>
              <a:rPr lang="en-US" sz="2800" dirty="0">
                <a:solidFill>
                  <a:srgbClr val="00B050"/>
                </a:solidFill>
              </a:rPr>
              <a:t> - Make a concluding statement to bring your answer to an end.</a:t>
            </a:r>
          </a:p>
          <a:p>
            <a:endParaRPr lang="en-US" dirty="0"/>
          </a:p>
        </p:txBody>
      </p:sp>
    </p:spTree>
    <p:extLst>
      <p:ext uri="{BB962C8B-B14F-4D97-AF65-F5344CB8AC3E}">
        <p14:creationId xmlns:p14="http://schemas.microsoft.com/office/powerpoint/2010/main" val="27722052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sz="quarter" idx="1"/>
          </p:nvPr>
        </p:nvSpPr>
        <p:spPr/>
        <p:txBody>
          <a:bodyPr/>
          <a:lstStyle/>
          <a:p>
            <a:r>
              <a:rPr lang="en-US" b="1" dirty="0"/>
              <a:t>Claim: </a:t>
            </a:r>
            <a:r>
              <a:rPr lang="en-US" dirty="0"/>
              <a:t>Hybrid cars are an effective strategy to fight pollution.</a:t>
            </a:r>
          </a:p>
          <a:p>
            <a:r>
              <a:rPr lang="en-US" b="1" dirty="0"/>
              <a:t>Data1:</a:t>
            </a:r>
            <a:r>
              <a:rPr lang="en-US" dirty="0"/>
              <a:t> Driving a private car is a typical citizen's most air polluting activity.</a:t>
            </a:r>
          </a:p>
          <a:p>
            <a:r>
              <a:rPr lang="en-US" b="1" dirty="0"/>
              <a:t>Warrant 1:</a:t>
            </a:r>
            <a:r>
              <a:rPr lang="en-US" dirty="0"/>
              <a:t> Because cars are the largest source of private, as opposed to industry produced, air pollution switching to hybrid cars should have an impact on fighting pollution.</a:t>
            </a:r>
          </a:p>
          <a:p>
            <a:endParaRPr lang="en-US" dirty="0"/>
          </a:p>
        </p:txBody>
      </p:sp>
    </p:spTree>
    <p:extLst>
      <p:ext uri="{BB962C8B-B14F-4D97-AF65-F5344CB8AC3E}">
        <p14:creationId xmlns:p14="http://schemas.microsoft.com/office/powerpoint/2010/main" val="22642091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r>
              <a:rPr lang="en-US" b="1" dirty="0"/>
              <a:t>Data 2:</a:t>
            </a:r>
            <a:r>
              <a:rPr lang="en-US" dirty="0"/>
              <a:t> Each vehicle produced is going to stay on the road for roughly 12 to 15 years.</a:t>
            </a:r>
          </a:p>
          <a:p>
            <a:r>
              <a:rPr lang="en-US" b="1" dirty="0"/>
              <a:t>Warrant 2:</a:t>
            </a:r>
            <a:r>
              <a:rPr lang="en-US" dirty="0"/>
              <a:t> Cars generally have a long lifespan, meaning that a decision to switch to a hybrid car will make a long-term impact on pollution levels.</a:t>
            </a:r>
          </a:p>
          <a:p>
            <a:r>
              <a:rPr lang="en-US" b="1" dirty="0"/>
              <a:t>Data 3:</a:t>
            </a:r>
            <a:r>
              <a:rPr lang="en-US" dirty="0"/>
              <a:t> Hybrid cars combine a gasoline engine with a battery-powered electric motor.</a:t>
            </a:r>
          </a:p>
          <a:p>
            <a:r>
              <a:rPr lang="en-US" b="1" dirty="0"/>
              <a:t>Warrant 3:</a:t>
            </a:r>
            <a:r>
              <a:rPr lang="en-US" dirty="0"/>
              <a:t> This combination of technologies means that less pollution is produced. According to ineedtoknow.org "the hybrid engine of the Prius, made by Toyota, produces 90 percent fewer harmful emissions than a comparable gasoline engine.</a:t>
            </a:r>
          </a:p>
          <a:p>
            <a:endParaRPr lang="en-US" dirty="0"/>
          </a:p>
        </p:txBody>
      </p:sp>
    </p:spTree>
    <p:extLst>
      <p:ext uri="{BB962C8B-B14F-4D97-AF65-F5344CB8AC3E}">
        <p14:creationId xmlns:p14="http://schemas.microsoft.com/office/powerpoint/2010/main" val="18851246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Continued</a:t>
            </a:r>
            <a:endParaRPr lang="en-US" dirty="0"/>
          </a:p>
        </p:txBody>
      </p:sp>
      <p:sp>
        <p:nvSpPr>
          <p:cNvPr id="3" name="Content Placeholder 2"/>
          <p:cNvSpPr>
            <a:spLocks noGrp="1"/>
          </p:cNvSpPr>
          <p:nvPr>
            <p:ph sz="quarter" idx="1"/>
          </p:nvPr>
        </p:nvSpPr>
        <p:spPr/>
        <p:txBody>
          <a:bodyPr>
            <a:normAutofit lnSpcReduction="10000"/>
          </a:bodyPr>
          <a:lstStyle/>
          <a:p>
            <a:r>
              <a:rPr lang="en-US" b="1" dirty="0"/>
              <a:t>Counterclaim:</a:t>
            </a:r>
            <a:r>
              <a:rPr lang="en-US" dirty="0"/>
              <a:t> Instead of focusing on cars, which still encourages a culture of driving even if it cuts down on pollution, the nation should focus on building and encouraging use of mass transit systems.</a:t>
            </a:r>
          </a:p>
          <a:p>
            <a:r>
              <a:rPr lang="en-US" b="1" dirty="0"/>
              <a:t>Rebuttal: </a:t>
            </a:r>
            <a:r>
              <a:rPr lang="en-US" dirty="0"/>
              <a:t>While mass transit is an environmentally sound idea that should be encouraged, it is not feasible in many rural and suburban areas, or for people who must commute to work; thus hybrid cars are a better solution for much of the nation's population.</a:t>
            </a:r>
          </a:p>
          <a:p>
            <a:endParaRPr lang="en-US" dirty="0"/>
          </a:p>
        </p:txBody>
      </p:sp>
    </p:spTree>
    <p:extLst>
      <p:ext uri="{BB962C8B-B14F-4D97-AF65-F5344CB8AC3E}">
        <p14:creationId xmlns:p14="http://schemas.microsoft.com/office/powerpoint/2010/main" val="12527430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Creating an Essay</a:t>
            </a:r>
            <a:endParaRPr lang="en-US" dirty="0"/>
          </a:p>
        </p:txBody>
      </p:sp>
      <p:sp>
        <p:nvSpPr>
          <p:cNvPr id="3" name="Content Placeholder 2"/>
          <p:cNvSpPr>
            <a:spLocks noGrp="1"/>
          </p:cNvSpPr>
          <p:nvPr>
            <p:ph sz="quarter" idx="1"/>
          </p:nvPr>
        </p:nvSpPr>
        <p:spPr>
          <a:xfrm>
            <a:off x="301752" y="1527048"/>
            <a:ext cx="8503920" cy="2740152"/>
          </a:xfrm>
        </p:spPr>
        <p:txBody>
          <a:bodyPr>
            <a:noAutofit/>
          </a:bodyPr>
          <a:lstStyle/>
          <a:p>
            <a:pPr marL="0" indent="0">
              <a:buNone/>
            </a:pPr>
            <a:r>
              <a:rPr lang="en-US" sz="1800" dirty="0" smtClean="0"/>
              <a:t>Introduction: Hook+ Thesis  </a:t>
            </a:r>
          </a:p>
          <a:p>
            <a:pPr lvl="1"/>
            <a:r>
              <a:rPr lang="en-US" sz="1800" dirty="0" smtClean="0"/>
              <a:t>Hook(why is this topic important? Or what is the context) </a:t>
            </a:r>
          </a:p>
          <a:p>
            <a:pPr lvl="1"/>
            <a:r>
              <a:rPr lang="en-US" sz="1800" dirty="0" smtClean="0"/>
              <a:t>Thesis (claim)</a:t>
            </a:r>
          </a:p>
          <a:p>
            <a:pPr marL="0" indent="0">
              <a:buNone/>
            </a:pPr>
            <a:r>
              <a:rPr lang="en-US" sz="1800" dirty="0" smtClean="0"/>
              <a:t>Body Paragraph 1 : Topic Sentence + Data + Warrant + Quotation/ Citation + Significance </a:t>
            </a:r>
          </a:p>
          <a:p>
            <a:pPr lvl="1"/>
            <a:r>
              <a:rPr lang="en-US" sz="1800" dirty="0" smtClean="0"/>
              <a:t>(This is the same as topic sentence + RDF + Elaborations/ Examples + Quotation/ Citation + Significance)</a:t>
            </a:r>
          </a:p>
          <a:p>
            <a:pPr marL="0" indent="0">
              <a:buNone/>
            </a:pPr>
            <a:r>
              <a:rPr lang="en-US" sz="1800" dirty="0"/>
              <a:t>Body Paragraph </a:t>
            </a:r>
            <a:r>
              <a:rPr lang="en-US" sz="1800" dirty="0" smtClean="0"/>
              <a:t>2 </a:t>
            </a:r>
            <a:r>
              <a:rPr lang="en-US" sz="1800" dirty="0"/>
              <a:t>: Topic Sentence + Data + Warrant + Quotation/ Citation + Significance </a:t>
            </a:r>
          </a:p>
          <a:p>
            <a:pPr lvl="1"/>
            <a:r>
              <a:rPr lang="en-US" sz="1800" dirty="0"/>
              <a:t>(This is the same as topic sentence + RDF + Elaborations/ Examples + Quotation/ Citation + Significance) </a:t>
            </a:r>
          </a:p>
          <a:p>
            <a:pPr marL="0" indent="0">
              <a:buNone/>
            </a:pPr>
            <a:r>
              <a:rPr lang="en-US" sz="1800" dirty="0" smtClean="0"/>
              <a:t>Body Paragraph 3: Counter claim + Rebuttal</a:t>
            </a:r>
          </a:p>
          <a:p>
            <a:pPr lvl="1"/>
            <a:r>
              <a:rPr lang="en-US" sz="1800" dirty="0" smtClean="0"/>
              <a:t>Transition 1(</a:t>
            </a:r>
            <a:r>
              <a:rPr lang="en-US" altLang="en-US" sz="1800" dirty="0" smtClean="0"/>
              <a:t>One </a:t>
            </a:r>
            <a:r>
              <a:rPr lang="en-US" altLang="en-US" sz="1800" dirty="0"/>
              <a:t>might object that</a:t>
            </a:r>
            <a:r>
              <a:rPr lang="en-US" altLang="en-US" sz="1800" dirty="0" smtClean="0"/>
              <a:t>...,It </a:t>
            </a:r>
            <a:r>
              <a:rPr lang="en-US" altLang="en-US" sz="1800" dirty="0"/>
              <a:t>might seem that</a:t>
            </a:r>
            <a:r>
              <a:rPr lang="en-US" altLang="en-US" sz="1800" dirty="0" smtClean="0"/>
              <a:t>...It's </a:t>
            </a:r>
            <a:r>
              <a:rPr lang="en-US" altLang="en-US" sz="1800" dirty="0"/>
              <a:t>true that</a:t>
            </a:r>
            <a:r>
              <a:rPr lang="en-US" altLang="en-US" sz="1800" dirty="0" smtClean="0"/>
              <a:t>...Admittedly...Of course…Although)+Alternate Thesis+ Alternate Data+ Transition 2 (but, yet, however, nonetheless, still)+ Data that shows the fallibility of the Counter claim </a:t>
            </a:r>
          </a:p>
          <a:p>
            <a:pPr marL="0" indent="0">
              <a:buNone/>
            </a:pPr>
            <a:r>
              <a:rPr lang="en-US" altLang="en-US" sz="1800" dirty="0" smtClean="0"/>
              <a:t>Conclusion</a:t>
            </a:r>
            <a:endParaRPr lang="en-US" sz="1800" dirty="0"/>
          </a:p>
        </p:txBody>
      </p:sp>
    </p:spTree>
    <p:extLst>
      <p:ext uri="{BB962C8B-B14F-4D97-AF65-F5344CB8AC3E}">
        <p14:creationId xmlns:p14="http://schemas.microsoft.com/office/powerpoint/2010/main" val="12437867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Produce clear and coherent writing in which the development, organization, and style are appropriate to task, purpose, and audience</a:t>
            </a:r>
            <a:r>
              <a:rPr lang="en-US" dirty="0" smtClean="0"/>
              <a:t>.</a:t>
            </a:r>
          </a:p>
          <a:p>
            <a:r>
              <a:rPr lang="en-US" dirty="0"/>
              <a:t>Gather relevant </a:t>
            </a:r>
            <a:r>
              <a:rPr lang="en-US" dirty="0" smtClean="0"/>
              <a:t>information from multiple authoritative</a:t>
            </a:r>
            <a:r>
              <a:rPr lang="en-US" dirty="0"/>
              <a:t> print and digital sources, using advanced searches effectively; assess the usefulness of each source in answering the research question; integrate information into the text selectively to maintain the flow of ideas, avoiding plagiarism and following a standard format for citation</a:t>
            </a:r>
            <a:r>
              <a:rPr lang="en-US" dirty="0" smtClean="0"/>
              <a:t>.</a:t>
            </a:r>
          </a:p>
          <a:p>
            <a:r>
              <a:rPr lang="en-US" dirty="0"/>
              <a:t>Write arguments to support claims in an analysis of substantive topics or texts, using valid reasoning and relevant and sufficient evidence.</a:t>
            </a:r>
          </a:p>
        </p:txBody>
      </p:sp>
    </p:spTree>
    <p:extLst>
      <p:ext uri="{BB962C8B-B14F-4D97-AF65-F5344CB8AC3E}">
        <p14:creationId xmlns:p14="http://schemas.microsoft.com/office/powerpoint/2010/main" val="41138751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rmAutofit fontScale="90000"/>
          </a:bodyPr>
          <a:lstStyle/>
          <a:p>
            <a:r>
              <a:rPr lang="en-US" dirty="0" smtClean="0"/>
              <a:t>Practice Argumentative Writing Using Crime and Puzzlement</a:t>
            </a:r>
            <a:endParaRPr lang="en-US" dirty="0"/>
          </a:p>
        </p:txBody>
      </p:sp>
      <p:sp>
        <p:nvSpPr>
          <p:cNvPr id="3" name="Content Placeholder 2"/>
          <p:cNvSpPr>
            <a:spLocks noGrp="1"/>
          </p:cNvSpPr>
          <p:nvPr>
            <p:ph sz="quarter" idx="1"/>
          </p:nvPr>
        </p:nvSpPr>
        <p:spPr/>
        <p:txBody>
          <a:bodyPr/>
          <a:lstStyle/>
          <a:p>
            <a:r>
              <a:rPr lang="en-US" dirty="0" smtClean="0"/>
              <a:t>In groups of 4 determine the if the accused is guilty?</a:t>
            </a:r>
          </a:p>
          <a:p>
            <a:r>
              <a:rPr lang="en-US" dirty="0" smtClean="0"/>
              <a:t>Complete the graphic organizer (using the post-its) as a group and be prepared to share your findings.</a:t>
            </a:r>
            <a:endParaRPr lang="en-US" dirty="0"/>
          </a:p>
        </p:txBody>
      </p:sp>
    </p:spTree>
    <p:extLst>
      <p:ext uri="{BB962C8B-B14F-4D97-AF65-F5344CB8AC3E}">
        <p14:creationId xmlns:p14="http://schemas.microsoft.com/office/powerpoint/2010/main" val="41581153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447800"/>
          </a:xfrm>
        </p:spPr>
        <p:txBody>
          <a:bodyPr>
            <a:normAutofit fontScale="90000"/>
          </a:bodyPr>
          <a:lstStyle/>
          <a:p>
            <a:r>
              <a:rPr lang="en-US" dirty="0" smtClean="0"/>
              <a:t>Assignment-</a:t>
            </a:r>
            <a:r>
              <a:rPr lang="en-US" sz="3600" dirty="0"/>
              <a:t>Is Mary guilty of killing her husband John?</a:t>
            </a:r>
            <a:br>
              <a:rPr lang="en-US" sz="3600" dirty="0"/>
            </a:br>
            <a:endParaRPr lang="en-US" dirty="0"/>
          </a:p>
        </p:txBody>
      </p:sp>
      <p:sp>
        <p:nvSpPr>
          <p:cNvPr id="3" name="Content Placeholder 2"/>
          <p:cNvSpPr>
            <a:spLocks noGrp="1"/>
          </p:cNvSpPr>
          <p:nvPr>
            <p:ph sz="quarter" idx="1"/>
          </p:nvPr>
        </p:nvSpPr>
        <p:spPr/>
        <p:txBody>
          <a:bodyPr/>
          <a:lstStyle/>
          <a:p>
            <a:r>
              <a:rPr lang="en-US" sz="2000" dirty="0" smtClean="0"/>
              <a:t>As a group, read “A Murder is Arranged”</a:t>
            </a:r>
          </a:p>
          <a:p>
            <a:r>
              <a:rPr lang="en-US" sz="2000" dirty="0" smtClean="0"/>
              <a:t>Complete </a:t>
            </a:r>
            <a:r>
              <a:rPr lang="en-US" sz="2000" dirty="0"/>
              <a:t>the graphic organizer using the “A Murder is Arranged</a:t>
            </a:r>
            <a:r>
              <a:rPr lang="en-US" sz="2000" dirty="0" smtClean="0"/>
              <a:t>”</a:t>
            </a:r>
          </a:p>
          <a:p>
            <a:pPr lvl="1"/>
            <a:r>
              <a:rPr lang="en-US" sz="2000" dirty="0"/>
              <a:t>Identify and prepare the claim, data, </a:t>
            </a:r>
            <a:r>
              <a:rPr lang="en-US" sz="2000" dirty="0" smtClean="0"/>
              <a:t>elaborations, </a:t>
            </a:r>
            <a:r>
              <a:rPr lang="en-US" sz="2000" dirty="0"/>
              <a:t>counter claims, </a:t>
            </a:r>
            <a:r>
              <a:rPr lang="en-US" sz="2000" dirty="0" smtClean="0"/>
              <a:t>rebuttal</a:t>
            </a:r>
            <a:endParaRPr lang="en-US" sz="2000" dirty="0"/>
          </a:p>
          <a:p>
            <a:r>
              <a:rPr lang="en-US" sz="2000" dirty="0"/>
              <a:t>Then using Google Doc or other collaborative </a:t>
            </a:r>
            <a:r>
              <a:rPr lang="en-US" sz="2000" dirty="0" smtClean="0"/>
              <a:t>means </a:t>
            </a:r>
            <a:r>
              <a:rPr lang="en-US" sz="2000" dirty="0"/>
              <a:t>write an essay responding to the question: Is Mary guilty of killing her husband John?</a:t>
            </a:r>
          </a:p>
          <a:p>
            <a:r>
              <a:rPr lang="en-US" sz="2000" dirty="0" smtClean="0"/>
              <a:t>In </a:t>
            </a:r>
            <a:r>
              <a:rPr lang="en-US" sz="2000" dirty="0"/>
              <a:t>a small group you will complete the shared </a:t>
            </a:r>
            <a:r>
              <a:rPr lang="en-US" sz="2000" dirty="0" smtClean="0"/>
              <a:t>essay.</a:t>
            </a:r>
          </a:p>
          <a:p>
            <a:pPr lvl="1"/>
            <a:r>
              <a:rPr lang="en-US" sz="2000" dirty="0" smtClean="0"/>
              <a:t>One person will write the introduction </a:t>
            </a:r>
            <a:r>
              <a:rPr lang="en-US" sz="2000" smtClean="0"/>
              <a:t>and conclusion the </a:t>
            </a:r>
            <a:r>
              <a:rPr lang="en-US" sz="2000" dirty="0" smtClean="0"/>
              <a:t>first body paragraph supporting the claim (using data and elaborations)</a:t>
            </a:r>
          </a:p>
          <a:p>
            <a:pPr lvl="1"/>
            <a:r>
              <a:rPr lang="en-US" sz="2000" dirty="0" smtClean="0"/>
              <a:t>One person will prepare a second body paragraph supporting the claim (using data and elaborations) and prepare a counter claim and rebuttal</a:t>
            </a:r>
          </a:p>
          <a:p>
            <a:pPr lvl="1"/>
            <a:endParaRPr lang="en-US" sz="2000" dirty="0" smtClean="0"/>
          </a:p>
          <a:p>
            <a:pPr lvl="1"/>
            <a:endParaRPr lang="en-US" sz="1300" dirty="0" smtClean="0"/>
          </a:p>
          <a:p>
            <a:pPr lvl="1"/>
            <a:endParaRPr lang="en-US" sz="1800" dirty="0"/>
          </a:p>
          <a:p>
            <a:pPr marL="0" indent="0">
              <a:buNone/>
            </a:pPr>
            <a:endParaRPr lang="en-US" sz="1800" dirty="0" smtClean="0"/>
          </a:p>
          <a:p>
            <a:pPr marL="0" indent="0">
              <a:buNone/>
            </a:pPr>
            <a:endParaRPr lang="en-US" sz="1800" dirty="0" smtClean="0"/>
          </a:p>
          <a:p>
            <a:endParaRPr lang="en-US" sz="1800" dirty="0"/>
          </a:p>
          <a:p>
            <a:endParaRPr lang="en-US" sz="1800" dirty="0"/>
          </a:p>
          <a:p>
            <a:endParaRPr lang="en-US" dirty="0"/>
          </a:p>
        </p:txBody>
      </p:sp>
    </p:spTree>
    <p:extLst>
      <p:ext uri="{BB962C8B-B14F-4D97-AF65-F5344CB8AC3E}">
        <p14:creationId xmlns:p14="http://schemas.microsoft.com/office/powerpoint/2010/main" val="30385469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3/29/2017</a:t>
            </a:r>
            <a:endParaRPr lang="en-US" dirty="0"/>
          </a:p>
        </p:txBody>
      </p:sp>
      <p:sp>
        <p:nvSpPr>
          <p:cNvPr id="3" name="Content Placeholder 2"/>
          <p:cNvSpPr>
            <a:spLocks noGrp="1"/>
          </p:cNvSpPr>
          <p:nvPr>
            <p:ph sz="quarter" idx="1"/>
          </p:nvPr>
        </p:nvSpPr>
        <p:spPr/>
        <p:txBody>
          <a:bodyPr>
            <a:normAutofit/>
          </a:bodyPr>
          <a:lstStyle/>
          <a:p>
            <a:r>
              <a:rPr lang="en-US" dirty="0">
                <a:solidFill>
                  <a:srgbClr val="C00000"/>
                </a:solidFill>
              </a:rPr>
              <a:t>Housekeeping- place homework on the right corner, sharpen your pencils, dispose of any trash etc.</a:t>
            </a:r>
          </a:p>
          <a:p>
            <a:pPr lvl="1"/>
            <a:r>
              <a:rPr lang="en-US" dirty="0" smtClean="0">
                <a:solidFill>
                  <a:srgbClr val="C00000"/>
                </a:solidFill>
              </a:rPr>
              <a:t>BBR</a:t>
            </a:r>
            <a:endParaRPr lang="en-US" dirty="0">
              <a:solidFill>
                <a:srgbClr val="C00000"/>
              </a:solidFill>
            </a:endParaRPr>
          </a:p>
          <a:p>
            <a:r>
              <a:rPr lang="en-US" dirty="0" smtClean="0">
                <a:solidFill>
                  <a:srgbClr val="C00000"/>
                </a:solidFill>
              </a:rPr>
              <a:t>Review </a:t>
            </a:r>
            <a:r>
              <a:rPr lang="en-US" dirty="0">
                <a:solidFill>
                  <a:srgbClr val="C00000"/>
                </a:solidFill>
              </a:rPr>
              <a:t>the Objectives and Essential </a:t>
            </a:r>
            <a:r>
              <a:rPr lang="en-US" dirty="0" smtClean="0">
                <a:solidFill>
                  <a:srgbClr val="C00000"/>
                </a:solidFill>
              </a:rPr>
              <a:t>Questions</a:t>
            </a:r>
            <a:endParaRPr lang="en-US" dirty="0">
              <a:solidFill>
                <a:srgbClr val="C00000"/>
              </a:solidFill>
            </a:endParaRPr>
          </a:p>
          <a:p>
            <a:r>
              <a:rPr lang="en-US" dirty="0" smtClean="0">
                <a:solidFill>
                  <a:srgbClr val="C00000"/>
                </a:solidFill>
              </a:rPr>
              <a:t>Use the Districts Note Taking Guide to Record Information on the </a:t>
            </a:r>
            <a:r>
              <a:rPr lang="en-US" dirty="0" smtClean="0">
                <a:solidFill>
                  <a:srgbClr val="C00000"/>
                </a:solidFill>
              </a:rPr>
              <a:t>Topic: </a:t>
            </a:r>
            <a:r>
              <a:rPr lang="en-US" i="1" dirty="0" smtClean="0">
                <a:solidFill>
                  <a:srgbClr val="C00000"/>
                </a:solidFill>
              </a:rPr>
              <a:t>Good vs. </a:t>
            </a:r>
            <a:r>
              <a:rPr lang="en-US" i="1" dirty="0" smtClean="0">
                <a:solidFill>
                  <a:srgbClr val="C00000"/>
                </a:solidFill>
              </a:rPr>
              <a:t>Evil</a:t>
            </a:r>
            <a:r>
              <a:rPr lang="en-US" i="1" dirty="0" smtClean="0">
                <a:solidFill>
                  <a:srgbClr val="C00000"/>
                </a:solidFill>
              </a:rPr>
              <a:t>, </a:t>
            </a:r>
            <a:r>
              <a:rPr lang="en-US" dirty="0" smtClean="0">
                <a:solidFill>
                  <a:srgbClr val="C00000"/>
                </a:solidFill>
              </a:rPr>
              <a:t>Complete Outline, and the Essay (2hrs 30 min)</a:t>
            </a:r>
            <a:endParaRPr lang="en-US" dirty="0">
              <a:solidFill>
                <a:srgbClr val="C00000"/>
              </a:solidFill>
            </a:endParaRPr>
          </a:p>
          <a:p>
            <a:r>
              <a:rPr lang="en-US" dirty="0">
                <a:solidFill>
                  <a:srgbClr val="C00000"/>
                </a:solidFill>
              </a:rPr>
              <a:t>Complete a Closure Question</a:t>
            </a:r>
          </a:p>
          <a:p>
            <a:endParaRPr lang="en-US" dirty="0"/>
          </a:p>
        </p:txBody>
      </p:sp>
    </p:spTree>
    <p:extLst>
      <p:ext uri="{BB962C8B-B14F-4D97-AF65-F5344CB8AC3E}">
        <p14:creationId xmlns:p14="http://schemas.microsoft.com/office/powerpoint/2010/main" val="29712128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Produce clear and coherent writing in which the development, organization, and style are appropriate to task, purpose, and audience.</a:t>
            </a:r>
          </a:p>
          <a:p>
            <a:r>
              <a:rPr lang="en-US" dirty="0"/>
              <a:t>Gather relevant information from multiple authoritative print and digital sources, using advanced searches effectively; assess the usefulness of each source in answering the research question; integrate information into the text selectively to maintain the flow of ideas, avoiding plagiarism and following a standard format for citation.</a:t>
            </a:r>
          </a:p>
          <a:p>
            <a:r>
              <a:rPr lang="en-US" dirty="0"/>
              <a:t>Write arguments to support claims in an analysis of substantive topics or texts, using valid reasoning and relevant and sufficient evidence.</a:t>
            </a:r>
          </a:p>
          <a:p>
            <a:endParaRPr lang="en-US" dirty="0"/>
          </a:p>
        </p:txBody>
      </p:sp>
    </p:spTree>
    <p:extLst>
      <p:ext uri="{BB962C8B-B14F-4D97-AF65-F5344CB8AC3E}">
        <p14:creationId xmlns:p14="http://schemas.microsoft.com/office/powerpoint/2010/main" val="9846626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lstStyle/>
          <a:p>
            <a:r>
              <a:rPr lang="en-US" dirty="0"/>
              <a:t>How does the audience influence the format of your writing? </a:t>
            </a:r>
          </a:p>
          <a:p>
            <a:r>
              <a:rPr lang="en-US" dirty="0"/>
              <a:t>How does the purpose of your writing influence the format of your writing? </a:t>
            </a:r>
          </a:p>
          <a:p>
            <a:r>
              <a:rPr lang="en-US" dirty="0"/>
              <a:t>Why is information organized in different ways?</a:t>
            </a:r>
          </a:p>
          <a:p>
            <a:r>
              <a:rPr lang="en-US" dirty="0"/>
              <a:t>How can we use evaluation and reflection to improve our writing? </a:t>
            </a:r>
          </a:p>
          <a:p>
            <a:r>
              <a:rPr lang="en-US" dirty="0"/>
              <a:t>What is the purpose of applying grammar and mechanics skills?</a:t>
            </a:r>
          </a:p>
          <a:p>
            <a:endParaRPr lang="en-US" dirty="0"/>
          </a:p>
        </p:txBody>
      </p:sp>
    </p:spTree>
    <p:extLst>
      <p:ext uri="{BB962C8B-B14F-4D97-AF65-F5344CB8AC3E}">
        <p14:creationId xmlns:p14="http://schemas.microsoft.com/office/powerpoint/2010/main" val="22076877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a:t>Read the sentences.  Then combine them using compound subjects, verbs, or objects.</a:t>
            </a:r>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a:t>Tom Richards went to law school.  My mother went to law school.</a:t>
            </a:r>
          </a:p>
          <a:p>
            <a:pPr marL="514350" indent="-514350">
              <a:buFont typeface="+mj-lt"/>
              <a:buAutoNum type="arabicPeriod"/>
            </a:pPr>
            <a:r>
              <a:rPr lang="en-US" dirty="0"/>
              <a:t>The bald eagle symbolizes our country.  The bird also symbolizes independence.</a:t>
            </a:r>
          </a:p>
          <a:p>
            <a:pPr marL="514350" indent="-514350">
              <a:buFont typeface="+mj-lt"/>
              <a:buAutoNum type="arabicPeriod"/>
            </a:pPr>
            <a:r>
              <a:rPr lang="en-US" dirty="0"/>
              <a:t>Dale will choose a turkey sandwich.  He will choose </a:t>
            </a:r>
            <a:r>
              <a:rPr lang="en-US" dirty="0" err="1"/>
              <a:t>cole</a:t>
            </a:r>
            <a:r>
              <a:rPr lang="en-US" dirty="0"/>
              <a:t> slaw.</a:t>
            </a:r>
          </a:p>
          <a:p>
            <a:pPr marL="514350" indent="-514350">
              <a:buFont typeface="+mj-lt"/>
              <a:buAutoNum type="arabicPeriod"/>
            </a:pPr>
            <a:r>
              <a:rPr lang="en-US" dirty="0"/>
              <a:t>While on vacation, Jules visited a museum.  Jules also visited an aquarium.</a:t>
            </a:r>
          </a:p>
          <a:p>
            <a:pPr marL="514350" indent="-514350">
              <a:buFont typeface="+mj-lt"/>
              <a:buAutoNum type="arabicPeriod"/>
            </a:pPr>
            <a:r>
              <a:rPr lang="en-US" dirty="0"/>
              <a:t>Wally wrote his essay over the weekend.  Wally handed in his essay on Monday.</a:t>
            </a:r>
          </a:p>
        </p:txBody>
      </p:sp>
    </p:spTree>
    <p:extLst>
      <p:ext uri="{BB962C8B-B14F-4D97-AF65-F5344CB8AC3E}">
        <p14:creationId xmlns:p14="http://schemas.microsoft.com/office/powerpoint/2010/main" val="20214619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Practice </a:t>
            </a:r>
            <a:endParaRPr lang="en-US" dirty="0"/>
          </a:p>
        </p:txBody>
      </p:sp>
      <p:sp>
        <p:nvSpPr>
          <p:cNvPr id="3" name="Content Placeholder 2"/>
          <p:cNvSpPr>
            <a:spLocks noGrp="1"/>
          </p:cNvSpPr>
          <p:nvPr>
            <p:ph sz="quarter" idx="1"/>
          </p:nvPr>
        </p:nvSpPr>
        <p:spPr/>
        <p:txBody>
          <a:bodyPr>
            <a:normAutofit fontScale="77500" lnSpcReduction="20000"/>
          </a:bodyPr>
          <a:lstStyle/>
          <a:p>
            <a:pPr marL="0" indent="0">
              <a:buNone/>
            </a:pPr>
            <a:r>
              <a:rPr lang="en-US" dirty="0" smtClean="0">
                <a:solidFill>
                  <a:srgbClr val="0070C0"/>
                </a:solidFill>
              </a:rPr>
              <a:t>“No sooner had the reverberation of my blows sunk into silence, then I was answered by a voice from within the tomb! – by a cry, at first muffled and broken, like the sobbing of a child, and then quickly swelling into one long, loud, and continuous scream, utterly anomalous and inhuman – a howl! – a wailing shriek, half of horror and half of triumph, such as might have arisen only out of hell, conjointly from the throats of the damned in their agony and of the demons that exult in the damnation. –Poe, “The Black Cat”</a:t>
            </a:r>
          </a:p>
          <a:p>
            <a:pPr marL="514350" indent="-514350">
              <a:buFont typeface="+mj-lt"/>
              <a:buAutoNum type="arabicPeriod"/>
            </a:pPr>
            <a:r>
              <a:rPr lang="en-US" dirty="0" smtClean="0"/>
              <a:t>The dashes in this long sentence set off a series of appositives (a noun or noun phrase place beside another noun or noun phrase to identify or explain it.) What noun phrase is explained by the appositives?</a:t>
            </a:r>
          </a:p>
          <a:p>
            <a:pPr marL="514350" indent="-514350">
              <a:buFont typeface="+mj-lt"/>
              <a:buAutoNum type="arabicPeriod"/>
            </a:pPr>
            <a:r>
              <a:rPr lang="en-US" dirty="0" smtClean="0"/>
              <a:t>This sentence makes syntactic and semantic sense if it ends with the first exclamation point.  What do the appositives add to the meaning and effectiveness of the sentence?</a:t>
            </a:r>
            <a:endParaRPr lang="en-US" dirty="0"/>
          </a:p>
        </p:txBody>
      </p:sp>
    </p:spTree>
    <p:extLst>
      <p:ext uri="{BB962C8B-B14F-4D97-AF65-F5344CB8AC3E}">
        <p14:creationId xmlns:p14="http://schemas.microsoft.com/office/powerpoint/2010/main" val="34282634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Benchmark</a:t>
            </a:r>
            <a:endParaRPr lang="en-US" dirty="0"/>
          </a:p>
        </p:txBody>
      </p:sp>
      <p:sp>
        <p:nvSpPr>
          <p:cNvPr id="3" name="Content Placeholder 2"/>
          <p:cNvSpPr>
            <a:spLocks noGrp="1"/>
          </p:cNvSpPr>
          <p:nvPr>
            <p:ph sz="quarter" idx="1"/>
          </p:nvPr>
        </p:nvSpPr>
        <p:spPr/>
        <p:txBody>
          <a:bodyPr>
            <a:normAutofit/>
          </a:bodyPr>
          <a:lstStyle/>
          <a:p>
            <a:r>
              <a:rPr lang="en-US" dirty="0" smtClean="0"/>
              <a:t>Take notes from sources on at least 4 of the 5 resources and complete </a:t>
            </a:r>
            <a:r>
              <a:rPr lang="en-US" dirty="0"/>
              <a:t>the </a:t>
            </a:r>
            <a:r>
              <a:rPr lang="en-US" dirty="0" smtClean="0"/>
              <a:t>“Note Taking Guide”</a:t>
            </a:r>
          </a:p>
          <a:p>
            <a:r>
              <a:rPr lang="en-US" dirty="0" smtClean="0">
                <a:solidFill>
                  <a:srgbClr val="C00000"/>
                </a:solidFill>
              </a:rPr>
              <a:t>Make sure you take notes that identify people as innately good or evil AND </a:t>
            </a:r>
            <a:r>
              <a:rPr lang="en-US" dirty="0">
                <a:solidFill>
                  <a:srgbClr val="C00000"/>
                </a:solidFill>
              </a:rPr>
              <a:t>given the right circumstance, will individuals revert to a more primal nature, or will their morality win out over evil? </a:t>
            </a:r>
            <a:endParaRPr lang="en-US" dirty="0" smtClean="0">
              <a:solidFill>
                <a:srgbClr val="C00000"/>
              </a:solidFill>
            </a:endParaRPr>
          </a:p>
          <a:p>
            <a:r>
              <a:rPr lang="en-US" dirty="0" smtClean="0"/>
              <a:t>Pay attention to the bias of each source</a:t>
            </a:r>
          </a:p>
          <a:p>
            <a:r>
              <a:rPr lang="en-US" dirty="0" smtClean="0"/>
              <a:t>You </a:t>
            </a:r>
            <a:r>
              <a:rPr lang="en-US" dirty="0"/>
              <a:t>will need to submit a hard copy for grading purposes!</a:t>
            </a:r>
          </a:p>
          <a:p>
            <a:endParaRPr lang="en-US" dirty="0"/>
          </a:p>
        </p:txBody>
      </p:sp>
    </p:spTree>
    <p:extLst>
      <p:ext uri="{BB962C8B-B14F-4D97-AF65-F5344CB8AC3E}">
        <p14:creationId xmlns:p14="http://schemas.microsoft.com/office/powerpoint/2010/main" val="10150489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 Right Click to Open as a Hyperlink</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a:hlinkClick r:id="rId2"/>
              </a:rPr>
              <a:t>https://www.youtube.com/watch?v=oAX9b7agT9o</a:t>
            </a:r>
          </a:p>
          <a:p>
            <a:r>
              <a:rPr lang="en-US" dirty="0" smtClean="0">
                <a:hlinkClick r:id="rId2"/>
              </a:rPr>
              <a:t>http</a:t>
            </a:r>
            <a:r>
              <a:rPr lang="en-US" dirty="0">
                <a:hlinkClick r:id="rId2"/>
              </a:rPr>
              <a:t>://</a:t>
            </a:r>
            <a:r>
              <a:rPr lang="en-US" dirty="0" smtClean="0">
                <a:hlinkClick r:id="rId2"/>
              </a:rPr>
              <a:t>www.essence.com/2013/08/28/unsung-hero-civil-rights-claudette-colvin</a:t>
            </a:r>
            <a:endParaRPr lang="en-US" dirty="0" smtClean="0"/>
          </a:p>
          <a:p>
            <a:r>
              <a:rPr lang="en-US" dirty="0">
                <a:hlinkClick r:id="rId3"/>
              </a:rPr>
              <a:t>https://www.biblegateway.com/passage/?</a:t>
            </a:r>
            <a:r>
              <a:rPr lang="en-US" dirty="0" smtClean="0">
                <a:hlinkClick r:id="rId3"/>
              </a:rPr>
              <a:t>search=Genesis+3</a:t>
            </a:r>
            <a:endParaRPr lang="en-US" dirty="0" smtClean="0"/>
          </a:p>
          <a:p>
            <a:r>
              <a:rPr lang="en-US" dirty="0">
                <a:hlinkClick r:id="rId4"/>
              </a:rPr>
              <a:t>http://www.cnn.com/2012/12/17/us/connecticut-shooting-teacher-heroism</a:t>
            </a:r>
            <a:r>
              <a:rPr lang="en-US" dirty="0" smtClean="0">
                <a:hlinkClick r:id="rId4"/>
              </a:rPr>
              <a:t>/</a:t>
            </a:r>
            <a:endParaRPr lang="en-US" dirty="0" smtClean="0"/>
          </a:p>
          <a:p>
            <a:r>
              <a:rPr lang="en-US" dirty="0">
                <a:hlinkClick r:id="rId5"/>
              </a:rPr>
              <a:t>http://</a:t>
            </a:r>
            <a:r>
              <a:rPr lang="en-US" dirty="0" smtClean="0">
                <a:hlinkClick r:id="rId5"/>
              </a:rPr>
              <a:t>www.cagle.com/michael-ramirez/2014/08/evil-empire-strikes-back</a:t>
            </a:r>
            <a:endParaRPr lang="en-US" dirty="0" smtClean="0"/>
          </a:p>
          <a:p>
            <a:r>
              <a:rPr lang="en-US" dirty="0">
                <a:hlinkClick r:id="rId6"/>
              </a:rPr>
              <a:t>http://www.cnn.com/2014/08/21/us/starbucks-pay-it-forward-chain</a:t>
            </a:r>
            <a:r>
              <a:rPr lang="en-US" dirty="0" smtClean="0">
                <a:hlinkClick r:id="rId6"/>
              </a:rPr>
              <a:t>/</a:t>
            </a:r>
            <a:endParaRPr lang="en-US" dirty="0" smtClean="0"/>
          </a:p>
          <a:p>
            <a:r>
              <a:rPr lang="en-US" dirty="0">
                <a:hlinkClick r:id="rId7"/>
              </a:rPr>
              <a:t>http://</a:t>
            </a:r>
            <a:r>
              <a:rPr lang="en-US" dirty="0" smtClean="0">
                <a:hlinkClick r:id="rId7"/>
              </a:rPr>
              <a:t>www.huffingtonpost.com/2013/10/16/giving-100-to-the-homeless_n_4108930.html</a:t>
            </a:r>
            <a:endParaRPr lang="en-US" dirty="0" smtClean="0"/>
          </a:p>
          <a:p>
            <a:r>
              <a:rPr lang="en-US" dirty="0">
                <a:hlinkClick r:id="rId7"/>
              </a:rPr>
              <a:t>http://</a:t>
            </a:r>
            <a:r>
              <a:rPr lang="en-US" dirty="0" smtClean="0">
                <a:hlinkClick r:id="rId7"/>
              </a:rPr>
              <a:t>www.huffingtonpost.com/2013/10/16/giving-100-to-the-homeless_n_4108930.html</a:t>
            </a:r>
            <a:endParaRPr lang="en-US" dirty="0" smtClean="0"/>
          </a:p>
          <a:p>
            <a:r>
              <a:rPr lang="en-US" dirty="0">
                <a:hlinkClick r:id="rId8"/>
              </a:rPr>
              <a:t>http://</a:t>
            </a:r>
            <a:r>
              <a:rPr lang="en-US" dirty="0" smtClean="0">
                <a:hlinkClick r:id="rId8"/>
              </a:rPr>
              <a:t>mccrindle.com.au/the-mccrindle-blog/good-versus-evil-kindness-strangers</a:t>
            </a:r>
            <a:endParaRPr lang="en-US" dirty="0" smtClean="0"/>
          </a:p>
        </p:txBody>
      </p:sp>
    </p:spTree>
    <p:extLst>
      <p:ext uri="{BB962C8B-B14F-4D97-AF65-F5344CB8AC3E}">
        <p14:creationId xmlns:p14="http://schemas.microsoft.com/office/powerpoint/2010/main" val="5930963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3/30/2017</a:t>
            </a:r>
            <a:endParaRPr lang="en-US" dirty="0"/>
          </a:p>
        </p:txBody>
      </p:sp>
      <p:sp>
        <p:nvSpPr>
          <p:cNvPr id="3" name="Content Placeholder 2"/>
          <p:cNvSpPr>
            <a:spLocks noGrp="1"/>
          </p:cNvSpPr>
          <p:nvPr>
            <p:ph sz="quarter" idx="1"/>
          </p:nvPr>
        </p:nvSpPr>
        <p:spPr/>
        <p:txBody>
          <a:bodyPr/>
          <a:lstStyle/>
          <a:p>
            <a:r>
              <a:rPr lang="en-US" dirty="0">
                <a:solidFill>
                  <a:srgbClr val="C00000"/>
                </a:solidFill>
              </a:rPr>
              <a:t>Housekeeping- place homework on the right corner, sharpen your pencils, dispose of any trash </a:t>
            </a:r>
            <a:r>
              <a:rPr lang="en-US" dirty="0" smtClean="0">
                <a:solidFill>
                  <a:srgbClr val="C00000"/>
                </a:solidFill>
              </a:rPr>
              <a:t>etc.</a:t>
            </a:r>
          </a:p>
          <a:p>
            <a:pPr lvl="1"/>
            <a:r>
              <a:rPr lang="en-US" dirty="0" smtClean="0">
                <a:solidFill>
                  <a:srgbClr val="C00000"/>
                </a:solidFill>
              </a:rPr>
              <a:t>Resume</a:t>
            </a:r>
            <a:endParaRPr lang="en-US" dirty="0">
              <a:solidFill>
                <a:srgbClr val="C00000"/>
              </a:solidFill>
            </a:endParaRPr>
          </a:p>
          <a:p>
            <a:r>
              <a:rPr lang="en-US" dirty="0">
                <a:solidFill>
                  <a:srgbClr val="C00000"/>
                </a:solidFill>
              </a:rPr>
              <a:t>Complete the Ticket In</a:t>
            </a:r>
          </a:p>
          <a:p>
            <a:r>
              <a:rPr lang="en-US" dirty="0">
                <a:solidFill>
                  <a:srgbClr val="C00000"/>
                </a:solidFill>
              </a:rPr>
              <a:t>Review the Objectives and Essential </a:t>
            </a:r>
            <a:r>
              <a:rPr lang="en-US" dirty="0" smtClean="0">
                <a:solidFill>
                  <a:srgbClr val="C00000"/>
                </a:solidFill>
              </a:rPr>
              <a:t>Questions</a:t>
            </a:r>
          </a:p>
          <a:p>
            <a:r>
              <a:rPr lang="en-US" dirty="0" smtClean="0">
                <a:solidFill>
                  <a:srgbClr val="C00000"/>
                </a:solidFill>
              </a:rPr>
              <a:t>Ms. Stephen Presentation</a:t>
            </a:r>
            <a:endParaRPr lang="en-US" dirty="0">
              <a:solidFill>
                <a:srgbClr val="C00000"/>
              </a:solidFill>
            </a:endParaRPr>
          </a:p>
          <a:p>
            <a:r>
              <a:rPr lang="en-US" dirty="0" smtClean="0">
                <a:solidFill>
                  <a:srgbClr val="C00000"/>
                </a:solidFill>
              </a:rPr>
              <a:t>Complete Part 1 of the District Benchmark Writing Assessment</a:t>
            </a:r>
            <a:endParaRPr lang="en-US" dirty="0">
              <a:solidFill>
                <a:srgbClr val="C00000"/>
              </a:solidFill>
            </a:endParaRPr>
          </a:p>
          <a:p>
            <a:r>
              <a:rPr lang="en-US" dirty="0">
                <a:solidFill>
                  <a:srgbClr val="C00000"/>
                </a:solidFill>
              </a:rPr>
              <a:t>Complete a Closure Question</a:t>
            </a:r>
            <a:endParaRPr lang="en-US" dirty="0"/>
          </a:p>
        </p:txBody>
      </p:sp>
    </p:spTree>
    <p:extLst>
      <p:ext uri="{BB962C8B-B14F-4D97-AF65-F5344CB8AC3E}">
        <p14:creationId xmlns:p14="http://schemas.microsoft.com/office/powerpoint/2010/main" val="2198634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lstStyle/>
          <a:p>
            <a:r>
              <a:rPr lang="en-US" dirty="0"/>
              <a:t>How does the audience influence the format of your writing? </a:t>
            </a:r>
          </a:p>
          <a:p>
            <a:r>
              <a:rPr lang="en-US" dirty="0" smtClean="0"/>
              <a:t>How </a:t>
            </a:r>
            <a:r>
              <a:rPr lang="en-US" dirty="0"/>
              <a:t>does the </a:t>
            </a:r>
            <a:r>
              <a:rPr lang="en-US" dirty="0" smtClean="0"/>
              <a:t>purpose of your writing influence </a:t>
            </a:r>
            <a:r>
              <a:rPr lang="en-US" dirty="0"/>
              <a:t>the format of your writing? </a:t>
            </a:r>
            <a:endParaRPr lang="en-US" dirty="0" smtClean="0"/>
          </a:p>
          <a:p>
            <a:r>
              <a:rPr lang="en-US" dirty="0" smtClean="0"/>
              <a:t>Why </a:t>
            </a:r>
            <a:r>
              <a:rPr lang="en-US" dirty="0"/>
              <a:t>is information organized in different ways</a:t>
            </a:r>
            <a:r>
              <a:rPr lang="en-US" dirty="0" smtClean="0"/>
              <a:t>?</a:t>
            </a:r>
          </a:p>
          <a:p>
            <a:r>
              <a:rPr lang="en-US" dirty="0"/>
              <a:t>How can we use evaluation and reflection to improve our writing? </a:t>
            </a:r>
            <a:endParaRPr lang="en-US" dirty="0" smtClean="0"/>
          </a:p>
          <a:p>
            <a:r>
              <a:rPr lang="en-US" dirty="0"/>
              <a:t>What is the purpose of applying grammar and mechanics skills?</a:t>
            </a:r>
          </a:p>
        </p:txBody>
      </p:sp>
    </p:spTree>
    <p:extLst>
      <p:ext uri="{BB962C8B-B14F-4D97-AF65-F5344CB8AC3E}">
        <p14:creationId xmlns:p14="http://schemas.microsoft.com/office/powerpoint/2010/main" val="28320241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Produce clear and coherent writing in which the development, organization, and style are appropriate to task, purpose, and audience.</a:t>
            </a:r>
          </a:p>
          <a:p>
            <a:r>
              <a:rPr lang="en-US" dirty="0"/>
              <a:t>Gather relevant information from multiple authoritative print and digital sources, using advanced searches effectively; assess the usefulness of each source in answering the research question; integrate information into the text selectively to maintain the flow of ideas, avoiding plagiarism and following a standard format for citation.</a:t>
            </a:r>
          </a:p>
          <a:p>
            <a:r>
              <a:rPr lang="en-US" dirty="0"/>
              <a:t>Write arguments to support claims in an analysis of substantive topics or texts, using valid reasoning and relevant and sufficient evidence.</a:t>
            </a:r>
          </a:p>
          <a:p>
            <a:pPr marL="0" indent="0">
              <a:buNone/>
            </a:pPr>
            <a:endParaRPr lang="en-US" dirty="0"/>
          </a:p>
        </p:txBody>
      </p:sp>
    </p:spTree>
    <p:extLst>
      <p:ext uri="{BB962C8B-B14F-4D97-AF65-F5344CB8AC3E}">
        <p14:creationId xmlns:p14="http://schemas.microsoft.com/office/powerpoint/2010/main" val="31115720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lstStyle/>
          <a:p>
            <a:r>
              <a:rPr lang="en-US" dirty="0"/>
              <a:t>How does the audience influence the format of your writing? </a:t>
            </a:r>
          </a:p>
          <a:p>
            <a:r>
              <a:rPr lang="en-US" dirty="0"/>
              <a:t>How does the purpose of your writing influence the format of your writing? </a:t>
            </a:r>
          </a:p>
          <a:p>
            <a:r>
              <a:rPr lang="en-US" dirty="0"/>
              <a:t>Why is information organized in different ways?</a:t>
            </a:r>
          </a:p>
          <a:p>
            <a:r>
              <a:rPr lang="en-US" dirty="0"/>
              <a:t>How can we use evaluation and reflection to improve our writing? </a:t>
            </a:r>
          </a:p>
          <a:p>
            <a:r>
              <a:rPr lang="en-US" dirty="0"/>
              <a:t>What is the purpose of applying grammar and mechanics skills?</a:t>
            </a:r>
          </a:p>
          <a:p>
            <a:endParaRPr lang="en-US" dirty="0"/>
          </a:p>
        </p:txBody>
      </p:sp>
    </p:spTree>
    <p:extLst>
      <p:ext uri="{BB962C8B-B14F-4D97-AF65-F5344CB8AC3E}">
        <p14:creationId xmlns:p14="http://schemas.microsoft.com/office/powerpoint/2010/main" val="26124912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dirty="0"/>
              <a:t>Read the sentences.  Then combine them using compound subjects, verbs, or objects</a:t>
            </a:r>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a:t>Tom Richards went to law school.  My mother went to law school.</a:t>
            </a:r>
          </a:p>
          <a:p>
            <a:pPr marL="514350" indent="-514350">
              <a:buFont typeface="+mj-lt"/>
              <a:buAutoNum type="arabicPeriod"/>
            </a:pPr>
            <a:r>
              <a:rPr lang="en-US" dirty="0"/>
              <a:t>The bald eagle symbolizes our country.  The bird also symbolizes independence.</a:t>
            </a:r>
          </a:p>
          <a:p>
            <a:pPr marL="514350" indent="-514350">
              <a:buFont typeface="+mj-lt"/>
              <a:buAutoNum type="arabicPeriod"/>
            </a:pPr>
            <a:r>
              <a:rPr lang="en-US" dirty="0"/>
              <a:t>Dale will choose a turkey sandwich.  He will choose </a:t>
            </a:r>
            <a:r>
              <a:rPr lang="en-US" dirty="0" err="1"/>
              <a:t>cole</a:t>
            </a:r>
            <a:r>
              <a:rPr lang="en-US" dirty="0"/>
              <a:t> slaw.</a:t>
            </a:r>
          </a:p>
          <a:p>
            <a:pPr marL="514350" indent="-514350">
              <a:buFont typeface="+mj-lt"/>
              <a:buAutoNum type="arabicPeriod"/>
            </a:pPr>
            <a:r>
              <a:rPr lang="en-US" dirty="0"/>
              <a:t>While on vacation, Jules visited a museum.  Jules also visited an aquarium.</a:t>
            </a:r>
          </a:p>
          <a:p>
            <a:pPr marL="514350" indent="-514350">
              <a:buFont typeface="+mj-lt"/>
              <a:buAutoNum type="arabicPeriod"/>
            </a:pPr>
            <a:r>
              <a:rPr lang="en-US" dirty="0"/>
              <a:t>Wally wrote his essay over the weekend.  Wally handed in his essay on Monday.</a:t>
            </a:r>
          </a:p>
        </p:txBody>
      </p:sp>
    </p:spTree>
    <p:extLst>
      <p:ext uri="{BB962C8B-B14F-4D97-AF65-F5344CB8AC3E}">
        <p14:creationId xmlns:p14="http://schemas.microsoft.com/office/powerpoint/2010/main" val="23364384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Practice</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smtClean="0">
                <a:solidFill>
                  <a:srgbClr val="0070C0"/>
                </a:solidFill>
              </a:rPr>
              <a:t>“Now, the use of culture is that it helps us, by means of its spiritual standard of perfection, to regard wealth but as machinery, and not only to say as a matter of words that we regard wealth but as machinery, but really to perceive and feel that it is so.  If it were not for this purging effect wrought upon our minds by culture, the whole world, the future as well as the present, would be inevitably belong to the Philistines.”  -Arnold, “Sweetness and Light”</a:t>
            </a:r>
          </a:p>
          <a:p>
            <a:pPr marL="514350" indent="-514350">
              <a:buFont typeface="+mj-lt"/>
              <a:buAutoNum type="arabicPeriod"/>
            </a:pPr>
            <a:r>
              <a:rPr lang="en-US" dirty="0" smtClean="0"/>
              <a:t>Paraphrase the first sentence (put it into your own words).  How does the sentence’s complexity add to its impact?</a:t>
            </a:r>
          </a:p>
          <a:p>
            <a:pPr marL="514350" indent="-514350">
              <a:buFont typeface="+mj-lt"/>
              <a:buAutoNum type="arabicPeriod"/>
            </a:pPr>
            <a:r>
              <a:rPr lang="en-US" dirty="0" smtClean="0"/>
              <a:t>Where are the most important words in the second sentence of this passage – at the beginning or at the end?  What effect does this have on the reader?</a:t>
            </a:r>
            <a:endParaRPr lang="en-US" dirty="0"/>
          </a:p>
        </p:txBody>
      </p:sp>
    </p:spTree>
    <p:extLst>
      <p:ext uri="{BB962C8B-B14F-4D97-AF65-F5344CB8AC3E}">
        <p14:creationId xmlns:p14="http://schemas.microsoft.com/office/powerpoint/2010/main" val="35160879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Agenda 3/31/2017</a:t>
            </a:r>
            <a:endParaRPr lang="en-US" dirty="0"/>
          </a:p>
        </p:txBody>
      </p:sp>
      <p:sp>
        <p:nvSpPr>
          <p:cNvPr id="3" name="Content Placeholder 2"/>
          <p:cNvSpPr>
            <a:spLocks noGrp="1"/>
          </p:cNvSpPr>
          <p:nvPr>
            <p:ph sz="quarter" idx="1"/>
          </p:nvPr>
        </p:nvSpPr>
        <p:spPr/>
        <p:txBody>
          <a:bodyPr/>
          <a:lstStyle/>
          <a:p>
            <a:r>
              <a:rPr lang="en-US" dirty="0">
                <a:solidFill>
                  <a:srgbClr val="C00000"/>
                </a:solidFill>
              </a:rPr>
              <a:t>Housekeeping- place homework on the right corner, sharpen your pencils, dispose of any trash etc.</a:t>
            </a:r>
          </a:p>
          <a:p>
            <a:r>
              <a:rPr lang="en-US" dirty="0" smtClean="0">
                <a:solidFill>
                  <a:srgbClr val="C00000"/>
                </a:solidFill>
              </a:rPr>
              <a:t>Review </a:t>
            </a:r>
            <a:r>
              <a:rPr lang="en-US" dirty="0">
                <a:solidFill>
                  <a:srgbClr val="C00000"/>
                </a:solidFill>
              </a:rPr>
              <a:t>the Objectives and Essential </a:t>
            </a:r>
            <a:r>
              <a:rPr lang="en-US" dirty="0" smtClean="0">
                <a:solidFill>
                  <a:srgbClr val="C00000"/>
                </a:solidFill>
              </a:rPr>
              <a:t>Questions</a:t>
            </a:r>
            <a:endParaRPr lang="en-US" dirty="0">
              <a:solidFill>
                <a:srgbClr val="C00000"/>
              </a:solidFill>
            </a:endParaRPr>
          </a:p>
          <a:p>
            <a:r>
              <a:rPr lang="en-US" dirty="0">
                <a:solidFill>
                  <a:srgbClr val="C00000"/>
                </a:solidFill>
              </a:rPr>
              <a:t>Complete Part </a:t>
            </a:r>
            <a:r>
              <a:rPr lang="en-US" dirty="0" smtClean="0">
                <a:solidFill>
                  <a:srgbClr val="C00000"/>
                </a:solidFill>
              </a:rPr>
              <a:t>2 </a:t>
            </a:r>
            <a:r>
              <a:rPr lang="en-US" dirty="0">
                <a:solidFill>
                  <a:srgbClr val="C00000"/>
                </a:solidFill>
              </a:rPr>
              <a:t>of the District Benchmark Writing </a:t>
            </a:r>
            <a:r>
              <a:rPr lang="en-US" dirty="0" smtClean="0">
                <a:solidFill>
                  <a:srgbClr val="C00000"/>
                </a:solidFill>
              </a:rPr>
              <a:t>Assessment (Outline and Essay)</a:t>
            </a:r>
            <a:endParaRPr lang="en-US" dirty="0">
              <a:solidFill>
                <a:srgbClr val="C00000"/>
              </a:solidFill>
            </a:endParaRPr>
          </a:p>
          <a:p>
            <a:r>
              <a:rPr lang="en-US" dirty="0">
                <a:solidFill>
                  <a:srgbClr val="C00000"/>
                </a:solidFill>
              </a:rPr>
              <a:t>Complete a Closure Question</a:t>
            </a:r>
            <a:endParaRPr lang="en-US" dirty="0"/>
          </a:p>
          <a:p>
            <a:endParaRPr lang="en-US" dirty="0"/>
          </a:p>
        </p:txBody>
      </p:sp>
    </p:spTree>
    <p:extLst>
      <p:ext uri="{BB962C8B-B14F-4D97-AF65-F5344CB8AC3E}">
        <p14:creationId xmlns:p14="http://schemas.microsoft.com/office/powerpoint/2010/main" val="28645115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Produce clear and coherent writing in which the development, organization, and style are appropriate to task, purpose, and audience.</a:t>
            </a:r>
          </a:p>
          <a:p>
            <a:r>
              <a:rPr lang="en-US" dirty="0"/>
              <a:t>Gather relevant information from multiple authoritative print and digital sources, using advanced searches effectively; assess the usefulness of each source in answering the research question; integrate information into the text selectively to maintain the flow of ideas, avoiding plagiarism and following a standard format for citation.</a:t>
            </a:r>
          </a:p>
          <a:p>
            <a:r>
              <a:rPr lang="en-US" dirty="0"/>
              <a:t>Write arguments to support claims in an analysis of substantive topics or texts, using valid reasoning and relevant and sufficient evidence.</a:t>
            </a:r>
          </a:p>
          <a:p>
            <a:endParaRPr lang="en-US" dirty="0"/>
          </a:p>
        </p:txBody>
      </p:sp>
    </p:spTree>
    <p:extLst>
      <p:ext uri="{BB962C8B-B14F-4D97-AF65-F5344CB8AC3E}">
        <p14:creationId xmlns:p14="http://schemas.microsoft.com/office/powerpoint/2010/main" val="4927896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lstStyle/>
          <a:p>
            <a:r>
              <a:rPr lang="en-US" dirty="0"/>
              <a:t>How does the audience influence the format of your writing? </a:t>
            </a:r>
          </a:p>
          <a:p>
            <a:r>
              <a:rPr lang="en-US" dirty="0"/>
              <a:t>How does the purpose of your writing influence the format of your writing? </a:t>
            </a:r>
          </a:p>
          <a:p>
            <a:r>
              <a:rPr lang="en-US" dirty="0"/>
              <a:t>Why is information organized in different ways?</a:t>
            </a:r>
          </a:p>
          <a:p>
            <a:r>
              <a:rPr lang="en-US" dirty="0"/>
              <a:t>How can we use evaluation and reflection to improve our writing? </a:t>
            </a:r>
          </a:p>
          <a:p>
            <a:r>
              <a:rPr lang="en-US" dirty="0"/>
              <a:t>What is the purpose of applying grammar and mechanics skills?</a:t>
            </a:r>
          </a:p>
        </p:txBody>
      </p:sp>
    </p:spTree>
    <p:extLst>
      <p:ext uri="{BB962C8B-B14F-4D97-AF65-F5344CB8AC3E}">
        <p14:creationId xmlns:p14="http://schemas.microsoft.com/office/powerpoint/2010/main" val="33203596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4/3/2017</a:t>
            </a:r>
            <a:endParaRPr lang="en-US" dirty="0"/>
          </a:p>
        </p:txBody>
      </p:sp>
      <p:sp>
        <p:nvSpPr>
          <p:cNvPr id="3" name="Content Placeholder 2"/>
          <p:cNvSpPr>
            <a:spLocks noGrp="1"/>
          </p:cNvSpPr>
          <p:nvPr>
            <p:ph sz="quarter" idx="1"/>
          </p:nvPr>
        </p:nvSpPr>
        <p:spPr/>
        <p:txBody>
          <a:bodyPr>
            <a:normAutofit lnSpcReduction="10000"/>
          </a:bodyPr>
          <a:lstStyle/>
          <a:p>
            <a:r>
              <a:rPr lang="en-US" dirty="0">
                <a:solidFill>
                  <a:srgbClr val="C00000"/>
                </a:solidFill>
              </a:rPr>
              <a:t>Housekeeping- place homework on the right corner, sharpen your pencils, dispose of any trash etc.</a:t>
            </a:r>
          </a:p>
          <a:p>
            <a:pPr lvl="1"/>
            <a:r>
              <a:rPr lang="en-US" dirty="0">
                <a:solidFill>
                  <a:srgbClr val="C00000"/>
                </a:solidFill>
              </a:rPr>
              <a:t>Distribute Vocabulary and AOW</a:t>
            </a:r>
          </a:p>
          <a:p>
            <a:r>
              <a:rPr lang="en-US" dirty="0">
                <a:solidFill>
                  <a:srgbClr val="C00000"/>
                </a:solidFill>
              </a:rPr>
              <a:t>Complete Warm </a:t>
            </a:r>
            <a:r>
              <a:rPr lang="en-US" dirty="0" smtClean="0">
                <a:solidFill>
                  <a:srgbClr val="C00000"/>
                </a:solidFill>
              </a:rPr>
              <a:t>Up</a:t>
            </a:r>
            <a:endParaRPr lang="en-US" dirty="0">
              <a:solidFill>
                <a:srgbClr val="C00000"/>
              </a:solidFill>
            </a:endParaRPr>
          </a:p>
          <a:p>
            <a:r>
              <a:rPr lang="en-US" dirty="0">
                <a:solidFill>
                  <a:srgbClr val="C00000"/>
                </a:solidFill>
              </a:rPr>
              <a:t>Review the Objectives and the Essential Questions</a:t>
            </a:r>
          </a:p>
          <a:p>
            <a:r>
              <a:rPr lang="en-US" dirty="0">
                <a:solidFill>
                  <a:srgbClr val="002060"/>
                </a:solidFill>
              </a:rPr>
              <a:t>Grammar Review and Practice</a:t>
            </a:r>
          </a:p>
          <a:p>
            <a:r>
              <a:rPr lang="en-US" dirty="0">
                <a:solidFill>
                  <a:srgbClr val="002060"/>
                </a:solidFill>
              </a:rPr>
              <a:t>Poetry Review and  Analysis Practice</a:t>
            </a:r>
          </a:p>
          <a:p>
            <a:r>
              <a:rPr lang="en-US" dirty="0">
                <a:solidFill>
                  <a:srgbClr val="002060"/>
                </a:solidFill>
              </a:rPr>
              <a:t>Practice Literary Analysis using Poe’s </a:t>
            </a:r>
            <a:r>
              <a:rPr lang="en-US" i="1" dirty="0">
                <a:solidFill>
                  <a:srgbClr val="002060"/>
                </a:solidFill>
              </a:rPr>
              <a:t>The Masque of the Red Death</a:t>
            </a:r>
            <a:endParaRPr lang="en-US" i="1" dirty="0">
              <a:solidFill>
                <a:srgbClr val="C00000"/>
              </a:solidFill>
            </a:endParaRPr>
          </a:p>
          <a:p>
            <a:r>
              <a:rPr lang="en-US" dirty="0">
                <a:solidFill>
                  <a:srgbClr val="C00000"/>
                </a:solidFill>
              </a:rPr>
              <a:t>Complete a Closure Question</a:t>
            </a:r>
            <a:endParaRPr lang="en-US" dirty="0"/>
          </a:p>
        </p:txBody>
      </p:sp>
    </p:spTree>
    <p:extLst>
      <p:ext uri="{BB962C8B-B14F-4D97-AF65-F5344CB8AC3E}">
        <p14:creationId xmlns:p14="http://schemas.microsoft.com/office/powerpoint/2010/main" val="17756688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Analyze the impact of the author’s choices regarding how to develop and relate elements of a story or drama (e.g., where a story is set, how the action is ordered, how the characters are introduced and developed</a:t>
            </a:r>
            <a:r>
              <a:rPr lang="en-US" dirty="0" smtClean="0"/>
              <a:t>).</a:t>
            </a:r>
          </a:p>
          <a:p>
            <a:r>
              <a:rPr lang="en-US" dirty="0"/>
              <a:t>Analyze a case in which grasping a point of view requires distinguishing what is directly stated in a text from what is really meant (e.g., satire, sarcasm, irony, or understatement</a:t>
            </a:r>
            <a:r>
              <a:rPr lang="en-US" dirty="0" smtClean="0"/>
              <a:t>).</a:t>
            </a:r>
          </a:p>
          <a:p>
            <a:r>
              <a:rPr lang="en-US" dirty="0"/>
              <a:t>Cite strong and thorough textual evidence to support analysis of what the text says explicitly as well as inferences drawn from the text, including determining where the text leaves matters uncertain.</a:t>
            </a:r>
          </a:p>
        </p:txBody>
      </p:sp>
    </p:spTree>
    <p:extLst>
      <p:ext uri="{BB962C8B-B14F-4D97-AF65-F5344CB8AC3E}">
        <p14:creationId xmlns:p14="http://schemas.microsoft.com/office/powerpoint/2010/main" val="27033535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a:bodyPr>
          <a:lstStyle/>
          <a:p>
            <a:r>
              <a:rPr lang="en-US" dirty="0"/>
              <a:t>How are literary devices used to enhance </a:t>
            </a:r>
            <a:r>
              <a:rPr lang="en-US" dirty="0" smtClean="0"/>
              <a:t>literature </a:t>
            </a:r>
            <a:r>
              <a:rPr lang="en-US" dirty="0"/>
              <a:t>and its meaning? (</a:t>
            </a:r>
            <a:r>
              <a:rPr lang="en-US" dirty="0" smtClean="0"/>
              <a:t>i.e., form</a:t>
            </a:r>
            <a:r>
              <a:rPr lang="en-US" dirty="0"/>
              <a:t>, </a:t>
            </a:r>
            <a:r>
              <a:rPr lang="en-US" dirty="0" smtClean="0"/>
              <a:t>structure, diction</a:t>
            </a:r>
            <a:r>
              <a:rPr lang="en-US" dirty="0"/>
              <a:t>, imagery, figurative language)</a:t>
            </a:r>
          </a:p>
          <a:p>
            <a:r>
              <a:rPr lang="en-US" dirty="0"/>
              <a:t>How does a reader analyze a </a:t>
            </a:r>
            <a:r>
              <a:rPr lang="en-US" dirty="0" smtClean="0"/>
              <a:t>literature </a:t>
            </a:r>
            <a:r>
              <a:rPr lang="en-US" dirty="0"/>
              <a:t>for </a:t>
            </a:r>
            <a:r>
              <a:rPr lang="en-US" dirty="0" smtClean="0"/>
              <a:t>understanding </a:t>
            </a:r>
            <a:r>
              <a:rPr lang="en-US" dirty="0"/>
              <a:t>and meaning? (i.e., paraphrasing, </a:t>
            </a:r>
            <a:r>
              <a:rPr lang="en-US" dirty="0" smtClean="0"/>
              <a:t>annotating, SOAPSTRS, etc.)</a:t>
            </a:r>
          </a:p>
          <a:p>
            <a:r>
              <a:rPr lang="en-US" dirty="0"/>
              <a:t>How have themes been utilized by </a:t>
            </a:r>
            <a:r>
              <a:rPr lang="en-US" dirty="0" smtClean="0"/>
              <a:t>writers throughout </a:t>
            </a:r>
            <a:r>
              <a:rPr lang="en-US" dirty="0"/>
              <a:t>the development </a:t>
            </a:r>
            <a:r>
              <a:rPr lang="en-US" dirty="0" smtClean="0"/>
              <a:t>of literature to convey universal human experiences ?</a:t>
            </a:r>
            <a:endParaRPr lang="en-US" dirty="0"/>
          </a:p>
        </p:txBody>
      </p:sp>
    </p:spTree>
    <p:extLst>
      <p:ext uri="{BB962C8B-B14F-4D97-AF65-F5344CB8AC3E}">
        <p14:creationId xmlns:p14="http://schemas.microsoft.com/office/powerpoint/2010/main" val="360284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Too many short sentences can make your writing choppy and disconnected. This can be corrected by combining sentences.</a:t>
            </a:r>
          </a:p>
        </p:txBody>
      </p:sp>
      <p:sp>
        <p:nvSpPr>
          <p:cNvPr id="3" name="Content Placeholder 2"/>
          <p:cNvSpPr>
            <a:spLocks noGrp="1"/>
          </p:cNvSpPr>
          <p:nvPr>
            <p:ph sz="quarter" idx="1"/>
          </p:nvPr>
        </p:nvSpPr>
        <p:spPr/>
        <p:txBody>
          <a:bodyPr>
            <a:normAutofit fontScale="70000" lnSpcReduction="20000"/>
          </a:bodyPr>
          <a:lstStyle/>
          <a:p>
            <a:pPr marL="514350" indent="-514350">
              <a:buFont typeface="+mj-lt"/>
              <a:buAutoNum type="arabicPeriod"/>
            </a:pPr>
            <a:r>
              <a:rPr lang="en-US" dirty="0"/>
              <a:t>Sentences can be combined by using a compound </a:t>
            </a:r>
            <a:r>
              <a:rPr lang="en-US" b="1" dirty="0"/>
              <a:t>subject </a:t>
            </a:r>
            <a:r>
              <a:rPr lang="en-US" dirty="0"/>
              <a:t>(person or thing the sentence is about), a compound </a:t>
            </a:r>
            <a:r>
              <a:rPr lang="en-US" b="1" dirty="0"/>
              <a:t>verb </a:t>
            </a:r>
            <a:r>
              <a:rPr lang="en-US" dirty="0"/>
              <a:t>(aka simple predicate conveys an action or state of being about the subject), or a compound </a:t>
            </a:r>
            <a:r>
              <a:rPr lang="en-US" b="1" dirty="0"/>
              <a:t>object</a:t>
            </a:r>
            <a:r>
              <a:rPr lang="en-US" dirty="0"/>
              <a:t> (the what or whom the subject is acting upon_.</a:t>
            </a:r>
          </a:p>
          <a:p>
            <a:pPr marL="1062990" lvl="2" indent="-514350"/>
            <a:r>
              <a:rPr lang="en-US" dirty="0"/>
              <a:t>Mary enjoyed watching the lions.  Charles enjoyed watching the lion.</a:t>
            </a:r>
          </a:p>
          <a:p>
            <a:pPr marL="1062990" lvl="2" indent="-514350"/>
            <a:r>
              <a:rPr lang="en-US" dirty="0"/>
              <a:t>Mary and Charles enjoyed watching the lions.</a:t>
            </a:r>
          </a:p>
          <a:p>
            <a:pPr marL="514350" indent="-514350">
              <a:buFont typeface="+mj-lt"/>
              <a:buAutoNum type="arabicPeriod"/>
            </a:pPr>
            <a:r>
              <a:rPr lang="en-US" dirty="0"/>
              <a:t>Sentences can be combined by joining two main or independent </a:t>
            </a:r>
            <a:r>
              <a:rPr lang="en-US" b="1" dirty="0"/>
              <a:t>clauses</a:t>
            </a:r>
            <a:r>
              <a:rPr lang="en-US" dirty="0"/>
              <a:t> (must include a subject and a verb)to create a compound sentence.</a:t>
            </a:r>
          </a:p>
          <a:p>
            <a:pPr marL="1062990" lvl="2" indent="-514350"/>
            <a:r>
              <a:rPr lang="en-US" dirty="0"/>
              <a:t>The antelope was looking for enemies.  It did not notice the lion.</a:t>
            </a:r>
          </a:p>
          <a:p>
            <a:pPr marL="1062990" lvl="2" indent="-514350"/>
            <a:r>
              <a:rPr lang="en-US" dirty="0"/>
              <a:t>The antelope was look for enemies, but it did not notice the lion.</a:t>
            </a:r>
          </a:p>
          <a:p>
            <a:pPr marL="514350" indent="-514350">
              <a:buFont typeface="+mj-lt"/>
              <a:buAutoNum type="arabicPeriod"/>
            </a:pPr>
            <a:r>
              <a:rPr lang="en-US" dirty="0"/>
              <a:t>Sentences can be combined by changing one sentence into a </a:t>
            </a:r>
            <a:r>
              <a:rPr lang="en-US" b="1" dirty="0"/>
              <a:t>subordinate clause </a:t>
            </a:r>
            <a:r>
              <a:rPr lang="en-US" dirty="0"/>
              <a:t>(a clause that can not stand alone as a sentence) to create a complex sentence.</a:t>
            </a:r>
          </a:p>
          <a:p>
            <a:pPr marL="1062990" lvl="2" indent="-514350"/>
            <a:r>
              <a:rPr lang="en-US" dirty="0"/>
              <a:t>We were frightened. We thought the lion we saw was hungry.</a:t>
            </a:r>
          </a:p>
          <a:p>
            <a:pPr marL="1062990" lvl="2" indent="-514350"/>
            <a:r>
              <a:rPr lang="en-US" dirty="0"/>
              <a:t>We were frightened because we thought the lion was hungry.</a:t>
            </a:r>
          </a:p>
          <a:p>
            <a:pPr marL="514350" indent="-514350">
              <a:buFont typeface="+mj-lt"/>
              <a:buAutoNum type="arabicPeriod"/>
            </a:pPr>
            <a:r>
              <a:rPr lang="en-US" dirty="0"/>
              <a:t>Sentences can be combined by changing one of them into a </a:t>
            </a:r>
            <a:r>
              <a:rPr lang="en-US" b="1" dirty="0"/>
              <a:t>phrase</a:t>
            </a:r>
            <a:r>
              <a:rPr lang="en-US" dirty="0"/>
              <a:t> (group of words in a sentence that lacks either a subject or verb)</a:t>
            </a:r>
          </a:p>
          <a:p>
            <a:pPr marL="1062990" lvl="2" indent="-514350"/>
            <a:r>
              <a:rPr lang="en-US" dirty="0"/>
              <a:t>My team plays tomorrow.  We play the Cougars.</a:t>
            </a:r>
          </a:p>
          <a:p>
            <a:pPr marL="1062990" lvl="2" indent="-514350"/>
            <a:r>
              <a:rPr lang="en-US" dirty="0"/>
              <a:t>My team plays against the Cougars tomorrow.</a:t>
            </a:r>
          </a:p>
          <a:p>
            <a:pPr marL="0" indent="0">
              <a:buNone/>
            </a:pPr>
            <a:endParaRPr lang="en-US" dirty="0"/>
          </a:p>
        </p:txBody>
      </p:sp>
    </p:spTree>
    <p:extLst>
      <p:ext uri="{BB962C8B-B14F-4D97-AF65-F5344CB8AC3E}">
        <p14:creationId xmlns:p14="http://schemas.microsoft.com/office/powerpoint/2010/main" val="7684838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143000"/>
          </a:xfrm>
        </p:spPr>
        <p:txBody>
          <a:bodyPr>
            <a:normAutofit/>
          </a:bodyPr>
          <a:lstStyle/>
          <a:p>
            <a:pPr algn="l"/>
            <a:r>
              <a:rPr lang="en-US" dirty="0"/>
              <a:t>Grammar Practice- Review Colon, Semicolons, Dashes</a:t>
            </a:r>
          </a:p>
        </p:txBody>
      </p:sp>
      <p:sp>
        <p:nvSpPr>
          <p:cNvPr id="3" name="Content Placeholder 2"/>
          <p:cNvSpPr>
            <a:spLocks noGrp="1"/>
          </p:cNvSpPr>
          <p:nvPr>
            <p:ph sz="quarter" idx="1"/>
          </p:nvPr>
        </p:nvSpPr>
        <p:spPr/>
        <p:txBody>
          <a:bodyPr>
            <a:normAutofit fontScale="92500" lnSpcReduction="20000"/>
          </a:bodyPr>
          <a:lstStyle/>
          <a:p>
            <a:pPr marL="514350" indent="-514350"/>
            <a:r>
              <a:rPr lang="en-US" sz="2800" dirty="0"/>
              <a:t>Semicolon (;)- use to link two or more closely related independent clauses. Gives equal weight to two ideas</a:t>
            </a:r>
          </a:p>
          <a:p>
            <a:pPr marL="514350" indent="-514350"/>
            <a:r>
              <a:rPr lang="en-US" sz="2800" dirty="0"/>
              <a:t>Colon (:)-use to introduce a list or a quotation. Directs the reader to the words that follow.</a:t>
            </a:r>
          </a:p>
          <a:p>
            <a:pPr marL="514350" indent="-514350"/>
            <a:r>
              <a:rPr lang="en-US" sz="2800" dirty="0"/>
              <a:t>Dash (-)- marks a sudden change in thought or tone.</a:t>
            </a:r>
          </a:p>
          <a:p>
            <a:pPr marL="514350" indent="-514350">
              <a:buNone/>
            </a:pPr>
            <a:endParaRPr lang="en-US" sz="2800" dirty="0"/>
          </a:p>
          <a:p>
            <a:pPr marL="514350" indent="-514350">
              <a:buFont typeface="+mj-lt"/>
              <a:buAutoNum type="arabicPeriod"/>
            </a:pPr>
            <a:r>
              <a:rPr lang="en-US" sz="2800" dirty="0" smtClean="0"/>
              <a:t>Mary Frances </a:t>
            </a:r>
            <a:r>
              <a:rPr lang="en-US" sz="2800" dirty="0"/>
              <a:t>ordered three magazines </a:t>
            </a:r>
            <a:r>
              <a:rPr lang="en-US" sz="2800" i="1" dirty="0"/>
              <a:t>Time, Essence, </a:t>
            </a:r>
            <a:r>
              <a:rPr lang="en-US" sz="2800" dirty="0"/>
              <a:t>and </a:t>
            </a:r>
            <a:r>
              <a:rPr lang="en-US" sz="2800" i="1" dirty="0"/>
              <a:t>The New Yorker.</a:t>
            </a:r>
          </a:p>
          <a:p>
            <a:pPr marL="514350" indent="-514350">
              <a:buFont typeface="+mj-lt"/>
              <a:buAutoNum type="arabicPeriod"/>
            </a:pPr>
            <a:r>
              <a:rPr lang="en-US" sz="2800" dirty="0"/>
              <a:t>The sun is beginning to rise soon the sky will be filled with color.</a:t>
            </a:r>
          </a:p>
          <a:p>
            <a:pPr marL="514350" indent="-514350">
              <a:buFont typeface="+mj-lt"/>
              <a:buAutoNum type="arabicPeriod"/>
            </a:pPr>
            <a:r>
              <a:rPr lang="en-US" sz="2800" dirty="0"/>
              <a:t>Your test I told you this last week should have been completed Friday.</a:t>
            </a:r>
          </a:p>
          <a:p>
            <a:pPr marL="0" indent="0">
              <a:buNone/>
            </a:pPr>
            <a:endParaRPr lang="en-US" dirty="0"/>
          </a:p>
        </p:txBody>
      </p:sp>
    </p:spTree>
    <p:extLst>
      <p:ext uri="{BB962C8B-B14F-4D97-AF65-F5344CB8AC3E}">
        <p14:creationId xmlns:p14="http://schemas.microsoft.com/office/powerpoint/2010/main" val="28624786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Phrase Review</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A </a:t>
            </a:r>
            <a:r>
              <a:rPr lang="en-US" b="1" i="1" dirty="0"/>
              <a:t>phrase</a:t>
            </a:r>
            <a:r>
              <a:rPr lang="en-US" dirty="0"/>
              <a:t> is a group of related words that is used as a single part of speech and that </a:t>
            </a:r>
            <a:r>
              <a:rPr lang="en-US" b="1" dirty="0"/>
              <a:t>does not</a:t>
            </a:r>
            <a:r>
              <a:rPr lang="en-US" dirty="0"/>
              <a:t> contain both  a verb and its subject.</a:t>
            </a:r>
          </a:p>
          <a:p>
            <a:pPr lvl="1"/>
            <a:r>
              <a:rPr lang="en-US" b="1" dirty="0"/>
              <a:t>Prepositional phrase (includes a preposition)- under the bed based on what it modifies it can be an adjective or an adverbial phrase</a:t>
            </a:r>
          </a:p>
          <a:p>
            <a:pPr lvl="1"/>
            <a:r>
              <a:rPr lang="en-US" b="1" dirty="0"/>
              <a:t>Participial phrase- (word that is typically a verb is used as an adjective or adverb and may use </a:t>
            </a:r>
            <a:r>
              <a:rPr lang="en-US" b="1" dirty="0" err="1"/>
              <a:t>ing</a:t>
            </a:r>
            <a:r>
              <a:rPr lang="en-US" b="1" dirty="0"/>
              <a:t>) discarded needlessly</a:t>
            </a:r>
          </a:p>
          <a:p>
            <a:pPr lvl="1"/>
            <a:r>
              <a:rPr lang="en-US" b="1" dirty="0"/>
              <a:t>Gerund phrase-(</a:t>
            </a:r>
            <a:r>
              <a:rPr lang="en-US" b="1" i="1" dirty="0" err="1"/>
              <a:t>ing</a:t>
            </a:r>
            <a:r>
              <a:rPr lang="en-US" b="1" dirty="0"/>
              <a:t> that is used as a noun) the growling of dogs</a:t>
            </a:r>
          </a:p>
          <a:p>
            <a:pPr lvl="1"/>
            <a:r>
              <a:rPr lang="en-US" b="1" dirty="0"/>
              <a:t>Infinitive phrase (</a:t>
            </a:r>
            <a:r>
              <a:rPr lang="en-US" b="1" dirty="0" err="1"/>
              <a:t>to+verb</a:t>
            </a:r>
            <a:r>
              <a:rPr lang="en-US" b="1" dirty="0"/>
              <a:t>)- to go quickly</a:t>
            </a:r>
          </a:p>
          <a:p>
            <a:pPr lvl="1"/>
            <a:r>
              <a:rPr lang="en-US" b="1" dirty="0"/>
              <a:t>Appositive phrase (a noun/pronoun next to another noun/pronoun to describe it) the dog, a brown collie,</a:t>
            </a:r>
          </a:p>
          <a:p>
            <a:endParaRPr lang="en-US" dirty="0"/>
          </a:p>
        </p:txBody>
      </p:sp>
    </p:spTree>
    <p:extLst>
      <p:ext uri="{BB962C8B-B14F-4D97-AF65-F5344CB8AC3E}">
        <p14:creationId xmlns:p14="http://schemas.microsoft.com/office/powerpoint/2010/main" val="29613242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Review</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A </a:t>
            </a:r>
            <a:r>
              <a:rPr lang="en-US" b="1" i="1" dirty="0"/>
              <a:t>clause</a:t>
            </a:r>
            <a:r>
              <a:rPr lang="en-US" dirty="0"/>
              <a:t> is a word group that contains a verb and its subject and that is used as a sentence or as part of a sentence.</a:t>
            </a:r>
          </a:p>
          <a:p>
            <a:r>
              <a:rPr lang="en-US" b="1" dirty="0"/>
              <a:t>Sentence-</a:t>
            </a:r>
            <a:r>
              <a:rPr lang="en-US" dirty="0"/>
              <a:t>  has a subject +verb+ complete thought.</a:t>
            </a:r>
          </a:p>
          <a:p>
            <a:pPr lvl="1"/>
            <a:r>
              <a:rPr lang="en-US" b="1" dirty="0"/>
              <a:t>The hurricane may hit here.</a:t>
            </a:r>
            <a:endParaRPr lang="en-US" dirty="0"/>
          </a:p>
          <a:p>
            <a:r>
              <a:rPr lang="en-US" b="1" dirty="0"/>
              <a:t>Independent clause-</a:t>
            </a:r>
            <a:r>
              <a:rPr lang="en-US" dirty="0"/>
              <a:t> expresses a complete though and can stand by itself as a sentence. Two independent clauses need to be joined by a comma and a coordinating conjunction or a semicolon.</a:t>
            </a:r>
          </a:p>
          <a:p>
            <a:pPr lvl="1"/>
            <a:r>
              <a:rPr lang="en-US" b="1" dirty="0"/>
              <a:t>The hurricane may hit here; we need to leave.</a:t>
            </a:r>
          </a:p>
          <a:p>
            <a:pPr lvl="1"/>
            <a:r>
              <a:rPr lang="en-US" b="1" dirty="0"/>
              <a:t>The hurricane may hit here, so we need to leave.</a:t>
            </a:r>
          </a:p>
          <a:p>
            <a:r>
              <a:rPr lang="en-US" b="1" dirty="0"/>
              <a:t>Subordinate/ dependent clause-</a:t>
            </a:r>
            <a:r>
              <a:rPr lang="en-US" dirty="0"/>
              <a:t> a clause that does not express a complete thought and cannot stand alone as a sentence even though it has a subject and a verb.</a:t>
            </a:r>
          </a:p>
          <a:p>
            <a:pPr lvl="1"/>
            <a:r>
              <a:rPr lang="en-US" b="1" dirty="0"/>
              <a:t>Since I work after school</a:t>
            </a:r>
          </a:p>
          <a:p>
            <a:pPr lvl="1"/>
            <a:r>
              <a:rPr lang="en-US" b="1" dirty="0"/>
              <a:t>Before Holly threw me that ball</a:t>
            </a:r>
          </a:p>
          <a:p>
            <a:endParaRPr lang="en-US" dirty="0"/>
          </a:p>
        </p:txBody>
      </p:sp>
    </p:spTree>
    <p:extLst>
      <p:ext uri="{BB962C8B-B14F-4D97-AF65-F5344CB8AC3E}">
        <p14:creationId xmlns:p14="http://schemas.microsoft.com/office/powerpoint/2010/main" val="34994199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600" dirty="0"/>
              <a:t>Phrases and Clauses- the underlined word group as a phrase or clause.  If it is a phrase, label it as adjective, adverbial, participial, gerund, infinitive, or appositive.  If it is a clause label it as independent or subordinate. Correct any errors in punctuation.</a:t>
            </a:r>
          </a:p>
        </p:txBody>
      </p:sp>
      <p:sp>
        <p:nvSpPr>
          <p:cNvPr id="3" name="Content Placeholder 2"/>
          <p:cNvSpPr>
            <a:spLocks noGrp="1"/>
          </p:cNvSpPr>
          <p:nvPr>
            <p:ph sz="quarter" idx="1"/>
          </p:nvPr>
        </p:nvSpPr>
        <p:spPr/>
        <p:txBody>
          <a:bodyPr>
            <a:normAutofit lnSpcReduction="10000"/>
          </a:bodyPr>
          <a:lstStyle/>
          <a:p>
            <a:pPr marL="514350" indent="-514350">
              <a:buFont typeface="+mj-lt"/>
              <a:buAutoNum type="arabicPeriod"/>
            </a:pPr>
            <a:r>
              <a:rPr lang="en-US" dirty="0"/>
              <a:t>Some people love</a:t>
            </a:r>
            <a:r>
              <a:rPr lang="en-US" u="sng" dirty="0"/>
              <a:t> working in the kitchen ,</a:t>
            </a:r>
            <a:r>
              <a:rPr lang="en-US" dirty="0"/>
              <a:t>others do not.</a:t>
            </a:r>
          </a:p>
          <a:p>
            <a:pPr marL="514350" indent="-514350">
              <a:buFont typeface="+mj-lt"/>
              <a:buAutoNum type="arabicPeriod"/>
            </a:pPr>
            <a:r>
              <a:rPr lang="en-US" dirty="0"/>
              <a:t>She found her jacket </a:t>
            </a:r>
            <a:r>
              <a:rPr lang="en-US" u="sng" dirty="0"/>
              <a:t>in the closet.</a:t>
            </a:r>
            <a:endParaRPr lang="en-US" dirty="0"/>
          </a:p>
          <a:p>
            <a:pPr marL="514350" indent="-514350">
              <a:buFont typeface="+mj-lt"/>
              <a:buAutoNum type="arabicPeriod"/>
            </a:pPr>
            <a:r>
              <a:rPr lang="en-US" dirty="0"/>
              <a:t>Most high school students have an opportunity </a:t>
            </a:r>
            <a:r>
              <a:rPr lang="en-US" u="sng" dirty="0"/>
              <a:t>to read Shakespeare.</a:t>
            </a:r>
            <a:endParaRPr lang="en-US" dirty="0"/>
          </a:p>
          <a:p>
            <a:pPr marL="514350" indent="-514350">
              <a:buFont typeface="+mj-lt"/>
              <a:buAutoNum type="arabicPeriod"/>
            </a:pPr>
            <a:r>
              <a:rPr lang="en-US" dirty="0"/>
              <a:t>I waited for my friend; </a:t>
            </a:r>
            <a:r>
              <a:rPr lang="en-US" u="sng" dirty="0"/>
              <a:t>who had to stay late.</a:t>
            </a:r>
            <a:endParaRPr lang="en-US" dirty="0"/>
          </a:p>
          <a:p>
            <a:pPr marL="514350" indent="-514350">
              <a:buFont typeface="+mj-lt"/>
              <a:buAutoNum type="arabicPeriod"/>
            </a:pPr>
            <a:r>
              <a:rPr lang="en-US" dirty="0"/>
              <a:t>The woman </a:t>
            </a:r>
            <a:r>
              <a:rPr lang="en-US" u="sng" dirty="0"/>
              <a:t>who is seated on the bench:</a:t>
            </a:r>
            <a:r>
              <a:rPr lang="en-US" dirty="0"/>
              <a:t> is my mother.</a:t>
            </a:r>
          </a:p>
          <a:p>
            <a:pPr marL="514350" indent="-514350">
              <a:buFont typeface="+mj-lt"/>
              <a:buAutoNum type="arabicPeriod"/>
            </a:pPr>
            <a:r>
              <a:rPr lang="en-US" dirty="0"/>
              <a:t>Ever since she was young; </a:t>
            </a:r>
            <a:r>
              <a:rPr lang="en-US" u="sng" dirty="0" smtClean="0"/>
              <a:t>Camille </a:t>
            </a:r>
            <a:r>
              <a:rPr lang="en-US" u="sng" dirty="0"/>
              <a:t>has loved flowers.</a:t>
            </a:r>
            <a:endParaRPr lang="en-US" dirty="0"/>
          </a:p>
          <a:p>
            <a:endParaRPr lang="en-US" dirty="0"/>
          </a:p>
        </p:txBody>
      </p:sp>
    </p:spTree>
    <p:extLst>
      <p:ext uri="{BB962C8B-B14F-4D97-AF65-F5344CB8AC3E}">
        <p14:creationId xmlns:p14="http://schemas.microsoft.com/office/powerpoint/2010/main" val="41892506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Review</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dirty="0" smtClean="0">
                <a:solidFill>
                  <a:srgbClr val="0070C0"/>
                </a:solidFill>
              </a:rPr>
              <a:t>“The seven years’ difference in our ages lay between us like a chasm: I wondered if these years would ever operate between us as a bridge.” –Baldwin, “Sonny’s Blues</a:t>
            </a:r>
          </a:p>
          <a:p>
            <a:pPr marL="514350" indent="-514350">
              <a:buFont typeface="+mj-lt"/>
              <a:buAutoNum type="arabicPeriod"/>
            </a:pPr>
            <a:r>
              <a:rPr lang="en-US" dirty="0" smtClean="0"/>
              <a:t>What function does the colon serve in this sentence?</a:t>
            </a:r>
          </a:p>
          <a:p>
            <a:pPr marL="514350" indent="-514350">
              <a:buFont typeface="+mj-lt"/>
              <a:buAutoNum type="arabicPeriod"/>
            </a:pPr>
            <a:r>
              <a:rPr lang="en-US" dirty="0" smtClean="0"/>
              <a:t>How would the meaning and impact of the sentence change if the sentence read as follows:  </a:t>
            </a:r>
            <a:r>
              <a:rPr lang="en-US" i="1" dirty="0" smtClean="0"/>
              <a:t>The seven years’ difference in our ages lay between us like a chasm, and I wondered if these years would ever operate between us as a bridge.</a:t>
            </a:r>
            <a:endParaRPr lang="en-US" dirty="0" smtClean="0"/>
          </a:p>
          <a:p>
            <a:pPr marL="514350" indent="-514350">
              <a:buFont typeface="+mj-lt"/>
              <a:buAutoNum type="arabicPeriod"/>
            </a:pPr>
            <a:r>
              <a:rPr lang="en-US" dirty="0" smtClean="0"/>
              <a:t>Write two independent clauses; join the two with a colon, giving emphasis to the independent clause which follows the colon.</a:t>
            </a:r>
            <a:endParaRPr lang="en-US" dirty="0"/>
          </a:p>
        </p:txBody>
      </p:sp>
    </p:spTree>
    <p:extLst>
      <p:ext uri="{BB962C8B-B14F-4D97-AF65-F5344CB8AC3E}">
        <p14:creationId xmlns:p14="http://schemas.microsoft.com/office/powerpoint/2010/main" val="26071567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Symbols Review</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086647277"/>
              </p:ext>
            </p:extLst>
          </p:nvPr>
        </p:nvGraphicFramePr>
        <p:xfrm>
          <a:off x="301625" y="1527175"/>
          <a:ext cx="8504238" cy="4704080"/>
        </p:xfrm>
        <a:graphic>
          <a:graphicData uri="http://schemas.openxmlformats.org/drawingml/2006/table">
            <a:tbl>
              <a:tblPr firstRow="1" bandRow="1">
                <a:tableStyleId>{5C22544A-7EE6-4342-B048-85BDC9FD1C3A}</a:tableStyleId>
              </a:tblPr>
              <a:tblGrid>
                <a:gridCol w="2834746"/>
                <a:gridCol w="2834746"/>
                <a:gridCol w="2834746"/>
              </a:tblGrid>
              <a:tr h="370840">
                <a:tc>
                  <a:txBody>
                    <a:bodyPr/>
                    <a:lstStyle/>
                    <a:p>
                      <a:r>
                        <a:rPr lang="en-US" dirty="0" smtClean="0"/>
                        <a:t>Emotion/State of Being</a:t>
                      </a:r>
                      <a:endParaRPr lang="en-US" dirty="0"/>
                    </a:p>
                  </a:txBody>
                  <a:tcPr/>
                </a:tc>
                <a:tc>
                  <a:txBody>
                    <a:bodyPr/>
                    <a:lstStyle/>
                    <a:p>
                      <a:r>
                        <a:rPr lang="en-US" dirty="0" smtClean="0"/>
                        <a:t>Color</a:t>
                      </a:r>
                      <a:endParaRPr lang="en-US" dirty="0"/>
                    </a:p>
                  </a:txBody>
                  <a:tcPr/>
                </a:tc>
                <a:tc>
                  <a:txBody>
                    <a:bodyPr/>
                    <a:lstStyle/>
                    <a:p>
                      <a:r>
                        <a:rPr lang="en-US" dirty="0" smtClean="0"/>
                        <a:t>Symbol</a:t>
                      </a:r>
                      <a:endParaRPr lang="en-US" dirty="0"/>
                    </a:p>
                  </a:txBody>
                  <a:tcPr/>
                </a:tc>
              </a:tr>
              <a:tr h="370840">
                <a:tc>
                  <a:txBody>
                    <a:bodyPr/>
                    <a:lstStyle/>
                    <a:p>
                      <a:r>
                        <a:rPr lang="en-US" dirty="0" smtClean="0"/>
                        <a:t>Freedom</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Love</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Joy</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Peace</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Fear</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Life</a:t>
                      </a:r>
                      <a:endParaRPr lang="en-US" dirty="0"/>
                    </a:p>
                  </a:txBody>
                  <a:tcPr/>
                </a:tc>
                <a:tc>
                  <a:txBody>
                    <a:bodyPr/>
                    <a:lstStyle/>
                    <a:p>
                      <a:endParaRPr lang="en-US"/>
                    </a:p>
                  </a:txBody>
                  <a:tcPr/>
                </a:tc>
                <a:tc>
                  <a:txBody>
                    <a:bodyPr/>
                    <a:lstStyle/>
                    <a:p>
                      <a:endParaRPr lang="en-US" dirty="0"/>
                    </a:p>
                  </a:txBody>
                  <a:tcPr/>
                </a:tc>
              </a:tr>
              <a:tr h="370840">
                <a:tc>
                  <a:txBody>
                    <a:bodyPr/>
                    <a:lstStyle/>
                    <a:p>
                      <a:r>
                        <a:rPr lang="en-US" dirty="0" smtClean="0"/>
                        <a:t>Death</a:t>
                      </a:r>
                      <a:endParaRPr lang="en-US" dirty="0"/>
                    </a:p>
                  </a:txBody>
                  <a:tcPr/>
                </a:tc>
                <a:tc>
                  <a:txBody>
                    <a:bodyPr/>
                    <a:lstStyle/>
                    <a:p>
                      <a:endParaRPr lang="en-US"/>
                    </a:p>
                  </a:txBody>
                  <a:tcPr/>
                </a:tc>
                <a:tc>
                  <a:txBody>
                    <a:bodyPr/>
                    <a:lstStyle/>
                    <a:p>
                      <a:endParaRPr lang="en-US" dirty="0"/>
                    </a:p>
                  </a:txBody>
                  <a:tcPr/>
                </a:tc>
              </a:tr>
              <a:tr h="370840">
                <a:tc>
                  <a:txBody>
                    <a:bodyPr/>
                    <a:lstStyle/>
                    <a:p>
                      <a:r>
                        <a:rPr lang="en-US" dirty="0" smtClean="0"/>
                        <a:t>Sadness</a:t>
                      </a:r>
                      <a:endParaRPr lang="en-US" dirty="0"/>
                    </a:p>
                  </a:txBody>
                  <a:tcPr/>
                </a:tc>
                <a:tc>
                  <a:txBody>
                    <a:bodyPr/>
                    <a:lstStyle/>
                    <a:p>
                      <a:endParaRPr lang="en-US" dirty="0"/>
                    </a:p>
                  </a:txBody>
                  <a:tcPr/>
                </a:tc>
                <a:tc>
                  <a:txBody>
                    <a:bodyPr/>
                    <a:lstStyle/>
                    <a:p>
                      <a:endParaRPr lang="en-US" dirty="0"/>
                    </a:p>
                  </a:txBody>
                  <a:tcPr/>
                </a:tc>
              </a:tr>
              <a:tr h="370840">
                <a:tc gridSpan="3">
                  <a:txBody>
                    <a:bodyPr/>
                    <a:lstStyle/>
                    <a:p>
                      <a:endParaRPr lang="en-US" dirty="0" smtClean="0"/>
                    </a:p>
                    <a:p>
                      <a:r>
                        <a:rPr lang="en-US" dirty="0" smtClean="0"/>
                        <a:t>*</a:t>
                      </a:r>
                      <a:r>
                        <a:rPr lang="en-US" sz="2400" dirty="0" smtClean="0"/>
                        <a:t>Begin</a:t>
                      </a:r>
                      <a:r>
                        <a:rPr lang="en-US" sz="2400" baseline="0" dirty="0" smtClean="0"/>
                        <a:t> reading “The Masque of the Red Death” on page 372 and complete annotations and SOAPSTONERS.</a:t>
                      </a:r>
                      <a:endParaRPr lang="en-US" sz="2400" dirty="0"/>
                    </a:p>
                  </a:txBody>
                  <a:tcPr/>
                </a:tc>
                <a:tc hMerge="1">
                  <a:txBody>
                    <a:bodyPr/>
                    <a:lstStyle/>
                    <a:p>
                      <a:endParaRPr lang="en-US" dirty="0"/>
                    </a:p>
                  </a:txBody>
                  <a:tcPr/>
                </a:tc>
                <a:tc hMerge="1">
                  <a:txBody>
                    <a:bodyPr/>
                    <a:lstStyle/>
                    <a:p>
                      <a:endParaRPr lang="en-US" dirty="0"/>
                    </a:p>
                  </a:txBody>
                  <a:tcPr/>
                </a:tc>
              </a:tr>
            </a:tbl>
          </a:graphicData>
        </a:graphic>
      </p:graphicFrame>
    </p:spTree>
    <p:extLst>
      <p:ext uri="{BB962C8B-B14F-4D97-AF65-F5344CB8AC3E}">
        <p14:creationId xmlns:p14="http://schemas.microsoft.com/office/powerpoint/2010/main" val="36319219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the Chart</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520394631"/>
              </p:ext>
            </p:extLst>
          </p:nvPr>
        </p:nvGraphicFramePr>
        <p:xfrm>
          <a:off x="152401" y="1371600"/>
          <a:ext cx="8839198" cy="5032375"/>
        </p:xfrm>
        <a:graphic>
          <a:graphicData uri="http://schemas.openxmlformats.org/drawingml/2006/table">
            <a:tbl>
              <a:tblPr firstRow="1" bandRow="1">
                <a:tableStyleId>{5C22544A-7EE6-4342-B048-85BDC9FD1C3A}</a:tableStyleId>
              </a:tblPr>
              <a:tblGrid>
                <a:gridCol w="2946399"/>
                <a:gridCol w="1888181"/>
                <a:gridCol w="4004618"/>
              </a:tblGrid>
              <a:tr h="734695">
                <a:tc>
                  <a:txBody>
                    <a:bodyPr/>
                    <a:lstStyle/>
                    <a:p>
                      <a:r>
                        <a:rPr lang="en-US" sz="1600" dirty="0" smtClean="0"/>
                        <a:t>Literary Device/Quotation and Diction</a:t>
                      </a:r>
                      <a:endParaRPr lang="en-US" sz="1600" dirty="0"/>
                    </a:p>
                  </a:txBody>
                  <a:tcPr/>
                </a:tc>
                <a:tc>
                  <a:txBody>
                    <a:bodyPr/>
                    <a:lstStyle/>
                    <a:p>
                      <a:r>
                        <a:rPr lang="en-US" sz="1600" dirty="0" smtClean="0"/>
                        <a:t>Purpose</a:t>
                      </a:r>
                      <a:endParaRPr lang="en-US" sz="1600" dirty="0"/>
                    </a:p>
                  </a:txBody>
                  <a:tcPr/>
                </a:tc>
                <a:tc>
                  <a:txBody>
                    <a:bodyPr/>
                    <a:lstStyle/>
                    <a:p>
                      <a:r>
                        <a:rPr lang="en-US" sz="1600" dirty="0" smtClean="0"/>
                        <a:t>Question </a:t>
                      </a:r>
                      <a:endParaRPr lang="en-US" sz="1600" dirty="0"/>
                    </a:p>
                  </a:txBody>
                  <a:tcPr/>
                </a:tc>
              </a:tr>
              <a:tr h="370840">
                <a:tc>
                  <a:txBody>
                    <a:bodyPr/>
                    <a:lstStyle/>
                    <a:p>
                      <a:r>
                        <a:rPr lang="en-US" dirty="0" smtClean="0"/>
                        <a:t>Characterization (1)</a:t>
                      </a:r>
                      <a:endParaRPr lang="en-US" dirty="0"/>
                    </a:p>
                  </a:txBody>
                  <a:tcPr/>
                </a:tc>
                <a:tc>
                  <a:txBody>
                    <a:bodyPr/>
                    <a:lstStyle/>
                    <a:p>
                      <a:endParaRPr lang="en-US" dirty="0"/>
                    </a:p>
                  </a:txBody>
                  <a:tcPr/>
                </a:tc>
                <a:tc>
                  <a:txBody>
                    <a:bodyPr/>
                    <a:lstStyle/>
                    <a:p>
                      <a:r>
                        <a:rPr lang="en-US" dirty="0" smtClean="0"/>
                        <a:t>How does the development of the main character impact the audience’s ability to identify with</a:t>
                      </a:r>
                      <a:r>
                        <a:rPr lang="en-US" baseline="0" dirty="0" smtClean="0"/>
                        <a:t> him.</a:t>
                      </a:r>
                      <a:endParaRPr lang="en-US" dirty="0"/>
                    </a:p>
                  </a:txBody>
                  <a:tcPr/>
                </a:tc>
              </a:tr>
              <a:tr h="370840">
                <a:tc>
                  <a:txBody>
                    <a:bodyPr/>
                    <a:lstStyle/>
                    <a:p>
                      <a:r>
                        <a:rPr lang="en-US" dirty="0" smtClean="0"/>
                        <a:t>Plot</a:t>
                      </a:r>
                      <a:r>
                        <a:rPr lang="en-US" baseline="0" dirty="0" smtClean="0"/>
                        <a:t> </a:t>
                      </a:r>
                      <a:r>
                        <a:rPr lang="en-US" dirty="0" smtClean="0"/>
                        <a:t>(2)</a:t>
                      </a:r>
                      <a:endParaRPr lang="en-US" dirty="0"/>
                    </a:p>
                  </a:txBody>
                  <a:tcPr/>
                </a:tc>
                <a:tc>
                  <a:txBody>
                    <a:bodyPr/>
                    <a:lstStyle/>
                    <a:p>
                      <a:endParaRPr lang="en-US"/>
                    </a:p>
                  </a:txBody>
                  <a:tcPr/>
                </a:tc>
                <a:tc>
                  <a:txBody>
                    <a:bodyPr/>
                    <a:lstStyle/>
                    <a:p>
                      <a:r>
                        <a:rPr lang="en-US" dirty="0" smtClean="0"/>
                        <a:t>How does</a:t>
                      </a:r>
                      <a:r>
                        <a:rPr lang="en-US" baseline="0" dirty="0" smtClean="0"/>
                        <a:t> the author manipulate plot structure to enhance the climax? </a:t>
                      </a:r>
                      <a:endParaRPr lang="en-US" dirty="0"/>
                    </a:p>
                  </a:txBody>
                  <a:tcPr/>
                </a:tc>
              </a:tr>
              <a:tr h="370840">
                <a:tc>
                  <a:txBody>
                    <a:bodyPr/>
                    <a:lstStyle/>
                    <a:p>
                      <a:r>
                        <a:rPr lang="en-US" dirty="0" smtClean="0"/>
                        <a:t>Irony/</a:t>
                      </a:r>
                      <a:r>
                        <a:rPr lang="en-US" baseline="0" dirty="0" smtClean="0"/>
                        <a:t> Tone (3)</a:t>
                      </a:r>
                      <a:endParaRPr lang="en-US" dirty="0"/>
                    </a:p>
                  </a:txBody>
                  <a:tcPr/>
                </a:tc>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what way</a:t>
                      </a:r>
                      <a:r>
                        <a:rPr lang="en-US" baseline="0" dirty="0" smtClean="0"/>
                        <a:t> is the climax ironic?</a:t>
                      </a:r>
                      <a:r>
                        <a:rPr lang="en-US" dirty="0" smtClean="0"/>
                        <a:t> Does</a:t>
                      </a:r>
                      <a:r>
                        <a:rPr lang="en-US" baseline="0" dirty="0" smtClean="0"/>
                        <a:t> the author’s tone mimic the narrator’s? Explain.</a:t>
                      </a:r>
                      <a:endParaRPr lang="en-US" dirty="0" smtClean="0"/>
                    </a:p>
                  </a:txBody>
                  <a:tcPr/>
                </a:tc>
              </a:tr>
              <a:tr h="370840">
                <a:tc>
                  <a:txBody>
                    <a:bodyPr/>
                    <a:lstStyle/>
                    <a:p>
                      <a:r>
                        <a:rPr lang="en-US" dirty="0" smtClean="0"/>
                        <a:t>Point of View (4)</a:t>
                      </a:r>
                      <a:endParaRPr lang="en-US" dirty="0"/>
                    </a:p>
                  </a:txBody>
                  <a:tcPr/>
                </a:tc>
                <a:tc>
                  <a:txBody>
                    <a:bodyPr/>
                    <a:lstStyle/>
                    <a:p>
                      <a:endParaRPr lang="en-US"/>
                    </a:p>
                  </a:txBody>
                  <a:tcPr/>
                </a:tc>
                <a:tc>
                  <a:txBody>
                    <a:bodyPr/>
                    <a:lstStyle/>
                    <a:p>
                      <a:r>
                        <a:rPr lang="en-US" dirty="0" smtClean="0"/>
                        <a:t>Describe the narrator.  How does his</a:t>
                      </a:r>
                      <a:r>
                        <a:rPr lang="en-US" baseline="0" dirty="0" smtClean="0"/>
                        <a:t> point of view influence the reader?</a:t>
                      </a:r>
                      <a:endParaRPr lang="en-US" dirty="0"/>
                    </a:p>
                  </a:txBody>
                  <a:tcPr/>
                </a:tc>
              </a:tr>
              <a:tr h="370840">
                <a:tc>
                  <a:txBody>
                    <a:bodyPr/>
                    <a:lstStyle/>
                    <a:p>
                      <a:r>
                        <a:rPr lang="en-US" dirty="0" smtClean="0"/>
                        <a:t>Symbol /</a:t>
                      </a:r>
                      <a:r>
                        <a:rPr lang="en-US" baseline="0" dirty="0" smtClean="0"/>
                        <a:t> Setting  (5</a:t>
                      </a:r>
                      <a:r>
                        <a:rPr lang="en-US" dirty="0" smtClean="0"/>
                        <a:t>)</a:t>
                      </a:r>
                      <a:endParaRPr lang="en-US" dirty="0"/>
                    </a:p>
                  </a:txBody>
                  <a:tcPr/>
                </a:tc>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How does the use of the clock and color</a:t>
                      </a:r>
                      <a:r>
                        <a:rPr lang="en-US" baseline="0" dirty="0" smtClean="0"/>
                        <a:t> impact the reader? How does the setting impact the mood of the text?</a:t>
                      </a:r>
                      <a:endParaRPr lang="en-US" dirty="0" smtClean="0"/>
                    </a:p>
                  </a:txBody>
                  <a:tcPr/>
                </a:tc>
              </a:tr>
            </a:tbl>
          </a:graphicData>
        </a:graphic>
      </p:graphicFrame>
    </p:spTree>
    <p:extLst>
      <p:ext uri="{BB962C8B-B14F-4D97-AF65-F5344CB8AC3E}">
        <p14:creationId xmlns:p14="http://schemas.microsoft.com/office/powerpoint/2010/main" val="18557934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4/4/2017</a:t>
            </a:r>
            <a:endParaRPr lang="en-US" dirty="0"/>
          </a:p>
        </p:txBody>
      </p:sp>
      <p:sp>
        <p:nvSpPr>
          <p:cNvPr id="3" name="Content Placeholder 2"/>
          <p:cNvSpPr>
            <a:spLocks noGrp="1"/>
          </p:cNvSpPr>
          <p:nvPr>
            <p:ph sz="quarter" idx="1"/>
          </p:nvPr>
        </p:nvSpPr>
        <p:spPr/>
        <p:txBody>
          <a:bodyPr/>
          <a:lstStyle/>
          <a:p>
            <a:r>
              <a:rPr lang="en-US" dirty="0">
                <a:solidFill>
                  <a:srgbClr val="C00000"/>
                </a:solidFill>
              </a:rPr>
              <a:t>Housekeeping- place homework on the right corner, sharpen your pencils, dispose of any trash etc.</a:t>
            </a:r>
          </a:p>
          <a:p>
            <a:pPr lvl="1"/>
            <a:r>
              <a:rPr lang="en-US" dirty="0">
                <a:solidFill>
                  <a:srgbClr val="C00000"/>
                </a:solidFill>
              </a:rPr>
              <a:t>Vocabulary Notes</a:t>
            </a:r>
          </a:p>
          <a:p>
            <a:r>
              <a:rPr lang="en-US" dirty="0" smtClean="0">
                <a:solidFill>
                  <a:srgbClr val="C00000"/>
                </a:solidFill>
              </a:rPr>
              <a:t>Complete Warm </a:t>
            </a:r>
            <a:r>
              <a:rPr lang="en-US" dirty="0">
                <a:solidFill>
                  <a:srgbClr val="C00000"/>
                </a:solidFill>
              </a:rPr>
              <a:t>Up</a:t>
            </a:r>
          </a:p>
          <a:p>
            <a:r>
              <a:rPr lang="en-US" dirty="0">
                <a:solidFill>
                  <a:srgbClr val="C00000"/>
                </a:solidFill>
              </a:rPr>
              <a:t>Review the Objectives and Essential Questions</a:t>
            </a:r>
          </a:p>
          <a:p>
            <a:r>
              <a:rPr lang="en-US" dirty="0">
                <a:solidFill>
                  <a:srgbClr val="002060"/>
                </a:solidFill>
              </a:rPr>
              <a:t>Grammar </a:t>
            </a:r>
            <a:r>
              <a:rPr lang="en-US" dirty="0" smtClean="0">
                <a:solidFill>
                  <a:srgbClr val="002060"/>
                </a:solidFill>
              </a:rPr>
              <a:t>Review and Practice</a:t>
            </a:r>
            <a:endParaRPr lang="en-US" dirty="0">
              <a:solidFill>
                <a:srgbClr val="002060"/>
              </a:solidFill>
            </a:endParaRPr>
          </a:p>
          <a:p>
            <a:r>
              <a:rPr lang="en-US" dirty="0" smtClean="0">
                <a:solidFill>
                  <a:srgbClr val="002060"/>
                </a:solidFill>
              </a:rPr>
              <a:t>Stylistic Devices Review</a:t>
            </a:r>
            <a:endParaRPr lang="en-US" dirty="0">
              <a:solidFill>
                <a:srgbClr val="002060"/>
              </a:solidFill>
            </a:endParaRPr>
          </a:p>
          <a:p>
            <a:r>
              <a:rPr lang="en-US" dirty="0">
                <a:solidFill>
                  <a:srgbClr val="002060"/>
                </a:solidFill>
              </a:rPr>
              <a:t>Practice Literary Analysis Using “A Rose for Emily”</a:t>
            </a:r>
            <a:endParaRPr lang="en-US" i="1" dirty="0">
              <a:solidFill>
                <a:srgbClr val="C00000"/>
              </a:solidFill>
            </a:endParaRPr>
          </a:p>
          <a:p>
            <a:r>
              <a:rPr lang="en-US" dirty="0">
                <a:solidFill>
                  <a:srgbClr val="C00000"/>
                </a:solidFill>
              </a:rPr>
              <a:t>Complete a Closure Question</a:t>
            </a:r>
          </a:p>
          <a:p>
            <a:endParaRPr lang="en-US" dirty="0"/>
          </a:p>
        </p:txBody>
      </p:sp>
    </p:spTree>
    <p:extLst>
      <p:ext uri="{BB962C8B-B14F-4D97-AF65-F5344CB8AC3E}">
        <p14:creationId xmlns:p14="http://schemas.microsoft.com/office/powerpoint/2010/main" val="1629411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Analyze the impact of the author’s choices regarding how to develop and relate elements of a story or drama (e.g., where a story is set, how the action is ordered, how the characters are introduced and developed).</a:t>
            </a:r>
          </a:p>
          <a:p>
            <a:r>
              <a:rPr lang="en-US" dirty="0"/>
              <a:t>Analyze a case in which grasping a point of view requires distinguishing what is directly stated in a text from what is really meant (e.g., satire, sarcasm, irony, or understatement).</a:t>
            </a:r>
          </a:p>
          <a:p>
            <a:r>
              <a:rPr lang="en-US" dirty="0"/>
              <a:t>Cite strong and thorough textual evidence to support analysis of what the text says explicitly as well as inferences drawn from the text, including determining where the text leaves matters uncertain.</a:t>
            </a:r>
          </a:p>
          <a:p>
            <a:endParaRPr lang="en-US" dirty="0"/>
          </a:p>
        </p:txBody>
      </p:sp>
    </p:spTree>
    <p:extLst>
      <p:ext uri="{BB962C8B-B14F-4D97-AF65-F5344CB8AC3E}">
        <p14:creationId xmlns:p14="http://schemas.microsoft.com/office/powerpoint/2010/main" val="37513439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lstStyle/>
          <a:p>
            <a:r>
              <a:rPr lang="en-US" dirty="0"/>
              <a:t>How are literary devices used to enhance literature and its meaning? (i.e., form, structure, diction, imagery, figurative language)</a:t>
            </a:r>
          </a:p>
          <a:p>
            <a:r>
              <a:rPr lang="en-US" dirty="0"/>
              <a:t>How does a reader analyze a literature for understanding and meaning? (i.e., paraphrasing, annotating, SOAPSTRS, etc.)</a:t>
            </a:r>
          </a:p>
          <a:p>
            <a:r>
              <a:rPr lang="en-US" dirty="0"/>
              <a:t>How have themes been utilized by writers throughout the development of literature to convey universal human experiences ?</a:t>
            </a:r>
          </a:p>
          <a:p>
            <a:endParaRPr lang="en-US" dirty="0"/>
          </a:p>
        </p:txBody>
      </p:sp>
    </p:spTree>
    <p:extLst>
      <p:ext uri="{BB962C8B-B14F-4D97-AF65-F5344CB8AC3E}">
        <p14:creationId xmlns:p14="http://schemas.microsoft.com/office/powerpoint/2010/main" val="3098689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Combining Sentences Using Phrases</a:t>
            </a:r>
          </a:p>
        </p:txBody>
      </p:sp>
      <p:sp>
        <p:nvSpPr>
          <p:cNvPr id="3" name="Content Placeholder 2"/>
          <p:cNvSpPr>
            <a:spLocks noGrp="1"/>
          </p:cNvSpPr>
          <p:nvPr>
            <p:ph sz="quarter" idx="1"/>
          </p:nvPr>
        </p:nvSpPr>
        <p:spPr/>
        <p:txBody>
          <a:bodyPr>
            <a:normAutofit fontScale="92500" lnSpcReduction="10000"/>
          </a:bodyPr>
          <a:lstStyle/>
          <a:p>
            <a:r>
              <a:rPr lang="en-US" dirty="0"/>
              <a:t>The women stand at the box office.  They wait to buy tickets.</a:t>
            </a:r>
          </a:p>
          <a:p>
            <a:r>
              <a:rPr lang="en-US" dirty="0"/>
              <a:t>The women standing at the box office wait to buy tickets.</a:t>
            </a:r>
          </a:p>
          <a:p>
            <a:pPr marL="514350" indent="-514350">
              <a:buFont typeface="+mj-lt"/>
              <a:buAutoNum type="arabicPeriod"/>
            </a:pPr>
            <a:r>
              <a:rPr lang="en-US" dirty="0"/>
              <a:t>The sun rises between the trees.  It is a breathtaking view.</a:t>
            </a:r>
          </a:p>
          <a:p>
            <a:pPr marL="514350" indent="-514350">
              <a:buFont typeface="+mj-lt"/>
              <a:buAutoNum type="arabicPeriod"/>
            </a:pPr>
            <a:r>
              <a:rPr lang="en-US" dirty="0"/>
              <a:t>Many movies have been made by that director.  He is a hard-working man.</a:t>
            </a:r>
          </a:p>
          <a:p>
            <a:pPr marL="514350" indent="-514350">
              <a:buFont typeface="+mj-lt"/>
              <a:buAutoNum type="arabicPeriod"/>
            </a:pPr>
            <a:r>
              <a:rPr lang="en-US" dirty="0"/>
              <a:t>Mrs. Campbell approached the podium.  Mrs. Campbell appeared excited.</a:t>
            </a:r>
          </a:p>
          <a:p>
            <a:pPr marL="514350" indent="-514350">
              <a:buFont typeface="+mj-lt"/>
              <a:buAutoNum type="arabicPeriod"/>
            </a:pPr>
            <a:r>
              <a:rPr lang="en-US" dirty="0"/>
              <a:t>The audience clapped for the actors.  The actors were still wearing costumes.</a:t>
            </a:r>
          </a:p>
        </p:txBody>
      </p:sp>
    </p:spTree>
    <p:extLst>
      <p:ext uri="{BB962C8B-B14F-4D97-AF65-F5344CB8AC3E}">
        <p14:creationId xmlns:p14="http://schemas.microsoft.com/office/powerpoint/2010/main" val="37064758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Modifier Review</a:t>
            </a:r>
          </a:p>
        </p:txBody>
      </p:sp>
      <p:sp>
        <p:nvSpPr>
          <p:cNvPr id="3" name="Content Placeholder 2"/>
          <p:cNvSpPr>
            <a:spLocks noGrp="1"/>
          </p:cNvSpPr>
          <p:nvPr>
            <p:ph sz="quarter" idx="1"/>
          </p:nvPr>
        </p:nvSpPr>
        <p:spPr/>
        <p:txBody>
          <a:bodyPr/>
          <a:lstStyle/>
          <a:p>
            <a:r>
              <a:rPr lang="en-US" b="1" dirty="0"/>
              <a:t>The Law of Proximity</a:t>
            </a:r>
          </a:p>
          <a:p>
            <a:r>
              <a:rPr lang="en-US" dirty="0"/>
              <a:t>Any modifier </a:t>
            </a:r>
            <a:r>
              <a:rPr lang="en-US" i="1" dirty="0"/>
              <a:t>should be as close as possible to the word it modifies</a:t>
            </a:r>
            <a:r>
              <a:rPr lang="en-US" dirty="0"/>
              <a:t>.</a:t>
            </a:r>
          </a:p>
          <a:p>
            <a:r>
              <a:rPr lang="en-US" dirty="0"/>
              <a:t>Of course, there are many other kinds of modifying phrases including participial phrases, gerund, appositives,  prepositional, and infinitives.</a:t>
            </a:r>
          </a:p>
          <a:p>
            <a:endParaRPr lang="en-US" dirty="0"/>
          </a:p>
          <a:p>
            <a:pPr marL="0" indent="0">
              <a:buNone/>
            </a:pPr>
            <a:endParaRPr lang="en-US" dirty="0"/>
          </a:p>
        </p:txBody>
      </p:sp>
    </p:spTree>
    <p:extLst>
      <p:ext uri="{BB962C8B-B14F-4D97-AF65-F5344CB8AC3E}">
        <p14:creationId xmlns:p14="http://schemas.microsoft.com/office/powerpoint/2010/main" val="15597859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a:t>Define (or give the purpose) of the following.  Then create an example using each correctly</a:t>
            </a:r>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a:t>Modifier</a:t>
            </a:r>
          </a:p>
          <a:p>
            <a:pPr marL="514350" indent="-514350">
              <a:buFont typeface="+mj-lt"/>
              <a:buAutoNum type="arabicPeriod"/>
            </a:pPr>
            <a:r>
              <a:rPr lang="en-US" dirty="0"/>
              <a:t>Semicolon</a:t>
            </a:r>
          </a:p>
          <a:p>
            <a:pPr marL="514350" indent="-514350">
              <a:buFont typeface="+mj-lt"/>
              <a:buAutoNum type="arabicPeriod"/>
            </a:pPr>
            <a:r>
              <a:rPr lang="en-US" dirty="0"/>
              <a:t>Dash</a:t>
            </a:r>
          </a:p>
          <a:p>
            <a:pPr marL="514350" indent="-514350">
              <a:buFont typeface="+mj-lt"/>
              <a:buAutoNum type="arabicPeriod"/>
            </a:pPr>
            <a:r>
              <a:rPr lang="en-US" dirty="0"/>
              <a:t>Colon</a:t>
            </a:r>
          </a:p>
          <a:p>
            <a:pPr marL="514350" indent="-514350">
              <a:buFont typeface="+mj-lt"/>
              <a:buAutoNum type="arabicPeriod"/>
            </a:pPr>
            <a:r>
              <a:rPr lang="en-US" dirty="0"/>
              <a:t>Infinitive phrase</a:t>
            </a:r>
          </a:p>
          <a:p>
            <a:pPr marL="514350" indent="-514350">
              <a:buFont typeface="+mj-lt"/>
              <a:buAutoNum type="arabicPeriod"/>
            </a:pPr>
            <a:r>
              <a:rPr lang="en-US" dirty="0"/>
              <a:t>Appositive phrase</a:t>
            </a:r>
          </a:p>
          <a:p>
            <a:pPr marL="514350" indent="-514350">
              <a:buFont typeface="+mj-lt"/>
              <a:buAutoNum type="arabicPeriod"/>
            </a:pPr>
            <a:r>
              <a:rPr lang="en-US" dirty="0"/>
              <a:t>Prepositional phrase</a:t>
            </a:r>
          </a:p>
          <a:p>
            <a:pPr marL="514350" indent="-514350">
              <a:buFont typeface="+mj-lt"/>
              <a:buAutoNum type="arabicPeriod"/>
            </a:pPr>
            <a:r>
              <a:rPr lang="en-US" dirty="0"/>
              <a:t>Participial phrase</a:t>
            </a:r>
          </a:p>
          <a:p>
            <a:pPr marL="514350" indent="-514350">
              <a:buFont typeface="+mj-lt"/>
              <a:buAutoNum type="arabicPeriod"/>
            </a:pPr>
            <a:r>
              <a:rPr lang="en-US" dirty="0"/>
              <a:t>Gerund Phrase</a:t>
            </a:r>
          </a:p>
          <a:p>
            <a:pPr marL="0" indent="0">
              <a:buNone/>
            </a:pPr>
            <a:endParaRPr lang="en-US" dirty="0"/>
          </a:p>
        </p:txBody>
      </p:sp>
    </p:spTree>
    <p:extLst>
      <p:ext uri="{BB962C8B-B14F-4D97-AF65-F5344CB8AC3E}">
        <p14:creationId xmlns:p14="http://schemas.microsoft.com/office/powerpoint/2010/main" val="9225295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Review</a:t>
            </a:r>
            <a:endParaRPr lang="en-US" dirty="0"/>
          </a:p>
        </p:txBody>
      </p:sp>
      <p:sp>
        <p:nvSpPr>
          <p:cNvPr id="3" name="Content Placeholder 2"/>
          <p:cNvSpPr>
            <a:spLocks noGrp="1"/>
          </p:cNvSpPr>
          <p:nvPr>
            <p:ph sz="quarter" idx="1"/>
          </p:nvPr>
        </p:nvSpPr>
        <p:spPr/>
        <p:txBody>
          <a:bodyPr>
            <a:normAutofit fontScale="85000" lnSpcReduction="10000"/>
          </a:bodyPr>
          <a:lstStyle/>
          <a:p>
            <a:pPr marL="0" indent="0">
              <a:buNone/>
            </a:pPr>
            <a:r>
              <a:rPr lang="en-US" dirty="0" smtClean="0">
                <a:solidFill>
                  <a:srgbClr val="0070C0"/>
                </a:solidFill>
              </a:rPr>
              <a:t>“I slowed still more, my shadow pacing me, dragging its head through the weeds that hid the fence.” – Faulkner, </a:t>
            </a:r>
            <a:r>
              <a:rPr lang="en-US" u="sng" dirty="0" smtClean="0">
                <a:solidFill>
                  <a:srgbClr val="0070C0"/>
                </a:solidFill>
              </a:rPr>
              <a:t>The Sound and the Fury</a:t>
            </a:r>
            <a:endParaRPr lang="en-US" dirty="0" smtClean="0">
              <a:solidFill>
                <a:srgbClr val="0070C0"/>
              </a:solidFill>
            </a:endParaRPr>
          </a:p>
          <a:p>
            <a:pPr marL="514350" indent="-514350">
              <a:buFont typeface="+mj-lt"/>
              <a:buAutoNum type="arabicPeriod"/>
            </a:pPr>
            <a:r>
              <a:rPr lang="en-US" dirty="0" smtClean="0"/>
              <a:t>In this sentence, form imitates meaning.  How does Faulkner slow the sentence down, reinforcing the sentence’s meaning?</a:t>
            </a:r>
          </a:p>
          <a:p>
            <a:pPr marL="514350" indent="-514350">
              <a:buFont typeface="+mj-lt"/>
              <a:buAutoNum type="arabicPeriod"/>
            </a:pPr>
            <a:r>
              <a:rPr lang="en-US" dirty="0" smtClean="0"/>
              <a:t>How would the impact of the sentence change if it was rewritten as follows:  </a:t>
            </a:r>
            <a:r>
              <a:rPr lang="en-US" i="1" dirty="0" smtClean="0"/>
              <a:t>I slowed still more.  My shadow paced me and dragged its head through the weed-obscured fence.</a:t>
            </a:r>
            <a:endParaRPr lang="en-US" dirty="0" smtClean="0"/>
          </a:p>
          <a:p>
            <a:pPr marL="514350" indent="-514350">
              <a:buFont typeface="+mj-lt"/>
              <a:buAutoNum type="arabicPeriod"/>
            </a:pPr>
            <a:r>
              <a:rPr lang="en-US" dirty="0" smtClean="0"/>
              <a:t>Using Faulkner’s sentence as a model, write a sentence that expresses reluctance.  Use at least two phrases and one subordinate clause to reinforce the meaning of your sentence.</a:t>
            </a:r>
          </a:p>
          <a:p>
            <a:pPr marL="514350" indent="-514350">
              <a:buFont typeface="+mj-lt"/>
              <a:buAutoNum type="arabicPeriod"/>
            </a:pPr>
            <a:endParaRPr lang="en-US" dirty="0"/>
          </a:p>
        </p:txBody>
      </p:sp>
    </p:spTree>
    <p:extLst>
      <p:ext uri="{BB962C8B-B14F-4D97-AF65-F5344CB8AC3E}">
        <p14:creationId xmlns:p14="http://schemas.microsoft.com/office/powerpoint/2010/main" val="34485446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 “A Rose for </a:t>
            </a:r>
            <a:r>
              <a:rPr lang="en-US" dirty="0" smtClean="0"/>
              <a:t>Emily.” As You Annotate:</a:t>
            </a:r>
            <a:endParaRPr lang="en-US" dirty="0"/>
          </a:p>
        </p:txBody>
      </p:sp>
      <p:sp>
        <p:nvSpPr>
          <p:cNvPr id="3" name="Content Placeholder 2"/>
          <p:cNvSpPr>
            <a:spLocks noGrp="1"/>
          </p:cNvSpPr>
          <p:nvPr>
            <p:ph sz="quarter" idx="1"/>
          </p:nvPr>
        </p:nvSpPr>
        <p:spPr/>
        <p:txBody>
          <a:bodyPr/>
          <a:lstStyle/>
          <a:p>
            <a:r>
              <a:rPr lang="en-US" dirty="0"/>
              <a:t>Pay close attention to the </a:t>
            </a:r>
            <a:r>
              <a:rPr lang="en-US" dirty="0" smtClean="0"/>
              <a:t>details, literary devices, and structure </a:t>
            </a:r>
            <a:r>
              <a:rPr lang="en-US" dirty="0"/>
              <a:t>in the text</a:t>
            </a:r>
          </a:p>
          <a:p>
            <a:r>
              <a:rPr lang="en-US" dirty="0"/>
              <a:t>Use the details to analyze each character.</a:t>
            </a:r>
          </a:p>
          <a:p>
            <a:r>
              <a:rPr lang="en-US" dirty="0"/>
              <a:t>Complete </a:t>
            </a:r>
            <a:r>
              <a:rPr lang="en-US" dirty="0" smtClean="0"/>
              <a:t>SOAPSTONERS</a:t>
            </a:r>
            <a:endParaRPr lang="en-US" dirty="0"/>
          </a:p>
        </p:txBody>
      </p:sp>
    </p:spTree>
    <p:extLst>
      <p:ext uri="{BB962C8B-B14F-4D97-AF65-F5344CB8AC3E}">
        <p14:creationId xmlns:p14="http://schemas.microsoft.com/office/powerpoint/2010/main" val="39937050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4/5/2017</a:t>
            </a:r>
            <a:endParaRPr lang="en-US" dirty="0"/>
          </a:p>
        </p:txBody>
      </p:sp>
      <p:sp>
        <p:nvSpPr>
          <p:cNvPr id="3" name="Content Placeholder 2"/>
          <p:cNvSpPr>
            <a:spLocks noGrp="1"/>
          </p:cNvSpPr>
          <p:nvPr>
            <p:ph sz="quarter" idx="1"/>
          </p:nvPr>
        </p:nvSpPr>
        <p:spPr/>
        <p:txBody>
          <a:bodyPr/>
          <a:lstStyle/>
          <a:p>
            <a:r>
              <a:rPr lang="en-US" dirty="0">
                <a:solidFill>
                  <a:srgbClr val="C00000"/>
                </a:solidFill>
              </a:rPr>
              <a:t>Housekeeping- place homework on the right corner, sharpen your pencils, dispose of any trash etc.</a:t>
            </a:r>
          </a:p>
          <a:p>
            <a:r>
              <a:rPr lang="en-US" dirty="0">
                <a:solidFill>
                  <a:srgbClr val="C00000"/>
                </a:solidFill>
              </a:rPr>
              <a:t>Warm </a:t>
            </a:r>
            <a:r>
              <a:rPr lang="en-US" dirty="0" smtClean="0">
                <a:solidFill>
                  <a:srgbClr val="C00000"/>
                </a:solidFill>
              </a:rPr>
              <a:t>Up</a:t>
            </a:r>
            <a:endParaRPr lang="en-US" dirty="0">
              <a:solidFill>
                <a:srgbClr val="C00000"/>
              </a:solidFill>
            </a:endParaRPr>
          </a:p>
          <a:p>
            <a:r>
              <a:rPr lang="en-US" dirty="0">
                <a:solidFill>
                  <a:srgbClr val="C00000"/>
                </a:solidFill>
              </a:rPr>
              <a:t>Review the Objectives and Essential Questions</a:t>
            </a:r>
          </a:p>
          <a:p>
            <a:r>
              <a:rPr lang="en-US" dirty="0">
                <a:solidFill>
                  <a:srgbClr val="C00000"/>
                </a:solidFill>
              </a:rPr>
              <a:t>Introduce the Socratic Seminar</a:t>
            </a:r>
          </a:p>
          <a:p>
            <a:r>
              <a:rPr lang="en-US" dirty="0">
                <a:solidFill>
                  <a:srgbClr val="002060"/>
                </a:solidFill>
              </a:rPr>
              <a:t>Continue to Read and Analyze “A Rose for Emily”</a:t>
            </a:r>
          </a:p>
          <a:p>
            <a:r>
              <a:rPr lang="en-US" dirty="0">
                <a:solidFill>
                  <a:srgbClr val="002060"/>
                </a:solidFill>
              </a:rPr>
              <a:t>Begin “A Good Man Is Hard to Find”</a:t>
            </a:r>
          </a:p>
          <a:p>
            <a:r>
              <a:rPr lang="en-US" dirty="0">
                <a:solidFill>
                  <a:srgbClr val="C00000"/>
                </a:solidFill>
              </a:rPr>
              <a:t>Complete a Closure Question</a:t>
            </a:r>
          </a:p>
          <a:p>
            <a:endParaRPr lang="en-US" dirty="0"/>
          </a:p>
        </p:txBody>
      </p:sp>
    </p:spTree>
    <p:extLst>
      <p:ext uri="{BB962C8B-B14F-4D97-AF65-F5344CB8AC3E}">
        <p14:creationId xmlns:p14="http://schemas.microsoft.com/office/powerpoint/2010/main" val="42274499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Analyze the impact of the author’s choices regarding how to develop and relate elements of a story or drama (e.g., where a story is set, how the action is ordered, how the characters are introduced and developed).</a:t>
            </a:r>
          </a:p>
          <a:p>
            <a:r>
              <a:rPr lang="en-US" dirty="0"/>
              <a:t>Analyze a case in which grasping a point of view requires distinguishing what is directly stated in a text from what is really meant (e.g., satire, sarcasm, irony, or understatement).</a:t>
            </a:r>
          </a:p>
          <a:p>
            <a:r>
              <a:rPr lang="en-US" dirty="0"/>
              <a:t>Cite strong and thorough textual evidence to support analysis of what the text says explicitly as well as inferences drawn from the text, including determining where the text leaves matters uncertain.</a:t>
            </a:r>
          </a:p>
          <a:p>
            <a:endParaRPr lang="en-US" dirty="0"/>
          </a:p>
        </p:txBody>
      </p:sp>
    </p:spTree>
    <p:extLst>
      <p:ext uri="{BB962C8B-B14F-4D97-AF65-F5344CB8AC3E}">
        <p14:creationId xmlns:p14="http://schemas.microsoft.com/office/powerpoint/2010/main" val="16738092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lstStyle/>
          <a:p>
            <a:r>
              <a:rPr lang="en-US" dirty="0"/>
              <a:t>How are literary devices used to enhance literature and its meaning? (i.e., form, structure, diction, imagery, figurative language)</a:t>
            </a:r>
          </a:p>
          <a:p>
            <a:r>
              <a:rPr lang="en-US" dirty="0"/>
              <a:t>How does a reader analyze a literature for understanding and meaning? (i.e., paraphrasing, annotating, SOAPSTRS, etc.)</a:t>
            </a:r>
          </a:p>
          <a:p>
            <a:r>
              <a:rPr lang="en-US" dirty="0"/>
              <a:t>How have themes been utilized by writers throughout the development of literature to convey universal human experiences ?</a:t>
            </a:r>
          </a:p>
          <a:p>
            <a:endParaRPr lang="en-US" dirty="0"/>
          </a:p>
        </p:txBody>
      </p:sp>
    </p:spTree>
    <p:extLst>
      <p:ext uri="{BB962C8B-B14F-4D97-AF65-F5344CB8AC3E}">
        <p14:creationId xmlns:p14="http://schemas.microsoft.com/office/powerpoint/2010/main" val="40150427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Autofit/>
          </a:bodyPr>
          <a:lstStyle/>
          <a:p>
            <a:pPr algn="l"/>
            <a:r>
              <a:rPr lang="en-US" sz="2000" dirty="0"/>
              <a:t>Identify the error in following sentences (pronoun agreement, misplaced modifier, subject/verb agreement, parallel structure, incorrect punctuation)</a:t>
            </a:r>
          </a:p>
        </p:txBody>
      </p:sp>
      <p:sp>
        <p:nvSpPr>
          <p:cNvPr id="3" name="Content Placeholder 2"/>
          <p:cNvSpPr>
            <a:spLocks noGrp="1"/>
          </p:cNvSpPr>
          <p:nvPr>
            <p:ph sz="quarter" idx="1"/>
          </p:nvPr>
        </p:nvSpPr>
        <p:spPr/>
        <p:txBody>
          <a:bodyPr>
            <a:normAutofit fontScale="92500"/>
          </a:bodyPr>
          <a:lstStyle/>
          <a:p>
            <a:pPr marL="514350" indent="-514350">
              <a:buFont typeface="+mj-lt"/>
              <a:buAutoNum type="arabicPeriod"/>
            </a:pPr>
            <a:r>
              <a:rPr lang="en-US" dirty="0"/>
              <a:t>Each of the leads were eventually abandoned by the detective.</a:t>
            </a:r>
          </a:p>
          <a:p>
            <a:pPr marL="514350" indent="-514350">
              <a:buFont typeface="+mj-lt"/>
              <a:buAutoNum type="arabicPeriod"/>
            </a:pPr>
            <a:r>
              <a:rPr lang="en-US" dirty="0"/>
              <a:t>Aspirin, besides a good night’s sleep, help a headache.</a:t>
            </a:r>
          </a:p>
          <a:p>
            <a:pPr marL="514350" indent="-514350">
              <a:buFont typeface="+mj-lt"/>
              <a:buAutoNum type="arabicPeriod"/>
            </a:pPr>
            <a:r>
              <a:rPr lang="en-US" dirty="0"/>
              <a:t>Three buses arrived but Carlos wasn’t on any of them.</a:t>
            </a:r>
          </a:p>
          <a:p>
            <a:pPr marL="514350" indent="-514350">
              <a:buFont typeface="+mj-lt"/>
              <a:buAutoNum type="arabicPeriod"/>
            </a:pPr>
            <a:r>
              <a:rPr lang="en-US" dirty="0"/>
              <a:t>The teacher acknowledged us, Rita and I.</a:t>
            </a:r>
          </a:p>
          <a:p>
            <a:pPr marL="514350" indent="-514350">
              <a:buFont typeface="+mj-lt"/>
              <a:buAutoNum type="arabicPeriod"/>
            </a:pPr>
            <a:r>
              <a:rPr lang="en-US" dirty="0"/>
              <a:t>The fire was snuffed out by the storm that we accidentally started.</a:t>
            </a:r>
          </a:p>
          <a:p>
            <a:pPr marL="514350" indent="-514350">
              <a:buFont typeface="+mj-lt"/>
              <a:buAutoNum type="arabicPeriod"/>
            </a:pPr>
            <a:r>
              <a:rPr lang="en-US" dirty="0"/>
              <a:t>I examined the parts of the book; preface, text, and index.</a:t>
            </a:r>
          </a:p>
          <a:p>
            <a:endParaRPr lang="en-US" dirty="0"/>
          </a:p>
        </p:txBody>
      </p:sp>
    </p:spTree>
    <p:extLst>
      <p:ext uri="{BB962C8B-B14F-4D97-AF65-F5344CB8AC3E}">
        <p14:creationId xmlns:p14="http://schemas.microsoft.com/office/powerpoint/2010/main" val="261785619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sz="quarter" idx="1"/>
          </p:nvPr>
        </p:nvSpPr>
        <p:spPr/>
        <p:txBody>
          <a:bodyPr/>
          <a:lstStyle/>
          <a:p>
            <a:r>
              <a:rPr lang="en-US" dirty="0"/>
              <a:t>Sub/verb</a:t>
            </a:r>
          </a:p>
          <a:p>
            <a:r>
              <a:rPr lang="en-US" dirty="0"/>
              <a:t>Sub/verb</a:t>
            </a:r>
          </a:p>
          <a:p>
            <a:r>
              <a:rPr lang="en-US" dirty="0"/>
              <a:t>Punctuation</a:t>
            </a:r>
          </a:p>
          <a:p>
            <a:r>
              <a:rPr lang="en-US" dirty="0"/>
              <a:t>Pronoun case</a:t>
            </a:r>
          </a:p>
          <a:p>
            <a:r>
              <a:rPr lang="en-US" dirty="0"/>
              <a:t>Modifier (misplaced)</a:t>
            </a:r>
          </a:p>
          <a:p>
            <a:r>
              <a:rPr lang="en-US" dirty="0"/>
              <a:t>Punctuation</a:t>
            </a:r>
          </a:p>
          <a:p>
            <a:endParaRPr lang="en-US" dirty="0"/>
          </a:p>
        </p:txBody>
      </p:sp>
    </p:spTree>
    <p:extLst>
      <p:ext uri="{BB962C8B-B14F-4D97-AF65-F5344CB8AC3E}">
        <p14:creationId xmlns:p14="http://schemas.microsoft.com/office/powerpoint/2010/main" val="20513635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 the phrases in each </a:t>
            </a:r>
            <a:r>
              <a:rPr lang="en-US" dirty="0" smtClean="0"/>
              <a:t>sentence:</a:t>
            </a:r>
            <a:endParaRPr lang="en-US" dirty="0"/>
          </a:p>
        </p:txBody>
      </p:sp>
      <p:sp>
        <p:nvSpPr>
          <p:cNvPr id="3" name="Content Placeholder 2"/>
          <p:cNvSpPr>
            <a:spLocks noGrp="1"/>
          </p:cNvSpPr>
          <p:nvPr>
            <p:ph sz="quarter" idx="1"/>
          </p:nvPr>
        </p:nvSpPr>
        <p:spPr/>
        <p:txBody>
          <a:bodyPr>
            <a:normAutofit lnSpcReduction="10000"/>
          </a:bodyPr>
          <a:lstStyle/>
          <a:p>
            <a:pPr marL="514350" indent="-514350">
              <a:buFont typeface="+mj-lt"/>
              <a:buAutoNum type="arabicPeriod"/>
            </a:pPr>
            <a:r>
              <a:rPr lang="en-US" dirty="0"/>
              <a:t>The offer was hard to refuse (infinitive)</a:t>
            </a:r>
          </a:p>
          <a:p>
            <a:pPr marL="514350" indent="-514350">
              <a:buFont typeface="+mj-lt"/>
              <a:buAutoNum type="arabicPeriod"/>
            </a:pPr>
            <a:r>
              <a:rPr lang="en-US" dirty="0"/>
              <a:t>The comedian told the joke without cracking a smile. (gerund)</a:t>
            </a:r>
          </a:p>
          <a:p>
            <a:pPr marL="514350" indent="-514350">
              <a:buFont typeface="+mj-lt"/>
              <a:buAutoNum type="arabicPeriod"/>
            </a:pPr>
            <a:r>
              <a:rPr lang="en-US" dirty="0"/>
              <a:t>Cooking smells filled the house. (participial)</a:t>
            </a:r>
          </a:p>
          <a:p>
            <a:pPr marL="514350" indent="-514350">
              <a:buFont typeface="+mj-lt"/>
              <a:buAutoNum type="arabicPeriod"/>
            </a:pPr>
            <a:r>
              <a:rPr lang="en-US" dirty="0"/>
              <a:t>Paul enjoys cooking. (gerund)</a:t>
            </a:r>
          </a:p>
          <a:p>
            <a:pPr marL="514350" indent="-514350">
              <a:buFont typeface="+mj-lt"/>
              <a:buAutoNum type="arabicPeriod"/>
            </a:pPr>
            <a:r>
              <a:rPr lang="en-US" dirty="0"/>
              <a:t>Swaying in the wind, the trees are like dancers. (participial)</a:t>
            </a:r>
          </a:p>
          <a:p>
            <a:pPr marL="514350" indent="-514350">
              <a:buFont typeface="+mj-lt"/>
              <a:buAutoNum type="arabicPeriod"/>
            </a:pPr>
            <a:r>
              <a:rPr lang="en-US" dirty="0"/>
              <a:t>The unicorn, a creature with one horn, is a mythical animal. (appositive)</a:t>
            </a:r>
          </a:p>
          <a:p>
            <a:pPr marL="514350" indent="-514350">
              <a:buFont typeface="+mj-lt"/>
              <a:buAutoNum type="arabicPeriod"/>
            </a:pPr>
            <a:r>
              <a:rPr lang="en-US" dirty="0"/>
              <a:t>Simmer the stew over low heat. (prepositional)</a:t>
            </a:r>
          </a:p>
          <a:p>
            <a:endParaRPr lang="en-US" dirty="0"/>
          </a:p>
        </p:txBody>
      </p:sp>
    </p:spTree>
    <p:extLst>
      <p:ext uri="{BB962C8B-B14F-4D97-AF65-F5344CB8AC3E}">
        <p14:creationId xmlns:p14="http://schemas.microsoft.com/office/powerpoint/2010/main" val="838537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Practice</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a:solidFill>
                  <a:srgbClr val="0070C0"/>
                </a:solidFill>
              </a:rPr>
              <a:t>“The impact of poetry is so hard and direct that for the moment there is no other sensation except that of the poem itself.  What profound depths we visit then- how sudden and complete is our immersion!  There is nothing here to catch hold of; nothing to stay us in our flight….The poet is always our contemporary.  Our being for the moment is centered and constricted, as in any violent shock of personal emotion.”  </a:t>
            </a:r>
            <a:r>
              <a:rPr lang="en-US" sz="1800" dirty="0">
                <a:solidFill>
                  <a:srgbClr val="0070C0"/>
                </a:solidFill>
              </a:rPr>
              <a:t>Woolf -</a:t>
            </a:r>
            <a:r>
              <a:rPr lang="en-US" sz="1800" i="1" dirty="0">
                <a:solidFill>
                  <a:srgbClr val="0070C0"/>
                </a:solidFill>
              </a:rPr>
              <a:t>How Should One Read a Book</a:t>
            </a:r>
          </a:p>
          <a:p>
            <a:pPr marL="514350" indent="-514350">
              <a:buFont typeface="+mj-lt"/>
              <a:buAutoNum type="arabicPeriod"/>
            </a:pPr>
            <a:r>
              <a:rPr lang="en-US" sz="2400" dirty="0"/>
              <a:t>Woolf uses a variety of sentence types in this selection.  Among them is an exclamatory sentence.  Identify the exclamatory sentence and explain its effect.</a:t>
            </a:r>
          </a:p>
          <a:p>
            <a:pPr marL="514350" indent="-514350">
              <a:buFont typeface="+mj-lt"/>
              <a:buAutoNum type="arabicPeriod"/>
            </a:pPr>
            <a:r>
              <a:rPr lang="en-US" sz="2400" dirty="0"/>
              <a:t>Classify each sentence as to length: short, medium, or long.  How is the meaning of the passage reinforced and clarified by sentence length?</a:t>
            </a:r>
          </a:p>
          <a:p>
            <a:pPr marL="514350" indent="-514350">
              <a:buFont typeface="+mj-lt"/>
              <a:buAutoNum type="arabicPeriod"/>
            </a:pPr>
            <a:r>
              <a:rPr lang="en-US" sz="2400" dirty="0"/>
              <a:t>Write a declarative sentence about college entrance examinations.  Then write an exclamatory sentence which amplifies or clarifies the declarative sentence</a:t>
            </a:r>
            <a:r>
              <a:rPr lang="en-US" sz="2400" dirty="0" smtClean="0"/>
              <a:t>.</a:t>
            </a:r>
            <a:endParaRPr lang="en-US" sz="2400" dirty="0"/>
          </a:p>
        </p:txBody>
      </p:sp>
    </p:spTree>
    <p:extLst>
      <p:ext uri="{BB962C8B-B14F-4D97-AF65-F5344CB8AC3E}">
        <p14:creationId xmlns:p14="http://schemas.microsoft.com/office/powerpoint/2010/main" val="13147066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Practice</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smtClean="0">
                <a:solidFill>
                  <a:srgbClr val="0070C0"/>
                </a:solidFill>
              </a:rPr>
              <a:t>“I’m clean, </a:t>
            </a:r>
            <a:r>
              <a:rPr lang="en-US" dirty="0" err="1" smtClean="0">
                <a:solidFill>
                  <a:srgbClr val="0070C0"/>
                </a:solidFill>
              </a:rPr>
              <a:t>Carlito</a:t>
            </a:r>
            <a:r>
              <a:rPr lang="en-US" dirty="0" smtClean="0">
                <a:solidFill>
                  <a:srgbClr val="0070C0"/>
                </a:solidFill>
              </a:rPr>
              <a:t>, I’m not using.”  My voice dropped to a whisper.  “I’m not using.”  And oh, God, I found my mind, thinking, </a:t>
            </a:r>
            <a:r>
              <a:rPr lang="en-US" i="1" dirty="0" smtClean="0">
                <a:solidFill>
                  <a:srgbClr val="0070C0"/>
                </a:solidFill>
              </a:rPr>
              <a:t>Wonder what it would be like again?  Wonder what it would be like again?  Wonder what it would be like again?  Wonder…</a:t>
            </a:r>
            <a:r>
              <a:rPr lang="en-US" dirty="0" smtClean="0">
                <a:solidFill>
                  <a:srgbClr val="0070C0"/>
                </a:solidFill>
              </a:rPr>
              <a:t>-Thomas, </a:t>
            </a:r>
            <a:r>
              <a:rPr lang="en-US" u="sng" dirty="0" smtClean="0">
                <a:solidFill>
                  <a:srgbClr val="0070C0"/>
                </a:solidFill>
              </a:rPr>
              <a:t>Down These Mean Streets</a:t>
            </a:r>
            <a:endParaRPr lang="en-US" dirty="0" smtClean="0">
              <a:solidFill>
                <a:srgbClr val="0070C0"/>
              </a:solidFill>
            </a:endParaRPr>
          </a:p>
          <a:p>
            <a:pPr marL="514350" indent="-514350">
              <a:buFont typeface="+mj-lt"/>
              <a:buAutoNum type="arabicPeriod"/>
            </a:pPr>
            <a:r>
              <a:rPr lang="en-US" dirty="0" smtClean="0"/>
              <a:t>Thomas repeats the question “Wonder what it would be like again?” three times in the passage.  What effect does this repetition have on the impact of the passage?</a:t>
            </a:r>
          </a:p>
          <a:p>
            <a:pPr marL="514350" indent="-514350">
              <a:buFont typeface="+mj-lt"/>
              <a:buAutoNum type="arabicPeriod"/>
            </a:pPr>
            <a:r>
              <a:rPr lang="en-US" dirty="0" smtClean="0"/>
              <a:t>At the end of the passage, Thomas uses ellipses (…) to indicate an omission of words required for complete syntactical construction but unnecessary for understanding.  What words are missing?  What impact does this omission have on the passage?</a:t>
            </a:r>
            <a:endParaRPr lang="en-US" dirty="0"/>
          </a:p>
        </p:txBody>
      </p:sp>
    </p:spTree>
    <p:extLst>
      <p:ext uri="{BB962C8B-B14F-4D97-AF65-F5344CB8AC3E}">
        <p14:creationId xmlns:p14="http://schemas.microsoft.com/office/powerpoint/2010/main" val="241757410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Mini-Seminar Questions “A Rose for Emily”</a:t>
            </a:r>
          </a:p>
        </p:txBody>
      </p:sp>
      <p:sp>
        <p:nvSpPr>
          <p:cNvPr id="3" name="Content Placeholder 2"/>
          <p:cNvSpPr>
            <a:spLocks noGrp="1"/>
          </p:cNvSpPr>
          <p:nvPr>
            <p:ph sz="quarter" idx="1"/>
          </p:nvPr>
        </p:nvSpPr>
        <p:spPr/>
        <p:txBody>
          <a:bodyPr>
            <a:normAutofit fontScale="92500" lnSpcReduction="10000"/>
          </a:bodyPr>
          <a:lstStyle/>
          <a:p>
            <a:pPr marL="514350" indent="-514350">
              <a:buFont typeface="+mj-lt"/>
              <a:buAutoNum type="arabicPeriod"/>
            </a:pPr>
            <a:r>
              <a:rPr lang="en-US" dirty="0"/>
              <a:t>“A Rose for Emily” is narrated  in first-person plural.  Why did Faulkner choose “we” rather than “I” as the voice for the story?  How might this narrative strategy be related to the description of Emily as “a tradition, a duty, and a care; a sort of hereditary obligation upon the town?”</a:t>
            </a:r>
          </a:p>
          <a:p>
            <a:pPr marL="514350" indent="-514350">
              <a:buFont typeface="+mj-lt"/>
              <a:buAutoNum type="arabicPeriod"/>
            </a:pPr>
            <a:r>
              <a:rPr lang="en-US" dirty="0"/>
              <a:t>Trace the timeline of this story, and then analyze why the author decided to recount the tale in this manner.  How does the order of the telling help shape the story’s meaning?  What details foreshadow the story’s conclusion?  What governs the five-part division of the story?</a:t>
            </a:r>
          </a:p>
          <a:p>
            <a:endParaRPr lang="en-US" dirty="0"/>
          </a:p>
        </p:txBody>
      </p:sp>
    </p:spTree>
    <p:extLst>
      <p:ext uri="{BB962C8B-B14F-4D97-AF65-F5344CB8AC3E}">
        <p14:creationId xmlns:p14="http://schemas.microsoft.com/office/powerpoint/2010/main" val="363538607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“Rose For Emily” Continued</a:t>
            </a:r>
            <a:endParaRPr lang="en-US" dirty="0"/>
          </a:p>
        </p:txBody>
      </p:sp>
      <p:sp>
        <p:nvSpPr>
          <p:cNvPr id="3" name="Content Placeholder 2"/>
          <p:cNvSpPr>
            <a:spLocks noGrp="1"/>
          </p:cNvSpPr>
          <p:nvPr>
            <p:ph sz="quarter" idx="1"/>
          </p:nvPr>
        </p:nvSpPr>
        <p:spPr/>
        <p:txBody>
          <a:bodyPr>
            <a:normAutofit lnSpcReduction="10000"/>
          </a:bodyPr>
          <a:lstStyle/>
          <a:p>
            <a:r>
              <a:rPr lang="en-US" dirty="0"/>
              <a:t>How is Miss Emily “a fallen monument”?  To what is she a monument?  Why is she repeatedly called an “idol?”  What connection can you draw between these images and one of the story’s themes?</a:t>
            </a:r>
          </a:p>
          <a:p>
            <a:r>
              <a:rPr lang="en-US" dirty="0"/>
              <a:t>Describe Emily’s relationship with her father.  What details in the story support your view?  How does this relationship influence the development of events in the story?</a:t>
            </a:r>
          </a:p>
          <a:p>
            <a:r>
              <a:rPr lang="en-US" dirty="0"/>
              <a:t>How does Faulkner create the surprise ending?  Explain why Miss Emily was motivated to do what she did.</a:t>
            </a:r>
          </a:p>
          <a:p>
            <a:endParaRPr lang="en-US" dirty="0"/>
          </a:p>
        </p:txBody>
      </p:sp>
    </p:spTree>
    <p:extLst>
      <p:ext uri="{BB962C8B-B14F-4D97-AF65-F5344CB8AC3E}">
        <p14:creationId xmlns:p14="http://schemas.microsoft.com/office/powerpoint/2010/main" val="188690085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lstStyle/>
          <a:p>
            <a:r>
              <a:rPr lang="en-US" dirty="0"/>
              <a:t>Discuss how this story might be viewed a s a conflict between North and South.  Keep in mind that Homer Barron is a construction foreman and a northerner, while Emily Grierson comes from a genteel southern family.  How might the physical descriptions of Miss Emily relate to this theme.</a:t>
            </a:r>
          </a:p>
          <a:p>
            <a:r>
              <a:rPr lang="en-US" dirty="0"/>
              <a:t>Look at paragraph 55.  How do the diction, syntax, and imagery in this paragraph reinforce one of the story’s themes.</a:t>
            </a:r>
          </a:p>
          <a:p>
            <a:endParaRPr lang="en-US" dirty="0"/>
          </a:p>
        </p:txBody>
      </p:sp>
    </p:spTree>
    <p:extLst>
      <p:ext uri="{BB962C8B-B14F-4D97-AF65-F5344CB8AC3E}">
        <p14:creationId xmlns:p14="http://schemas.microsoft.com/office/powerpoint/2010/main" val="348756909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Read “A Good Man is Hard to </a:t>
            </a:r>
            <a:r>
              <a:rPr lang="en-US" dirty="0" smtClean="0"/>
              <a:t>Find.”  As You Annotate:</a:t>
            </a:r>
            <a:endParaRPr lang="en-US" dirty="0"/>
          </a:p>
        </p:txBody>
      </p:sp>
      <p:sp>
        <p:nvSpPr>
          <p:cNvPr id="3" name="Content Placeholder 2"/>
          <p:cNvSpPr>
            <a:spLocks noGrp="1"/>
          </p:cNvSpPr>
          <p:nvPr>
            <p:ph sz="quarter" idx="1"/>
          </p:nvPr>
        </p:nvSpPr>
        <p:spPr/>
        <p:txBody>
          <a:bodyPr/>
          <a:lstStyle/>
          <a:p>
            <a:r>
              <a:rPr lang="en-US" dirty="0"/>
              <a:t>Pay close attention to the details, literary devices, and structure in the text</a:t>
            </a:r>
          </a:p>
          <a:p>
            <a:r>
              <a:rPr lang="en-US" dirty="0"/>
              <a:t>Use the details to analyze each character.</a:t>
            </a:r>
          </a:p>
          <a:p>
            <a:r>
              <a:rPr lang="en-US" dirty="0"/>
              <a:t>Complete SOAPSTONERS</a:t>
            </a:r>
          </a:p>
          <a:p>
            <a:pPr marL="0" indent="0">
              <a:buNone/>
            </a:pPr>
            <a:endParaRPr lang="en-US" dirty="0"/>
          </a:p>
        </p:txBody>
      </p:sp>
    </p:spTree>
    <p:extLst>
      <p:ext uri="{BB962C8B-B14F-4D97-AF65-F5344CB8AC3E}">
        <p14:creationId xmlns:p14="http://schemas.microsoft.com/office/powerpoint/2010/main" val="57317609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4/6/2017</a:t>
            </a:r>
            <a:endParaRPr lang="en-US" dirty="0"/>
          </a:p>
        </p:txBody>
      </p:sp>
      <p:sp>
        <p:nvSpPr>
          <p:cNvPr id="3" name="Content Placeholder 2"/>
          <p:cNvSpPr>
            <a:spLocks noGrp="1"/>
          </p:cNvSpPr>
          <p:nvPr>
            <p:ph sz="quarter" idx="1"/>
          </p:nvPr>
        </p:nvSpPr>
        <p:spPr/>
        <p:txBody>
          <a:bodyPr/>
          <a:lstStyle/>
          <a:p>
            <a:r>
              <a:rPr lang="en-US" dirty="0">
                <a:solidFill>
                  <a:srgbClr val="C00000"/>
                </a:solidFill>
              </a:rPr>
              <a:t>Housekeeping- place homework on the right corner, sharpen your pencils, dispose of any trash etc.</a:t>
            </a:r>
          </a:p>
          <a:p>
            <a:r>
              <a:rPr lang="en-US" dirty="0">
                <a:solidFill>
                  <a:srgbClr val="C00000"/>
                </a:solidFill>
              </a:rPr>
              <a:t>Complete Ticket In</a:t>
            </a:r>
          </a:p>
          <a:p>
            <a:r>
              <a:rPr lang="en-US" dirty="0">
                <a:solidFill>
                  <a:srgbClr val="C00000"/>
                </a:solidFill>
              </a:rPr>
              <a:t>Review the Objectives and Essential Questions</a:t>
            </a:r>
          </a:p>
          <a:p>
            <a:r>
              <a:rPr lang="en-US" dirty="0">
                <a:solidFill>
                  <a:srgbClr val="002060"/>
                </a:solidFill>
              </a:rPr>
              <a:t>Continue Practicing Literary Analysis Using “A Good Man is Hard to Find”</a:t>
            </a:r>
          </a:p>
          <a:p>
            <a:r>
              <a:rPr lang="en-US" dirty="0" smtClean="0">
                <a:solidFill>
                  <a:srgbClr val="C00000"/>
                </a:solidFill>
              </a:rPr>
              <a:t>Complete </a:t>
            </a:r>
            <a:r>
              <a:rPr lang="en-US" dirty="0">
                <a:solidFill>
                  <a:srgbClr val="C00000"/>
                </a:solidFill>
              </a:rPr>
              <a:t>a Closure Question</a:t>
            </a:r>
          </a:p>
          <a:p>
            <a:endParaRPr lang="en-US" dirty="0"/>
          </a:p>
        </p:txBody>
      </p:sp>
    </p:spTree>
    <p:extLst>
      <p:ext uri="{BB962C8B-B14F-4D97-AF65-F5344CB8AC3E}">
        <p14:creationId xmlns:p14="http://schemas.microsoft.com/office/powerpoint/2010/main" val="39449207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Analyze the impact of the author’s choices regarding how to develop and relate elements of a story or drama (e.g., where a story is set, how the action is ordered, how the characters are introduced and developed).</a:t>
            </a:r>
          </a:p>
          <a:p>
            <a:r>
              <a:rPr lang="en-US" dirty="0"/>
              <a:t>Analyze a case in which grasping a point of view requires distinguishing what is directly stated in a text from what is really meant (e.g., satire, sarcasm, irony, or understatement).</a:t>
            </a:r>
          </a:p>
          <a:p>
            <a:r>
              <a:rPr lang="en-US" dirty="0"/>
              <a:t>Cite strong and thorough textual evidence to support analysis of what the text says explicitly as well as inferences drawn from the text, including determining where the text leaves matters uncertain.</a:t>
            </a:r>
          </a:p>
          <a:p>
            <a:endParaRPr lang="en-US" dirty="0"/>
          </a:p>
        </p:txBody>
      </p:sp>
    </p:spTree>
    <p:extLst>
      <p:ext uri="{BB962C8B-B14F-4D97-AF65-F5344CB8AC3E}">
        <p14:creationId xmlns:p14="http://schemas.microsoft.com/office/powerpoint/2010/main" val="103727652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lstStyle/>
          <a:p>
            <a:r>
              <a:rPr lang="en-US" dirty="0"/>
              <a:t>How are literary devices used to enhance literature and its meaning? (i.e., form, structure, diction, imagery, figurative language)</a:t>
            </a:r>
          </a:p>
          <a:p>
            <a:r>
              <a:rPr lang="en-US" dirty="0"/>
              <a:t>How does a reader analyze a literature for understanding and meaning? (i.e., paraphrasing, annotating, SOAPSTRS, etc.)</a:t>
            </a:r>
          </a:p>
          <a:p>
            <a:r>
              <a:rPr lang="en-US" dirty="0"/>
              <a:t>How have themes been utilized by writers throughout the development of literature to convey universal human experiences ?</a:t>
            </a:r>
          </a:p>
          <a:p>
            <a:endParaRPr lang="en-US" dirty="0"/>
          </a:p>
        </p:txBody>
      </p:sp>
    </p:spTree>
    <p:extLst>
      <p:ext uri="{BB962C8B-B14F-4D97-AF65-F5344CB8AC3E}">
        <p14:creationId xmlns:p14="http://schemas.microsoft.com/office/powerpoint/2010/main" val="419434808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 the errors in the following:</a:t>
            </a:r>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a:t>The sun set, the forest was quiet.</a:t>
            </a:r>
          </a:p>
          <a:p>
            <a:pPr marL="514350" indent="-514350">
              <a:buFont typeface="+mj-lt"/>
              <a:buAutoNum type="arabicPeriod"/>
            </a:pPr>
            <a:r>
              <a:rPr lang="en-US" dirty="0"/>
              <a:t>The sale at Filene’s features jeans for women with minor flaws.</a:t>
            </a:r>
          </a:p>
          <a:p>
            <a:pPr marL="514350" indent="-514350">
              <a:buFont typeface="+mj-lt"/>
              <a:buAutoNum type="arabicPeriod"/>
            </a:pPr>
            <a:r>
              <a:rPr lang="en-US" dirty="0"/>
              <a:t>Losing hope, the mountains rose in the distance.</a:t>
            </a:r>
          </a:p>
          <a:p>
            <a:pPr marL="514350" indent="-514350">
              <a:buFont typeface="+mj-lt"/>
              <a:buAutoNum type="arabicPeriod"/>
            </a:pPr>
            <a:r>
              <a:rPr lang="en-US" dirty="0"/>
              <a:t>Jake is someone who I greatly respect.</a:t>
            </a:r>
          </a:p>
          <a:p>
            <a:pPr marL="514350" indent="-514350">
              <a:buFont typeface="+mj-lt"/>
              <a:buAutoNum type="arabicPeriod"/>
            </a:pPr>
            <a:r>
              <a:rPr lang="en-US" dirty="0"/>
              <a:t>My neighbor helped he with the model</a:t>
            </a:r>
          </a:p>
          <a:p>
            <a:pPr marL="514350" indent="-514350">
              <a:buFont typeface="+mj-lt"/>
              <a:buAutoNum type="arabicPeriod"/>
            </a:pPr>
            <a:r>
              <a:rPr lang="en-US" dirty="0"/>
              <a:t>Each of the players have been disqualified.</a:t>
            </a:r>
          </a:p>
          <a:p>
            <a:pPr marL="514350" indent="-514350">
              <a:buFont typeface="+mj-lt"/>
              <a:buAutoNum type="arabicPeriod"/>
            </a:pPr>
            <a:r>
              <a:rPr lang="en-US" dirty="0"/>
              <a:t>The box of Christmas decorations are in the basement.</a:t>
            </a:r>
          </a:p>
          <a:p>
            <a:endParaRPr lang="en-US" dirty="0"/>
          </a:p>
        </p:txBody>
      </p:sp>
    </p:spTree>
    <p:extLst>
      <p:ext uri="{BB962C8B-B14F-4D97-AF65-F5344CB8AC3E}">
        <p14:creationId xmlns:p14="http://schemas.microsoft.com/office/powerpoint/2010/main" val="58890507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sz="quarter" idx="1"/>
          </p:nvPr>
        </p:nvSpPr>
        <p:spPr/>
        <p:txBody>
          <a:bodyPr/>
          <a:lstStyle/>
          <a:p>
            <a:r>
              <a:rPr lang="en-US" dirty="0"/>
              <a:t>Incorrect Punctuation</a:t>
            </a:r>
          </a:p>
          <a:p>
            <a:r>
              <a:rPr lang="en-US" dirty="0"/>
              <a:t>Modifier (misplaced)</a:t>
            </a:r>
          </a:p>
          <a:p>
            <a:r>
              <a:rPr lang="en-US" dirty="0"/>
              <a:t>Modifier (dangling)</a:t>
            </a:r>
          </a:p>
          <a:p>
            <a:r>
              <a:rPr lang="en-US" dirty="0"/>
              <a:t>Pronoun case</a:t>
            </a:r>
          </a:p>
          <a:p>
            <a:r>
              <a:rPr lang="en-US" dirty="0"/>
              <a:t>Pronoun Case</a:t>
            </a:r>
          </a:p>
          <a:p>
            <a:r>
              <a:rPr lang="en-US" dirty="0"/>
              <a:t>Subject Verb</a:t>
            </a:r>
          </a:p>
          <a:p>
            <a:r>
              <a:rPr lang="en-US" dirty="0"/>
              <a:t>Subject Verb</a:t>
            </a:r>
          </a:p>
          <a:p>
            <a:endParaRPr lang="en-US" dirty="0"/>
          </a:p>
        </p:txBody>
      </p:sp>
    </p:spTree>
    <p:extLst>
      <p:ext uri="{BB962C8B-B14F-4D97-AF65-F5344CB8AC3E}">
        <p14:creationId xmlns:p14="http://schemas.microsoft.com/office/powerpoint/2010/main" val="4141319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by Ms. Stephens</a:t>
            </a:r>
            <a:endParaRPr lang="en-US" dirty="0"/>
          </a:p>
        </p:txBody>
      </p:sp>
      <p:sp>
        <p:nvSpPr>
          <p:cNvPr id="3" name="Content Placeholder 2"/>
          <p:cNvSpPr>
            <a:spLocks noGrp="1"/>
          </p:cNvSpPr>
          <p:nvPr>
            <p:ph sz="quarter" idx="1"/>
          </p:nvPr>
        </p:nvSpPr>
        <p:spPr/>
        <p:txBody>
          <a:bodyPr/>
          <a:lstStyle/>
          <a:p>
            <a:pPr marL="0" indent="0">
              <a:buNone/>
            </a:pPr>
            <a:r>
              <a:rPr lang="en-US" dirty="0" smtClean="0"/>
              <a:t>REMINDERS:</a:t>
            </a:r>
          </a:p>
          <a:p>
            <a:r>
              <a:rPr lang="en-US" dirty="0" smtClean="0"/>
              <a:t>Resumes due Thursday (3/30)</a:t>
            </a:r>
          </a:p>
          <a:p>
            <a:r>
              <a:rPr lang="en-US" dirty="0" smtClean="0"/>
              <a:t>BBRs due Wednesday (3/29)</a:t>
            </a:r>
          </a:p>
          <a:p>
            <a:r>
              <a:rPr lang="en-US" dirty="0" smtClean="0"/>
              <a:t>Benchmark Friday (3/31)</a:t>
            </a:r>
            <a:endParaRPr lang="en-US" dirty="0"/>
          </a:p>
        </p:txBody>
      </p:sp>
    </p:spTree>
    <p:extLst>
      <p:ext uri="{BB962C8B-B14F-4D97-AF65-F5344CB8AC3E}">
        <p14:creationId xmlns:p14="http://schemas.microsoft.com/office/powerpoint/2010/main" val="23737174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the Phrases In Each Sentence:</a:t>
            </a:r>
            <a:endParaRPr lang="en-US" dirty="0"/>
          </a:p>
        </p:txBody>
      </p:sp>
      <p:sp>
        <p:nvSpPr>
          <p:cNvPr id="3" name="Content Placeholder 2"/>
          <p:cNvSpPr>
            <a:spLocks noGrp="1"/>
          </p:cNvSpPr>
          <p:nvPr>
            <p:ph sz="quarter" idx="1"/>
          </p:nvPr>
        </p:nvSpPr>
        <p:spPr/>
        <p:txBody>
          <a:bodyPr>
            <a:normAutofit lnSpcReduction="10000"/>
          </a:bodyPr>
          <a:lstStyle/>
          <a:p>
            <a:pPr marL="514350" indent="-514350">
              <a:buFont typeface="+mj-lt"/>
              <a:buAutoNum type="arabicPeriod"/>
            </a:pPr>
            <a:r>
              <a:rPr lang="en-US" dirty="0"/>
              <a:t>Their house in the mountains is spectacular. (prepositional)</a:t>
            </a:r>
          </a:p>
          <a:p>
            <a:pPr marL="514350" indent="-514350">
              <a:buFont typeface="+mj-lt"/>
              <a:buAutoNum type="arabicPeriod"/>
            </a:pPr>
            <a:r>
              <a:rPr lang="en-US" dirty="0"/>
              <a:t>The play </a:t>
            </a:r>
            <a:r>
              <a:rPr lang="en-US" i="1" dirty="0"/>
              <a:t>Cats</a:t>
            </a:r>
            <a:r>
              <a:rPr lang="en-US" dirty="0"/>
              <a:t> is based on poems by T.S. Eliot (appositive)</a:t>
            </a:r>
          </a:p>
          <a:p>
            <a:pPr marL="514350" indent="-514350">
              <a:buFont typeface="+mj-lt"/>
              <a:buAutoNum type="arabicPeriod"/>
            </a:pPr>
            <a:r>
              <a:rPr lang="en-US" dirty="0"/>
              <a:t>The centerpiece, and arrangement of roses, was beautiful. (appositive)</a:t>
            </a:r>
          </a:p>
          <a:p>
            <a:pPr marL="514350" indent="-514350">
              <a:buFont typeface="+mj-lt"/>
              <a:buAutoNum type="arabicPeriod"/>
            </a:pPr>
            <a:r>
              <a:rPr lang="en-US" dirty="0"/>
              <a:t>An amused smile played across her face. (participial)</a:t>
            </a:r>
          </a:p>
          <a:p>
            <a:pPr marL="514350" indent="-514350">
              <a:buFont typeface="+mj-lt"/>
              <a:buAutoNum type="arabicPeriod"/>
            </a:pPr>
            <a:r>
              <a:rPr lang="en-US" dirty="0"/>
              <a:t>A rolling stone gathers no moss. (gerund)</a:t>
            </a:r>
          </a:p>
          <a:p>
            <a:pPr marL="514350" indent="-514350">
              <a:buFont typeface="+mj-lt"/>
              <a:buAutoNum type="arabicPeriod"/>
            </a:pPr>
            <a:r>
              <a:rPr lang="en-US" dirty="0"/>
              <a:t>The music began to play. (infinitive)</a:t>
            </a:r>
          </a:p>
          <a:p>
            <a:pPr marL="0" indent="0">
              <a:buNone/>
            </a:pPr>
            <a:endParaRPr lang="en-US" dirty="0"/>
          </a:p>
        </p:txBody>
      </p:sp>
    </p:spTree>
    <p:extLst>
      <p:ext uri="{BB962C8B-B14F-4D97-AF65-F5344CB8AC3E}">
        <p14:creationId xmlns:p14="http://schemas.microsoft.com/office/powerpoint/2010/main" val="320812667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Practice</a:t>
            </a:r>
            <a:endParaRPr lang="en-US" dirty="0"/>
          </a:p>
        </p:txBody>
      </p:sp>
      <p:sp>
        <p:nvSpPr>
          <p:cNvPr id="3" name="Content Placeholder 2"/>
          <p:cNvSpPr>
            <a:spLocks noGrp="1"/>
          </p:cNvSpPr>
          <p:nvPr>
            <p:ph sz="quarter" idx="1"/>
          </p:nvPr>
        </p:nvSpPr>
        <p:spPr/>
        <p:txBody>
          <a:bodyPr>
            <a:normAutofit fontScale="85000" lnSpcReduction="10000"/>
          </a:bodyPr>
          <a:lstStyle/>
          <a:p>
            <a:pPr marL="0" indent="0">
              <a:buNone/>
            </a:pPr>
            <a:r>
              <a:rPr lang="en-US" dirty="0" smtClean="0">
                <a:solidFill>
                  <a:srgbClr val="0070C0"/>
                </a:solidFill>
              </a:rPr>
              <a:t>“He had been prepared to lie, to bluster, to remain sullenly unresponsive; but reassured by the good-humored intelligence of the Controller’s face, he decided to tell the truth, straightforwardly.” – Huxley, </a:t>
            </a:r>
            <a:r>
              <a:rPr lang="en-US" u="sng" dirty="0" smtClean="0">
                <a:solidFill>
                  <a:srgbClr val="0070C0"/>
                </a:solidFill>
              </a:rPr>
              <a:t>Brave New World</a:t>
            </a:r>
            <a:endParaRPr lang="en-US" dirty="0" smtClean="0">
              <a:solidFill>
                <a:srgbClr val="0070C0"/>
              </a:solidFill>
            </a:endParaRPr>
          </a:p>
          <a:p>
            <a:pPr marL="514350" indent="-514350">
              <a:buFont typeface="+mj-lt"/>
              <a:buAutoNum type="arabicPeriod"/>
            </a:pPr>
            <a:r>
              <a:rPr lang="en-US" dirty="0" smtClean="0"/>
              <a:t>What does the repetition of infinitives (to lie, to bluster, to remain) in the first clause have on the meaning of the sentence?  How do these infinitives prepare you for the infinitive phrase (to tell the truth) in the second clause?</a:t>
            </a:r>
          </a:p>
          <a:p>
            <a:pPr marL="514350" indent="-514350">
              <a:buFont typeface="+mj-lt"/>
              <a:buAutoNum type="arabicPeriod"/>
            </a:pPr>
            <a:r>
              <a:rPr lang="en-US" dirty="0" smtClean="0"/>
              <a:t>What is the function of the semicolon in Huxley’s sentence?</a:t>
            </a:r>
          </a:p>
          <a:p>
            <a:pPr marL="514350" indent="-514350">
              <a:buFont typeface="+mj-lt"/>
              <a:buAutoNum type="arabicPeriod"/>
            </a:pPr>
            <a:r>
              <a:rPr lang="en-US" dirty="0" smtClean="0"/>
              <a:t>Write a sentence with two independent clauses connected by a semicolon.  In the first clause use a series of infinitives (as in Huxley’s sentence).  In the second clause, use an infinitive to contradict your first clause.</a:t>
            </a:r>
            <a:endParaRPr lang="en-US" dirty="0"/>
          </a:p>
        </p:txBody>
      </p:sp>
    </p:spTree>
    <p:extLst>
      <p:ext uri="{BB962C8B-B14F-4D97-AF65-F5344CB8AC3E}">
        <p14:creationId xmlns:p14="http://schemas.microsoft.com/office/powerpoint/2010/main" val="332536359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Second Reading- A Good Man is Hard to Find</a:t>
            </a:r>
          </a:p>
        </p:txBody>
      </p:sp>
      <p:sp>
        <p:nvSpPr>
          <p:cNvPr id="3" name="Content Placeholder 2"/>
          <p:cNvSpPr>
            <a:spLocks noGrp="1"/>
          </p:cNvSpPr>
          <p:nvPr>
            <p:ph sz="quarter" idx="1"/>
          </p:nvPr>
        </p:nvSpPr>
        <p:spPr/>
        <p:txBody>
          <a:bodyPr>
            <a:normAutofit fontScale="92500" lnSpcReduction="10000"/>
          </a:bodyPr>
          <a:lstStyle/>
          <a:p>
            <a:r>
              <a:rPr lang="en-US" dirty="0"/>
              <a:t>Reread the text silently highlight or underline the following:</a:t>
            </a:r>
          </a:p>
          <a:p>
            <a:pPr marL="514350" indent="-514350">
              <a:buFont typeface="+mj-lt"/>
              <a:buAutoNum type="arabicPeriod"/>
            </a:pPr>
            <a:r>
              <a:rPr lang="en-US" dirty="0"/>
              <a:t>A sentence that you feel captures a central idea of the text and/or is meaningful to understanding the text.</a:t>
            </a:r>
          </a:p>
          <a:p>
            <a:pPr marL="514350" indent="-514350">
              <a:buFont typeface="+mj-lt"/>
              <a:buAutoNum type="arabicPeriod"/>
            </a:pPr>
            <a:r>
              <a:rPr lang="en-US" dirty="0"/>
              <a:t>A phrase that demonstrates powerful language (author’s craft)</a:t>
            </a:r>
          </a:p>
          <a:p>
            <a:pPr marL="514350" indent="-514350">
              <a:buFont typeface="+mj-lt"/>
              <a:buAutoNum type="arabicPeriod"/>
            </a:pPr>
            <a:r>
              <a:rPr lang="en-US" dirty="0"/>
              <a:t>A single word the author chose that you found particularly effective</a:t>
            </a:r>
          </a:p>
          <a:p>
            <a:pPr marL="514350" indent="-514350">
              <a:buFont typeface="+mj-lt"/>
              <a:buAutoNum type="arabicPeriod"/>
            </a:pPr>
            <a:r>
              <a:rPr lang="en-US" dirty="0"/>
              <a:t>In small groups share, discuss, and record your choices.  What are the similarities and differences?  What about the story was not captured in your choices?</a:t>
            </a:r>
          </a:p>
          <a:p>
            <a:endParaRPr lang="en-US" dirty="0"/>
          </a:p>
        </p:txBody>
      </p:sp>
    </p:spTree>
    <p:extLst>
      <p:ext uri="{BB962C8B-B14F-4D97-AF65-F5344CB8AC3E}">
        <p14:creationId xmlns:p14="http://schemas.microsoft.com/office/powerpoint/2010/main" val="39096685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pPr algn="l"/>
            <a:r>
              <a:rPr lang="en-US" dirty="0" smtClean="0"/>
              <a:t>Mini Seminar Questions “A Good Man is Hard to Find”</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What can you infer about the grandmother by reading the opening paragraph?  What does she represent in the story?  Consider the role she plays in her family as well as how she might embody a different era in the culture of the South.  What does she mean when she tells The Misfit “Why you’re on of my babies.  You’re one of my own children?</a:t>
            </a:r>
          </a:p>
          <a:p>
            <a:r>
              <a:rPr lang="en-US" dirty="0"/>
              <a:t>The main characters in a story usually have names.  In this story, however, several main characters- The Misfit, the grandmother, and the children’s mother- are unnamed.  What is the purpose of not giving these characters names, referring to them only by their roles?  How might leaving these characters unnamed connect to the theme of the story?</a:t>
            </a:r>
          </a:p>
          <a:p>
            <a:endParaRPr lang="en-US" dirty="0"/>
          </a:p>
        </p:txBody>
      </p:sp>
    </p:spTree>
    <p:extLst>
      <p:ext uri="{BB962C8B-B14F-4D97-AF65-F5344CB8AC3E}">
        <p14:creationId xmlns:p14="http://schemas.microsoft.com/office/powerpoint/2010/main" val="191887532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fontScale="92500"/>
          </a:bodyPr>
          <a:lstStyle/>
          <a:p>
            <a:r>
              <a:rPr lang="en-US" dirty="0"/>
              <a:t>When Red Sammy says to the grandmother, “A good man is hard to find,” what does he mean?  Why did O’Connor choose this particular line for the stories title?  Also consider why, in the final scene, the grandmother repeatedly tells The Misfit that she knows he is a “good man.”</a:t>
            </a:r>
          </a:p>
          <a:p>
            <a:r>
              <a:rPr lang="en-US" dirty="0"/>
              <a:t>Discuss instances in which the grandmother’s nostalgia for the past seems warranted and others in which it becomes limiting, even threatening.  (consider her desire to paint a picture of a “</a:t>
            </a:r>
            <a:r>
              <a:rPr lang="en-US" dirty="0" err="1"/>
              <a:t>pickaninny</a:t>
            </a:r>
            <a:r>
              <a:rPr lang="en-US" dirty="0"/>
              <a:t>, her story about Mr. Teagarden, her story of the house with the secret panel)</a:t>
            </a:r>
          </a:p>
          <a:p>
            <a:endParaRPr lang="en-US" dirty="0"/>
          </a:p>
        </p:txBody>
      </p:sp>
    </p:spTree>
    <p:extLst>
      <p:ext uri="{BB962C8B-B14F-4D97-AF65-F5344CB8AC3E}">
        <p14:creationId xmlns:p14="http://schemas.microsoft.com/office/powerpoint/2010/main" val="74354674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lstStyle/>
          <a:p>
            <a:r>
              <a:rPr lang="en-US" dirty="0"/>
              <a:t>How does O’Connor use foreshadowing in the text?  What effect did the foreshadowing have on your first reading of the story? </a:t>
            </a:r>
          </a:p>
          <a:p>
            <a:r>
              <a:rPr lang="en-US" dirty="0"/>
              <a:t>Contrast the description of the grandmother’s outfit with the rest of the family’s traveling attire.  What do the character’s clothes tell us about them?  What is significant about The Misfit’s appropriation of Bailey’s parrot shirt?</a:t>
            </a:r>
          </a:p>
          <a:p>
            <a:endParaRPr lang="en-US" dirty="0"/>
          </a:p>
        </p:txBody>
      </p:sp>
    </p:spTree>
    <p:extLst>
      <p:ext uri="{BB962C8B-B14F-4D97-AF65-F5344CB8AC3E}">
        <p14:creationId xmlns:p14="http://schemas.microsoft.com/office/powerpoint/2010/main" val="13139107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Explain how the setting shifts once the family takes a detour off the main road.  Why is this shift important to the story’s plot?  How does the shift in setting contribute to the shift in the story’s tone?</a:t>
            </a:r>
          </a:p>
          <a:p>
            <a:r>
              <a:rPr lang="en-US" dirty="0"/>
              <a:t>The Misfit’s words are often given a phonetic rendering.  What effect does this use of dialect have on your understanding of The Misfit’s character?  What other characters in the story speak in dialect, and what does it say about them?</a:t>
            </a:r>
          </a:p>
          <a:p>
            <a:r>
              <a:rPr lang="en-US" dirty="0"/>
              <a:t>The reader stays close to the grandmother’s point of view throughout most of the story.  When does O’Connor move away from this perspective, and what effect does this have?</a:t>
            </a:r>
          </a:p>
          <a:p>
            <a:endParaRPr lang="en-US" dirty="0"/>
          </a:p>
        </p:txBody>
      </p:sp>
    </p:spTree>
    <p:extLst>
      <p:ext uri="{BB962C8B-B14F-4D97-AF65-F5344CB8AC3E}">
        <p14:creationId xmlns:p14="http://schemas.microsoft.com/office/powerpoint/2010/main" val="322335044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4/7/2017</a:t>
            </a:r>
            <a:endParaRPr lang="en-US" dirty="0"/>
          </a:p>
        </p:txBody>
      </p:sp>
      <p:sp>
        <p:nvSpPr>
          <p:cNvPr id="3" name="Content Placeholder 2"/>
          <p:cNvSpPr>
            <a:spLocks noGrp="1"/>
          </p:cNvSpPr>
          <p:nvPr>
            <p:ph sz="quarter" idx="1"/>
          </p:nvPr>
        </p:nvSpPr>
        <p:spPr/>
        <p:txBody>
          <a:bodyPr/>
          <a:lstStyle/>
          <a:p>
            <a:r>
              <a:rPr lang="en-US" dirty="0">
                <a:solidFill>
                  <a:srgbClr val="C00000"/>
                </a:solidFill>
              </a:rPr>
              <a:t>Housekeeping- place homework on the right corner, sharpen your pencils, dispose of any trash etc.</a:t>
            </a:r>
          </a:p>
          <a:p>
            <a:pPr lvl="1"/>
            <a:r>
              <a:rPr lang="en-US" dirty="0">
                <a:solidFill>
                  <a:srgbClr val="C00000"/>
                </a:solidFill>
              </a:rPr>
              <a:t>AOW</a:t>
            </a:r>
          </a:p>
          <a:p>
            <a:r>
              <a:rPr lang="en-US" dirty="0">
                <a:solidFill>
                  <a:srgbClr val="C00000"/>
                </a:solidFill>
              </a:rPr>
              <a:t>Complete </a:t>
            </a:r>
            <a:r>
              <a:rPr lang="en-US" dirty="0" smtClean="0">
                <a:solidFill>
                  <a:srgbClr val="C00000"/>
                </a:solidFill>
              </a:rPr>
              <a:t>Essay and Test </a:t>
            </a:r>
            <a:endParaRPr lang="en-US" dirty="0">
              <a:solidFill>
                <a:srgbClr val="C00000"/>
              </a:solidFill>
            </a:endParaRPr>
          </a:p>
          <a:p>
            <a:r>
              <a:rPr lang="en-US" dirty="0">
                <a:solidFill>
                  <a:srgbClr val="C00000"/>
                </a:solidFill>
              </a:rPr>
              <a:t>Complete a Closure Question</a:t>
            </a:r>
          </a:p>
          <a:p>
            <a:endParaRPr lang="en-US" dirty="0"/>
          </a:p>
        </p:txBody>
      </p:sp>
    </p:spTree>
    <p:extLst>
      <p:ext uri="{BB962C8B-B14F-4D97-AF65-F5344CB8AC3E}">
        <p14:creationId xmlns:p14="http://schemas.microsoft.com/office/powerpoint/2010/main" val="1642778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dirty="0" smtClean="0"/>
              <a:t>Brainstorm-What Service Projects/Honors Have You Completed or Earned at WYWLA</a:t>
            </a:r>
            <a:endParaRPr lang="en-US" dirty="0"/>
          </a:p>
        </p:txBody>
      </p:sp>
      <p:sp>
        <p:nvSpPr>
          <p:cNvPr id="3" name="Content Placeholder 2"/>
          <p:cNvSpPr>
            <a:spLocks noGrp="1"/>
          </p:cNvSpPr>
          <p:nvPr>
            <p:ph sz="quarter" idx="1"/>
          </p:nvPr>
        </p:nvSpPr>
        <p:spPr/>
        <p:txBody>
          <a:bodyPr/>
          <a:lstStyle/>
          <a:p>
            <a:pPr marL="0" indent="0">
              <a:buNone/>
            </a:pPr>
            <a:r>
              <a:rPr lang="en-US" dirty="0" smtClean="0"/>
              <a:t>Consider the following:</a:t>
            </a:r>
          </a:p>
          <a:p>
            <a:r>
              <a:rPr lang="en-US" dirty="0" smtClean="0"/>
              <a:t>Service Projects through GLC</a:t>
            </a:r>
          </a:p>
          <a:p>
            <a:r>
              <a:rPr lang="en-US" dirty="0" smtClean="0"/>
              <a:t>A/B Honor Roll</a:t>
            </a:r>
          </a:p>
          <a:p>
            <a:r>
              <a:rPr lang="en-US" dirty="0" smtClean="0"/>
              <a:t>Recognition for “lead, learn, &amp; serve”</a:t>
            </a:r>
          </a:p>
          <a:p>
            <a:r>
              <a:rPr lang="en-US" dirty="0" smtClean="0"/>
              <a:t>Volunteerism in the Community</a:t>
            </a:r>
          </a:p>
          <a:p>
            <a:r>
              <a:rPr lang="en-US" dirty="0" smtClean="0"/>
              <a:t>Club Membership</a:t>
            </a:r>
          </a:p>
          <a:p>
            <a:r>
              <a:rPr lang="en-US" dirty="0" smtClean="0"/>
              <a:t>Religious Organizations in which you are Active</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723380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3/28/2017</a:t>
            </a:r>
            <a:endParaRPr lang="en-US" dirty="0"/>
          </a:p>
        </p:txBody>
      </p:sp>
      <p:sp>
        <p:nvSpPr>
          <p:cNvPr id="3" name="Content Placeholder 2"/>
          <p:cNvSpPr>
            <a:spLocks noGrp="1"/>
          </p:cNvSpPr>
          <p:nvPr>
            <p:ph sz="quarter" idx="1"/>
          </p:nvPr>
        </p:nvSpPr>
        <p:spPr/>
        <p:txBody>
          <a:bodyPr>
            <a:normAutofit/>
          </a:bodyPr>
          <a:lstStyle/>
          <a:p>
            <a:r>
              <a:rPr lang="en-US" dirty="0">
                <a:solidFill>
                  <a:srgbClr val="C00000"/>
                </a:solidFill>
              </a:rPr>
              <a:t>Housekeeping- place homework on the right corner, sharpen your pencils, dispose of any trash etc.</a:t>
            </a:r>
          </a:p>
          <a:p>
            <a:pPr lvl="1"/>
            <a:r>
              <a:rPr lang="en-US" dirty="0">
                <a:solidFill>
                  <a:srgbClr val="C00000"/>
                </a:solidFill>
              </a:rPr>
              <a:t>Vocabulary Notes</a:t>
            </a:r>
          </a:p>
          <a:p>
            <a:r>
              <a:rPr lang="en-US" dirty="0">
                <a:solidFill>
                  <a:srgbClr val="C00000"/>
                </a:solidFill>
              </a:rPr>
              <a:t>Complete Warm Up</a:t>
            </a:r>
          </a:p>
          <a:p>
            <a:r>
              <a:rPr lang="en-US" dirty="0">
                <a:solidFill>
                  <a:srgbClr val="C00000"/>
                </a:solidFill>
              </a:rPr>
              <a:t>Review the Objectives and Essential </a:t>
            </a:r>
            <a:r>
              <a:rPr lang="en-US" dirty="0" smtClean="0">
                <a:solidFill>
                  <a:srgbClr val="C00000"/>
                </a:solidFill>
              </a:rPr>
              <a:t>Questions</a:t>
            </a:r>
            <a:endParaRPr lang="en-US" dirty="0">
              <a:solidFill>
                <a:srgbClr val="C00000"/>
              </a:solidFill>
            </a:endParaRPr>
          </a:p>
          <a:p>
            <a:r>
              <a:rPr lang="en-US" dirty="0" smtClean="0">
                <a:solidFill>
                  <a:srgbClr val="0070C0"/>
                </a:solidFill>
              </a:rPr>
              <a:t>Practice Argument Writing Using “Crime and Puzzlement”</a:t>
            </a:r>
            <a:endParaRPr lang="en-US" dirty="0">
              <a:solidFill>
                <a:srgbClr val="0070C0"/>
              </a:solidFill>
            </a:endParaRPr>
          </a:p>
          <a:p>
            <a:r>
              <a:rPr lang="en-US" dirty="0">
                <a:solidFill>
                  <a:srgbClr val="C00000"/>
                </a:solidFill>
              </a:rPr>
              <a:t>Complete a Closure Question</a:t>
            </a:r>
            <a:endParaRPr lang="en-US" dirty="0"/>
          </a:p>
          <a:p>
            <a:endParaRPr lang="en-US" dirty="0"/>
          </a:p>
        </p:txBody>
      </p:sp>
    </p:spTree>
    <p:extLst>
      <p:ext uri="{BB962C8B-B14F-4D97-AF65-F5344CB8AC3E}">
        <p14:creationId xmlns:p14="http://schemas.microsoft.com/office/powerpoint/2010/main" val="36161871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26920</TotalTime>
  <Words>5757</Words>
  <Application>Microsoft Office PowerPoint</Application>
  <PresentationFormat>On-screen Show (4:3)</PresentationFormat>
  <Paragraphs>465</Paragraphs>
  <Slides>77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77</vt:i4>
      </vt:variant>
    </vt:vector>
  </HeadingPairs>
  <TitlesOfParts>
    <vt:vector size="82" baseType="lpstr">
      <vt:lpstr>Calibri</vt:lpstr>
      <vt:lpstr>Georgia</vt:lpstr>
      <vt:lpstr>Wingdings</vt:lpstr>
      <vt:lpstr>Wingdings 2</vt:lpstr>
      <vt:lpstr>Civic</vt:lpstr>
      <vt:lpstr>Honors English II Agenda  3/27/2016</vt:lpstr>
      <vt:lpstr>Objectives</vt:lpstr>
      <vt:lpstr>Essential Questions</vt:lpstr>
      <vt:lpstr>Too many short sentences can make your writing choppy and disconnected. This can be corrected by combining sentences.</vt:lpstr>
      <vt:lpstr>Combining Sentences Using Phrases</vt:lpstr>
      <vt:lpstr>Syntax Practice</vt:lpstr>
      <vt:lpstr>Presentation by Ms. Stephens</vt:lpstr>
      <vt:lpstr>Brainstorm-What Service Projects/Honors Have You Completed or Earned at WYWLA</vt:lpstr>
      <vt:lpstr>Honors English II Agenda 3/28/2017</vt:lpstr>
      <vt:lpstr>Objectives</vt:lpstr>
      <vt:lpstr>Essential Questions</vt:lpstr>
      <vt:lpstr>Read each pair of sentences.  Then, combine the sentences by changing one into a subordinate clause (using the coordinating or subordinating conjunction)</vt:lpstr>
      <vt:lpstr>Syntax Practice</vt:lpstr>
      <vt:lpstr>Argumentative Writing-Terms </vt:lpstr>
      <vt:lpstr>Argumentative Writing Terms</vt:lpstr>
      <vt:lpstr>Example</vt:lpstr>
      <vt:lpstr>PowerPoint Presentation</vt:lpstr>
      <vt:lpstr>Example Continued</vt:lpstr>
      <vt:lpstr>When Creating an Essay</vt:lpstr>
      <vt:lpstr>Practice Argumentative Writing Using Crime and Puzzlement</vt:lpstr>
      <vt:lpstr>Assignment-Is Mary guilty of killing her husband John? </vt:lpstr>
      <vt:lpstr>Honors English II Agenda 3/29/2017</vt:lpstr>
      <vt:lpstr>Objectives</vt:lpstr>
      <vt:lpstr>Essential Questions</vt:lpstr>
      <vt:lpstr>Read the sentences.  Then combine them using compound subjects, verbs, or objects.</vt:lpstr>
      <vt:lpstr>Syntax Practice </vt:lpstr>
      <vt:lpstr>Benchmark</vt:lpstr>
      <vt:lpstr>Links: Right Click to Open as a Hyperlink</vt:lpstr>
      <vt:lpstr>Honors English II Agenda 3/30/2017</vt:lpstr>
      <vt:lpstr>Objectives</vt:lpstr>
      <vt:lpstr>Essential Questions</vt:lpstr>
      <vt:lpstr>Read the sentences.  Then combine them using compound subjects, verbs, or objects</vt:lpstr>
      <vt:lpstr>Syntax Practice</vt:lpstr>
      <vt:lpstr>Honors English Agenda 3/31/2017</vt:lpstr>
      <vt:lpstr>Objectives</vt:lpstr>
      <vt:lpstr>Essential Questions</vt:lpstr>
      <vt:lpstr>Honors English II Agenda 4/3/2017</vt:lpstr>
      <vt:lpstr>Objectives</vt:lpstr>
      <vt:lpstr>Essential Questions</vt:lpstr>
      <vt:lpstr>Grammar Practice- Review Colon, Semicolons, Dashes</vt:lpstr>
      <vt:lpstr>Phrase Review</vt:lpstr>
      <vt:lpstr>Clause Review</vt:lpstr>
      <vt:lpstr>Phrases and Clauses- the underlined word group as a phrase or clause.  If it is a phrase, label it as adjective, adverbial, participial, gerund, infinitive, or appositive.  If it is a clause label it as independent or subordinate. Correct any errors in punctuation.</vt:lpstr>
      <vt:lpstr>Syntax Review</vt:lpstr>
      <vt:lpstr>Symbols Review</vt:lpstr>
      <vt:lpstr>Complete the Chart</vt:lpstr>
      <vt:lpstr>Honors English II Agenda 4/4/2017</vt:lpstr>
      <vt:lpstr>Objectives</vt:lpstr>
      <vt:lpstr>Essential Questions</vt:lpstr>
      <vt:lpstr>Modifier Review</vt:lpstr>
      <vt:lpstr>Define (or give the purpose) of the following.  Then create an example using each correctly</vt:lpstr>
      <vt:lpstr>Syntax Review</vt:lpstr>
      <vt:lpstr>Read “A Rose for Emily.” As You Annotate:</vt:lpstr>
      <vt:lpstr>Honors English II Agenda 4/5/2017</vt:lpstr>
      <vt:lpstr>Objectives</vt:lpstr>
      <vt:lpstr>Essential Questions</vt:lpstr>
      <vt:lpstr>Identify the error in following sentences (pronoun agreement, misplaced modifier, subject/verb agreement, parallel structure, incorrect punctuation)</vt:lpstr>
      <vt:lpstr>Answers</vt:lpstr>
      <vt:lpstr>Identify the phrases in each sentence:</vt:lpstr>
      <vt:lpstr>Syntax Practice</vt:lpstr>
      <vt:lpstr>Mini-Seminar Questions “A Rose for Emily”</vt:lpstr>
      <vt:lpstr>“Rose For Emily” Continued</vt:lpstr>
      <vt:lpstr>Continued</vt:lpstr>
      <vt:lpstr>Read “A Good Man is Hard to Find.”  As You Annotate:</vt:lpstr>
      <vt:lpstr>Honors English II Agenda 4/6/2017</vt:lpstr>
      <vt:lpstr>Objectives</vt:lpstr>
      <vt:lpstr>Essential Questions</vt:lpstr>
      <vt:lpstr>Identify the errors in the following:</vt:lpstr>
      <vt:lpstr>Answers</vt:lpstr>
      <vt:lpstr>Identify the Phrases In Each Sentence:</vt:lpstr>
      <vt:lpstr>Syntax Practice</vt:lpstr>
      <vt:lpstr>Second Reading- A Good Man is Hard to Find</vt:lpstr>
      <vt:lpstr>Mini Seminar Questions “A Good Man is Hard to Find”</vt:lpstr>
      <vt:lpstr>Continued</vt:lpstr>
      <vt:lpstr>Continued</vt:lpstr>
      <vt:lpstr>Continued</vt:lpstr>
      <vt:lpstr>Honors English II Agenda 4/7/2017</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Freshman Seminar Daily Agenda</dc:title>
  <dc:creator>wcpss</dc:creator>
  <cp:lastModifiedBy>awatkins2</cp:lastModifiedBy>
  <cp:revision>566</cp:revision>
  <dcterms:created xsi:type="dcterms:W3CDTF">2012-08-13T04:52:10Z</dcterms:created>
  <dcterms:modified xsi:type="dcterms:W3CDTF">2017-03-29T15:06:30Z</dcterms:modified>
</cp:coreProperties>
</file>