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78" r:id="rId2"/>
    <p:sldId id="368" r:id="rId3"/>
    <p:sldId id="355" r:id="rId4"/>
    <p:sldId id="356" r:id="rId5"/>
    <p:sldId id="357" r:id="rId6"/>
    <p:sldId id="363" r:id="rId7"/>
    <p:sldId id="344" r:id="rId8"/>
    <p:sldId id="369" r:id="rId9"/>
    <p:sldId id="371" r:id="rId10"/>
    <p:sldId id="358" r:id="rId11"/>
    <p:sldId id="359" r:id="rId12"/>
    <p:sldId id="360" r:id="rId13"/>
    <p:sldId id="361" r:id="rId14"/>
    <p:sldId id="362" r:id="rId15"/>
    <p:sldId id="350" r:id="rId16"/>
    <p:sldId id="334" r:id="rId17"/>
    <p:sldId id="379" r:id="rId18"/>
    <p:sldId id="341" r:id="rId19"/>
    <p:sldId id="342" r:id="rId20"/>
    <p:sldId id="364" r:id="rId21"/>
    <p:sldId id="370" r:id="rId22"/>
    <p:sldId id="372" r:id="rId23"/>
    <p:sldId id="366" r:id="rId24"/>
    <p:sldId id="335" r:id="rId25"/>
    <p:sldId id="337" r:id="rId26"/>
    <p:sldId id="352" r:id="rId27"/>
    <p:sldId id="353" r:id="rId28"/>
    <p:sldId id="354" r:id="rId29"/>
    <p:sldId id="367" r:id="rId30"/>
    <p:sldId id="351" r:id="rId31"/>
    <p:sldId id="345" r:id="rId32"/>
    <p:sldId id="338" r:id="rId33"/>
    <p:sldId id="339" r:id="rId34"/>
    <p:sldId id="346" r:id="rId35"/>
    <p:sldId id="340" r:id="rId36"/>
    <p:sldId id="377" r:id="rId37"/>
    <p:sldId id="378" r:id="rId38"/>
    <p:sldId id="373" r:id="rId39"/>
    <p:sldId id="374" r:id="rId40"/>
    <p:sldId id="375" r:id="rId41"/>
    <p:sldId id="376" r:id="rId42"/>
    <p:sldId id="38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CC00CC"/>
    <a:srgbClr val="FF66CC"/>
    <a:srgbClr val="FF9900"/>
    <a:srgbClr val="50000B"/>
    <a:srgbClr val="FF3300"/>
    <a:srgbClr val="00CC99"/>
    <a:srgbClr val="008080"/>
    <a:srgbClr val="FF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61C3F7-C6ED-41D2-B42A-A6194054A06B}" v="12" dt="2018-12-11T15:57:43.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9587" autoAdjust="0"/>
  </p:normalViewPr>
  <p:slideViewPr>
    <p:cSldViewPr>
      <p:cViewPr varScale="1">
        <p:scale>
          <a:sx n="44" d="100"/>
          <a:sy n="44" d="100"/>
        </p:scale>
        <p:origin x="522" y="60"/>
      </p:cViewPr>
      <p:guideLst>
        <p:guide orient="horz" pos="2160"/>
        <p:guide pos="2880"/>
      </p:guideLst>
    </p:cSldViewPr>
  </p:slideViewPr>
  <p:notesTextViewPr>
    <p:cViewPr>
      <p:scale>
        <a:sx n="3" d="2"/>
        <a:sy n="3" d="2"/>
      </p:scale>
      <p:origin x="0" y="0"/>
    </p:cViewPr>
  </p:notesTextViewPr>
  <p:sorterViewPr>
    <p:cViewPr>
      <p:scale>
        <a:sx n="100" d="100"/>
        <a:sy n="100" d="100"/>
      </p:scale>
      <p:origin x="0" y="-65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a Watkins _ Staff - WakeWomensAcademy" userId="S::awatkins2@wcpss.net::d41c0408-dc61-48ea-9e02-dc4c53998b31" providerId="AD" clId="Web-{AE61C3F7-C6ED-41D2-B42A-A6194054A06B}"/>
    <pc:docChg chg="addSld delSld modSld">
      <pc:chgData name="Asha Watkins _ Staff - WakeWomensAcademy" userId="S::awatkins2@wcpss.net::d41c0408-dc61-48ea-9e02-dc4c53998b31" providerId="AD" clId="Web-{AE61C3F7-C6ED-41D2-B42A-A6194054A06B}" dt="2018-12-11T15:57:50.302" v="209"/>
      <pc:docMkLst>
        <pc:docMk/>
      </pc:docMkLst>
      <pc:sldChg chg="modSp">
        <pc:chgData name="Asha Watkins _ Staff - WakeWomensAcademy" userId="S::awatkins2@wcpss.net::d41c0408-dc61-48ea-9e02-dc4c53998b31" providerId="AD" clId="Web-{AE61C3F7-C6ED-41D2-B42A-A6194054A06B}" dt="2018-12-11T15:57:40.144" v="186" actId="20577"/>
        <pc:sldMkLst>
          <pc:docMk/>
          <pc:sldMk cId="0" sldId="278"/>
        </pc:sldMkLst>
        <pc:spChg chg="mod">
          <ac:chgData name="Asha Watkins _ Staff - WakeWomensAcademy" userId="S::awatkins2@wcpss.net::d41c0408-dc61-48ea-9e02-dc4c53998b31" providerId="AD" clId="Web-{AE61C3F7-C6ED-41D2-B42A-A6194054A06B}" dt="2018-12-11T15:45:10.237" v="6" actId="20577"/>
          <ac:spMkLst>
            <pc:docMk/>
            <pc:sldMk cId="0" sldId="278"/>
            <ac:spMk id="2" creationId="{00000000-0000-0000-0000-000000000000}"/>
          </ac:spMkLst>
        </pc:spChg>
        <pc:spChg chg="mod">
          <ac:chgData name="Asha Watkins _ Staff - WakeWomensAcademy" userId="S::awatkins2@wcpss.net::d41c0408-dc61-48ea-9e02-dc4c53998b31" providerId="AD" clId="Web-{AE61C3F7-C6ED-41D2-B42A-A6194054A06B}" dt="2018-12-11T15:57:40.144" v="186" actId="20577"/>
          <ac:spMkLst>
            <pc:docMk/>
            <pc:sldMk cId="0" sldId="278"/>
            <ac:spMk id="3" creationId="{00000000-0000-0000-0000-000000000000}"/>
          </ac:spMkLst>
        </pc:spChg>
      </pc:sldChg>
      <pc:sldChg chg="modSp">
        <pc:chgData name="Asha Watkins _ Staff - WakeWomensAcademy" userId="S::awatkins2@wcpss.net::d41c0408-dc61-48ea-9e02-dc4c53998b31" providerId="AD" clId="Web-{AE61C3F7-C6ED-41D2-B42A-A6194054A06B}" dt="2018-12-11T15:49:27.899" v="102" actId="20577"/>
        <pc:sldMkLst>
          <pc:docMk/>
          <pc:sldMk cId="2946390139" sldId="334"/>
        </pc:sldMkLst>
        <pc:spChg chg="mod">
          <ac:chgData name="Asha Watkins _ Staff - WakeWomensAcademy" userId="S::awatkins2@wcpss.net::d41c0408-dc61-48ea-9e02-dc4c53998b31" providerId="AD" clId="Web-{AE61C3F7-C6ED-41D2-B42A-A6194054A06B}" dt="2018-12-11T15:49:27.899" v="102" actId="20577"/>
          <ac:spMkLst>
            <pc:docMk/>
            <pc:sldMk cId="2946390139" sldId="334"/>
            <ac:spMk id="3" creationId="{00000000-0000-0000-0000-000000000000}"/>
          </ac:spMkLst>
        </pc:spChg>
      </pc:sldChg>
      <pc:sldChg chg="modSp">
        <pc:chgData name="Asha Watkins _ Staff - WakeWomensAcademy" userId="S::awatkins2@wcpss.net::d41c0408-dc61-48ea-9e02-dc4c53998b31" providerId="AD" clId="Web-{AE61C3F7-C6ED-41D2-B42A-A6194054A06B}" dt="2018-12-11T15:50:22.697" v="135" actId="20577"/>
        <pc:sldMkLst>
          <pc:docMk/>
          <pc:sldMk cId="3079947572" sldId="341"/>
        </pc:sldMkLst>
        <pc:spChg chg="mod">
          <ac:chgData name="Asha Watkins _ Staff - WakeWomensAcademy" userId="S::awatkins2@wcpss.net::d41c0408-dc61-48ea-9e02-dc4c53998b31" providerId="AD" clId="Web-{AE61C3F7-C6ED-41D2-B42A-A6194054A06B}" dt="2018-12-11T15:50:22.697" v="135" actId="20577"/>
          <ac:spMkLst>
            <pc:docMk/>
            <pc:sldMk cId="3079947572" sldId="341"/>
            <ac:spMk id="3" creationId="{00000000-0000-0000-0000-000000000000}"/>
          </ac:spMkLst>
        </pc:spChg>
      </pc:sldChg>
      <pc:sldChg chg="modSp">
        <pc:chgData name="Asha Watkins _ Staff - WakeWomensAcademy" userId="S::awatkins2@wcpss.net::d41c0408-dc61-48ea-9e02-dc4c53998b31" providerId="AD" clId="Web-{AE61C3F7-C6ED-41D2-B42A-A6194054A06B}" dt="2018-12-11T15:57:43.785" v="207" actId="20577"/>
        <pc:sldMkLst>
          <pc:docMk/>
          <pc:sldMk cId="2349596764" sldId="342"/>
        </pc:sldMkLst>
        <pc:spChg chg="mod">
          <ac:chgData name="Asha Watkins _ Staff - WakeWomensAcademy" userId="S::awatkins2@wcpss.net::d41c0408-dc61-48ea-9e02-dc4c53998b31" providerId="AD" clId="Web-{AE61C3F7-C6ED-41D2-B42A-A6194054A06B}" dt="2018-12-11T15:57:43.785" v="207" actId="20577"/>
          <ac:spMkLst>
            <pc:docMk/>
            <pc:sldMk cId="2349596764" sldId="342"/>
            <ac:spMk id="3" creationId="{00000000-0000-0000-0000-000000000000}"/>
          </ac:spMkLst>
        </pc:spChg>
      </pc:sldChg>
      <pc:sldChg chg="modSp">
        <pc:chgData name="Asha Watkins _ Staff - WakeWomensAcademy" userId="S::awatkins2@wcpss.net::d41c0408-dc61-48ea-9e02-dc4c53998b31" providerId="AD" clId="Web-{AE61C3F7-C6ED-41D2-B42A-A6194054A06B}" dt="2018-12-11T15:46:54.083" v="41" actId="20577"/>
        <pc:sldMkLst>
          <pc:docMk/>
          <pc:sldMk cId="215959370" sldId="344"/>
        </pc:sldMkLst>
        <pc:spChg chg="mod">
          <ac:chgData name="Asha Watkins _ Staff - WakeWomensAcademy" userId="S::awatkins2@wcpss.net::d41c0408-dc61-48ea-9e02-dc4c53998b31" providerId="AD" clId="Web-{AE61C3F7-C6ED-41D2-B42A-A6194054A06B}" dt="2018-12-11T15:46:54.083" v="41" actId="20577"/>
          <ac:spMkLst>
            <pc:docMk/>
            <pc:sldMk cId="215959370" sldId="344"/>
            <ac:spMk id="2" creationId="{00000000-0000-0000-0000-000000000000}"/>
          </ac:spMkLst>
        </pc:spChg>
        <pc:spChg chg="mod">
          <ac:chgData name="Asha Watkins _ Staff - WakeWomensAcademy" userId="S::awatkins2@wcpss.net::d41c0408-dc61-48ea-9e02-dc4c53998b31" providerId="AD" clId="Web-{AE61C3F7-C6ED-41D2-B42A-A6194054A06B}" dt="2018-12-11T15:46:49.864" v="37" actId="20577"/>
          <ac:spMkLst>
            <pc:docMk/>
            <pc:sldMk cId="215959370" sldId="344"/>
            <ac:spMk id="3" creationId="{00000000-0000-0000-0000-000000000000}"/>
          </ac:spMkLst>
        </pc:spChg>
      </pc:sldChg>
      <pc:sldChg chg="modSp new">
        <pc:chgData name="Asha Watkins _ Staff - WakeWomensAcademy" userId="S::awatkins2@wcpss.net::d41c0408-dc61-48ea-9e02-dc4c53998b31" providerId="AD" clId="Web-{AE61C3F7-C6ED-41D2-B42A-A6194054A06B}" dt="2018-12-11T15:50:11.681" v="129" actId="20577"/>
        <pc:sldMkLst>
          <pc:docMk/>
          <pc:sldMk cId="2561449190" sldId="379"/>
        </pc:sldMkLst>
        <pc:spChg chg="mod">
          <ac:chgData name="Asha Watkins _ Staff - WakeWomensAcademy" userId="S::awatkins2@wcpss.net::d41c0408-dc61-48ea-9e02-dc4c53998b31" providerId="AD" clId="Web-{AE61C3F7-C6ED-41D2-B42A-A6194054A06B}" dt="2018-12-11T15:50:11.681" v="129" actId="20577"/>
          <ac:spMkLst>
            <pc:docMk/>
            <pc:sldMk cId="2561449190" sldId="379"/>
            <ac:spMk id="2" creationId="{900D5A8E-4202-47CD-B291-83F1BAD68A99}"/>
          </ac:spMkLst>
        </pc:spChg>
        <pc:spChg chg="mod">
          <ac:chgData name="Asha Watkins _ Staff - WakeWomensAcademy" userId="S::awatkins2@wcpss.net::d41c0408-dc61-48ea-9e02-dc4c53998b31" providerId="AD" clId="Web-{AE61C3F7-C6ED-41D2-B42A-A6194054A06B}" dt="2018-12-11T15:49:44.149" v="107" actId="20577"/>
          <ac:spMkLst>
            <pc:docMk/>
            <pc:sldMk cId="2561449190" sldId="379"/>
            <ac:spMk id="3" creationId="{21ACBF96-E906-427C-AC8A-59651C80EDC1}"/>
          </ac:spMkLst>
        </pc:spChg>
      </pc:sldChg>
      <pc:sldChg chg="addSp delSp modSp new del">
        <pc:chgData name="Asha Watkins _ Staff - WakeWomensAcademy" userId="S::awatkins2@wcpss.net::d41c0408-dc61-48ea-9e02-dc4c53998b31" providerId="AD" clId="Web-{AE61C3F7-C6ED-41D2-B42A-A6194054A06B}" dt="2018-12-11T15:57:50.302" v="209"/>
        <pc:sldMkLst>
          <pc:docMk/>
          <pc:sldMk cId="2831870367" sldId="380"/>
        </pc:sldMkLst>
        <pc:spChg chg="del">
          <ac:chgData name="Asha Watkins _ Staff - WakeWomensAcademy" userId="S::awatkins2@wcpss.net::d41c0408-dc61-48ea-9e02-dc4c53998b31" providerId="AD" clId="Web-{AE61C3F7-C6ED-41D2-B42A-A6194054A06B}" dt="2018-12-11T15:51:08.823" v="138"/>
          <ac:spMkLst>
            <pc:docMk/>
            <pc:sldMk cId="2831870367" sldId="380"/>
            <ac:spMk id="3" creationId="{333EE7E9-63CE-4FCB-A1EC-C3D2FF6F5655}"/>
          </ac:spMkLst>
        </pc:spChg>
        <pc:spChg chg="add del mod">
          <ac:chgData name="Asha Watkins _ Staff - WakeWomensAcademy" userId="S::awatkins2@wcpss.net::d41c0408-dc61-48ea-9e02-dc4c53998b31" providerId="AD" clId="Web-{AE61C3F7-C6ED-41D2-B42A-A6194054A06B}" dt="2018-12-11T15:52:27.481" v="151"/>
          <ac:spMkLst>
            <pc:docMk/>
            <pc:sldMk cId="2831870367" sldId="380"/>
            <ac:spMk id="9" creationId="{F9322778-B63E-46E2-8A20-181F204973A2}"/>
          </ac:spMkLst>
        </pc:spChg>
        <pc:graphicFrameChg chg="add del mod ord modGraphic">
          <ac:chgData name="Asha Watkins _ Staff - WakeWomensAcademy" userId="S::awatkins2@wcpss.net::d41c0408-dc61-48ea-9e02-dc4c53998b31" providerId="AD" clId="Web-{AE61C3F7-C6ED-41D2-B42A-A6194054A06B}" dt="2018-12-11T15:51:23.058" v="140"/>
          <ac:graphicFrameMkLst>
            <pc:docMk/>
            <pc:sldMk cId="2831870367" sldId="380"/>
            <ac:graphicFrameMk id="4" creationId="{8F6192D3-7AA2-43BE-B433-CCE8F67D9FAD}"/>
          </ac:graphicFrameMkLst>
        </pc:graphicFrameChg>
        <pc:graphicFrameChg chg="add del mod modGraphic">
          <ac:chgData name="Asha Watkins _ Staff - WakeWomensAcademy" userId="S::awatkins2@wcpss.net::d41c0408-dc61-48ea-9e02-dc4c53998b31" providerId="AD" clId="Web-{AE61C3F7-C6ED-41D2-B42A-A6194054A06B}" dt="2018-12-11T15:52:16.077" v="150"/>
          <ac:graphicFrameMkLst>
            <pc:docMk/>
            <pc:sldMk cId="2831870367" sldId="380"/>
            <ac:graphicFrameMk id="7" creationId="{95E8597E-D0BE-4B36-9C78-69124FF3ED73}"/>
          </ac:graphicFrameMkLst>
        </pc:graphicFrameChg>
        <pc:graphicFrameChg chg="add mod modGraphic">
          <ac:chgData name="Asha Watkins _ Staff - WakeWomensAcademy" userId="S::awatkins2@wcpss.net::d41c0408-dc61-48ea-9e02-dc4c53998b31" providerId="AD" clId="Web-{AE61C3F7-C6ED-41D2-B42A-A6194054A06B}" dt="2018-12-11T15:57:46.254" v="208"/>
          <ac:graphicFrameMkLst>
            <pc:docMk/>
            <pc:sldMk cId="2831870367" sldId="380"/>
            <ac:graphicFrameMk id="11" creationId="{E9578021-9164-4FA2-9555-41608AE1E90E}"/>
          </ac:graphicFrameMkLst>
        </pc:graphicFrameChg>
      </pc:sldChg>
    </pc:docChg>
  </pc:docChgLst>
  <pc:docChgLst>
    <pc:chgData name="Asha Watkins _ Staff - WakeWomensAcademy" userId="S::awatkins2@wcpss.net::d41c0408-dc61-48ea-9e02-dc4c53998b31" providerId="AD" clId="Web-{87C460DA-7474-411F-BF61-79B83577424C}"/>
    <pc:docChg chg="addSld modSld">
      <pc:chgData name="Asha Watkins _ Staff - WakeWomensAcademy" userId="S::awatkins2@wcpss.net::d41c0408-dc61-48ea-9e02-dc4c53998b31" providerId="AD" clId="Web-{87C460DA-7474-411F-BF61-79B83577424C}" dt="2018-12-20T17:14:58.877" v="129" actId="20577"/>
      <pc:docMkLst>
        <pc:docMk/>
      </pc:docMkLst>
      <pc:sldChg chg="modSp new">
        <pc:chgData name="Asha Watkins _ Staff - WakeWomensAcademy" userId="S::awatkins2@wcpss.net::d41c0408-dc61-48ea-9e02-dc4c53998b31" providerId="AD" clId="Web-{87C460DA-7474-411F-BF61-79B83577424C}" dt="2018-12-20T17:14:58.877" v="128" actId="20577"/>
        <pc:sldMkLst>
          <pc:docMk/>
          <pc:sldMk cId="3026771192" sldId="380"/>
        </pc:sldMkLst>
        <pc:spChg chg="mod">
          <ac:chgData name="Asha Watkins _ Staff - WakeWomensAcademy" userId="S::awatkins2@wcpss.net::d41c0408-dc61-48ea-9e02-dc4c53998b31" providerId="AD" clId="Web-{87C460DA-7474-411F-BF61-79B83577424C}" dt="2018-12-20T16:59:22.832" v="13" actId="20577"/>
          <ac:spMkLst>
            <pc:docMk/>
            <pc:sldMk cId="3026771192" sldId="380"/>
            <ac:spMk id="2" creationId="{EDE5DA3F-7A45-466B-AD2D-F9DBBB97E76D}"/>
          </ac:spMkLst>
        </pc:spChg>
        <pc:spChg chg="mod">
          <ac:chgData name="Asha Watkins _ Staff - WakeWomensAcademy" userId="S::awatkins2@wcpss.net::d41c0408-dc61-48ea-9e02-dc4c53998b31" providerId="AD" clId="Web-{87C460DA-7474-411F-BF61-79B83577424C}" dt="2018-12-20T17:14:58.877" v="128" actId="20577"/>
          <ac:spMkLst>
            <pc:docMk/>
            <pc:sldMk cId="3026771192" sldId="380"/>
            <ac:spMk id="3" creationId="{B1E29833-BA36-4644-83BB-0818D6917F8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65285-2418-4C5D-AE3A-2DE67F36DCC9}" type="datetimeFigureOut">
              <a:rPr lang="en-US" smtClean="0"/>
              <a:pPr/>
              <a:t>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236F78-A043-4C85-BF11-BA3CAE51D1CC}" type="slidenum">
              <a:rPr lang="en-US" smtClean="0"/>
              <a:pPr/>
              <a:t>‹#›</a:t>
            </a:fld>
            <a:endParaRPr lang="en-US"/>
          </a:p>
        </p:txBody>
      </p:sp>
    </p:spTree>
    <p:extLst>
      <p:ext uri="{BB962C8B-B14F-4D97-AF65-F5344CB8AC3E}">
        <p14:creationId xmlns:p14="http://schemas.microsoft.com/office/powerpoint/2010/main" val="3003052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Syllabus and begin grammar</a:t>
            </a:r>
            <a:r>
              <a:rPr lang="en-US" baseline="0" dirty="0"/>
              <a:t> pre-assessment</a:t>
            </a:r>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5</a:t>
            </a:fld>
            <a:endParaRPr lang="en-US"/>
          </a:p>
        </p:txBody>
      </p:sp>
    </p:spTree>
    <p:extLst>
      <p:ext uri="{BB962C8B-B14F-4D97-AF65-F5344CB8AC3E}">
        <p14:creationId xmlns:p14="http://schemas.microsoft.com/office/powerpoint/2010/main" val="3051261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R-3 Context Clues Signal Words</a:t>
            </a:r>
            <a:r>
              <a:rPr lang="en-US" baseline="0" dirty="0"/>
              <a:t> Chart</a:t>
            </a:r>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7</a:t>
            </a:fld>
            <a:endParaRPr lang="en-US"/>
          </a:p>
        </p:txBody>
      </p:sp>
    </p:spTree>
    <p:extLst>
      <p:ext uri="{BB962C8B-B14F-4D97-AF65-F5344CB8AC3E}">
        <p14:creationId xmlns:p14="http://schemas.microsoft.com/office/powerpoint/2010/main" val="642797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8</a:t>
            </a:fld>
            <a:endParaRPr lang="en-US"/>
          </a:p>
        </p:txBody>
      </p:sp>
    </p:spTree>
    <p:extLst>
      <p:ext uri="{BB962C8B-B14F-4D97-AF65-F5344CB8AC3E}">
        <p14:creationId xmlns:p14="http://schemas.microsoft.com/office/powerpoint/2010/main" val="2077326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25</a:t>
            </a:fld>
            <a:endParaRPr lang="en-US"/>
          </a:p>
        </p:txBody>
      </p:sp>
    </p:spTree>
    <p:extLst>
      <p:ext uri="{BB962C8B-B14F-4D97-AF65-F5344CB8AC3E}">
        <p14:creationId xmlns:p14="http://schemas.microsoft.com/office/powerpoint/2010/main" val="3407029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236F78-A043-4C85-BF11-BA3CAE51D1CC}" type="slidenum">
              <a:rPr lang="en-US" smtClean="0"/>
              <a:pPr/>
              <a:t>33</a:t>
            </a:fld>
            <a:endParaRPr lang="en-US"/>
          </a:p>
        </p:txBody>
      </p:sp>
    </p:spTree>
    <p:extLst>
      <p:ext uri="{BB962C8B-B14F-4D97-AF65-F5344CB8AC3E}">
        <p14:creationId xmlns:p14="http://schemas.microsoft.com/office/powerpoint/2010/main" val="1578902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E440C90-F5A8-4D0E-B709-1B13276B12F5}" type="datetimeFigureOut">
              <a:rPr lang="en-US" smtClean="0"/>
              <a:pPr/>
              <a:t>1/2/2019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6888C-3496-4D11-8578-5C4D4CB4026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D6888C-3496-4D11-8578-5C4D4CB40263}"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440C90-F5A8-4D0E-B709-1B13276B12F5}" type="datetimeFigureOut">
              <a:rPr lang="en-US" smtClean="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E440C90-F5A8-4D0E-B709-1B13276B12F5}" type="datetimeFigureOut">
              <a:rPr lang="en-US" smtClean="0"/>
              <a:pPr/>
              <a:t>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2D6888C-3496-4D11-8578-5C4D4CB40263}"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E440C90-F5A8-4D0E-B709-1B13276B12F5}" type="datetimeFigureOut">
              <a:rPr lang="en-US" smtClean="0"/>
              <a:pPr/>
              <a:t>1/2/2019</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6E440C90-F5A8-4D0E-B709-1B13276B12F5}" type="datetimeFigureOut">
              <a:rPr lang="en-US" smtClean="0"/>
              <a:pPr/>
              <a:t>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6888C-3496-4D11-8578-5C4D4CB40263}"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E440C90-F5A8-4D0E-B709-1B13276B12F5}" type="datetimeFigureOut">
              <a:rPr lang="en-US" smtClean="0"/>
              <a:pPr/>
              <a:t>1/2/2019</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D6888C-3496-4D11-8578-5C4D4CB40263}"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E440C90-F5A8-4D0E-B709-1B13276B12F5}" type="datetimeFigureOut">
              <a:rPr lang="en-US" smtClean="0"/>
              <a:pPr/>
              <a:t>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2D6888C-3496-4D11-8578-5C4D4CB4026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E440C90-F5A8-4D0E-B709-1B13276B12F5}" type="datetimeFigureOut">
              <a:rPr lang="en-US" smtClean="0"/>
              <a:pPr/>
              <a:t>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D6888C-3496-4D11-8578-5C4D4CB4026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D6888C-3496-4D11-8578-5C4D4CB40263}"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440C90-F5A8-4D0E-B709-1B13276B12F5}" type="datetimeFigureOut">
              <a:rPr lang="en-US" smtClean="0"/>
              <a:pPr/>
              <a:t>1/2/2019</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D6888C-3496-4D11-8578-5C4D4CB40263}"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E440C90-F5A8-4D0E-B709-1B13276B12F5}" type="datetimeFigureOut">
              <a:rPr lang="en-US" smtClean="0"/>
              <a:pPr/>
              <a:t>1/2/2019</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E440C90-F5A8-4D0E-B709-1B13276B12F5}" type="datetimeFigureOut">
              <a:rPr lang="en-US" smtClean="0"/>
              <a:pPr/>
              <a:t>1/2/2019</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D6888C-3496-4D11-8578-5C4D4CB40263}"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1/2/2019</a:t>
            </a:r>
          </a:p>
        </p:txBody>
      </p:sp>
      <p:sp>
        <p:nvSpPr>
          <p:cNvPr id="3" name="Content Placeholder 2"/>
          <p:cNvSpPr>
            <a:spLocks noGrp="1"/>
          </p:cNvSpPr>
          <p:nvPr>
            <p:ph sz="quarter" idx="1"/>
          </p:nvPr>
        </p:nvSpPr>
        <p:spPr>
          <a:xfrm>
            <a:off x="301752" y="1527048"/>
            <a:ext cx="8503920" cy="4873752"/>
          </a:xfrm>
        </p:spPr>
        <p:txBody>
          <a:bodyPr vert="horz" anchor="t">
            <a:normAutofit fontScale="92500" lnSpcReduction="20000"/>
          </a:bodyPr>
          <a:lstStyle/>
          <a:p>
            <a:r>
              <a:rPr lang="en-US" sz="3300" dirty="0">
                <a:solidFill>
                  <a:srgbClr val="C00000"/>
                </a:solidFill>
              </a:rPr>
              <a:t>Housekeeping- place homework on the right corner, sharpen your pencils, dispose of any trash etc.</a:t>
            </a:r>
          </a:p>
          <a:p>
            <a:pPr lvl="1"/>
            <a:r>
              <a:rPr lang="en-US" dirty="0">
                <a:solidFill>
                  <a:srgbClr val="C00000"/>
                </a:solidFill>
              </a:rPr>
              <a:t>Locate your assigned seat (alphabetical order by last name)</a:t>
            </a:r>
          </a:p>
          <a:p>
            <a:pPr lvl="1"/>
            <a:r>
              <a:rPr lang="en-US" dirty="0">
                <a:solidFill>
                  <a:srgbClr val="C00000"/>
                </a:solidFill>
              </a:rPr>
              <a:t>Distribute Syllabus</a:t>
            </a:r>
          </a:p>
          <a:p>
            <a:pPr lvl="1"/>
            <a:r>
              <a:rPr lang="en-US" dirty="0">
                <a:solidFill>
                  <a:srgbClr val="C00000"/>
                </a:solidFill>
              </a:rPr>
              <a:t>Bring in January Novel for BBR (Due 1/4)</a:t>
            </a:r>
            <a:endParaRPr lang="en-US" sz="3300" dirty="0">
              <a:solidFill>
                <a:srgbClr val="C00000"/>
              </a:solidFill>
            </a:endParaRPr>
          </a:p>
          <a:p>
            <a:r>
              <a:rPr lang="en-US" dirty="0">
                <a:solidFill>
                  <a:srgbClr val="C00000"/>
                </a:solidFill>
              </a:rPr>
              <a:t>Complete Warm Up (Self Assessment) </a:t>
            </a:r>
          </a:p>
          <a:p>
            <a:r>
              <a:rPr lang="en-US" dirty="0">
                <a:solidFill>
                  <a:srgbClr val="C00000"/>
                </a:solidFill>
              </a:rPr>
              <a:t>Review the Daily Objectives and Essential Questions</a:t>
            </a:r>
          </a:p>
          <a:p>
            <a:r>
              <a:rPr lang="en-US" dirty="0">
                <a:solidFill>
                  <a:srgbClr val="C00000"/>
                </a:solidFill>
              </a:rPr>
              <a:t>Review the Syllabus for the Class</a:t>
            </a:r>
          </a:p>
          <a:p>
            <a:r>
              <a:rPr lang="en-US" dirty="0">
                <a:solidFill>
                  <a:srgbClr val="C00000"/>
                </a:solidFill>
              </a:rPr>
              <a:t>Review the Purpose of the Class</a:t>
            </a:r>
          </a:p>
          <a:p>
            <a:r>
              <a:rPr lang="en-US" dirty="0">
                <a:solidFill>
                  <a:srgbClr val="C00000"/>
                </a:solidFill>
              </a:rPr>
              <a:t>Complete the Pre-Assessment</a:t>
            </a:r>
          </a:p>
          <a:p>
            <a:r>
              <a:rPr lang="en-US" dirty="0">
                <a:solidFill>
                  <a:srgbClr val="C00000"/>
                </a:solidFill>
              </a:rPr>
              <a:t>Review Context </a:t>
            </a:r>
            <a:r>
              <a:rPr lang="en-US">
                <a:solidFill>
                  <a:srgbClr val="C00000"/>
                </a:solidFill>
              </a:rPr>
              <a:t>Clues and Complete </a:t>
            </a:r>
            <a:r>
              <a:rPr lang="en-US" dirty="0">
                <a:solidFill>
                  <a:srgbClr val="C00000"/>
                </a:solidFill>
              </a:rPr>
              <a:t>Vocabulary Review</a:t>
            </a:r>
          </a:p>
          <a:p>
            <a:endParaRPr lang="en-US" dirty="0">
              <a:solidFill>
                <a:srgbClr val="C00000"/>
              </a:solidFill>
            </a:endParaRPr>
          </a:p>
          <a:p>
            <a:endParaRPr lang="en-US" dirty="0">
              <a:solidFill>
                <a:srgbClr val="C00000"/>
              </a:solidFill>
            </a:endParaRPr>
          </a:p>
          <a:p>
            <a:endParaRPr lang="en-US" sz="3700" dirty="0">
              <a:solidFill>
                <a:srgbClr val="0070C0"/>
              </a:solidFill>
            </a:endParaRPr>
          </a:p>
          <a:p>
            <a:pPr>
              <a:buNone/>
            </a:pPr>
            <a:endParaRPr lang="en-US" sz="32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of Speech Review-Tom broke the vase.</a:t>
            </a:r>
          </a:p>
        </p:txBody>
      </p:sp>
      <p:sp>
        <p:nvSpPr>
          <p:cNvPr id="3" name="Content Placeholder 2"/>
          <p:cNvSpPr>
            <a:spLocks noGrp="1"/>
          </p:cNvSpPr>
          <p:nvPr>
            <p:ph sz="quarter" idx="1"/>
          </p:nvPr>
        </p:nvSpPr>
        <p:spPr/>
        <p:txBody>
          <a:bodyPr/>
          <a:lstStyle/>
          <a:p>
            <a:r>
              <a:rPr lang="en-US" dirty="0"/>
              <a:t>Noun- a word used to name a person, place, a thing, or an idea (Tom, vase)</a:t>
            </a:r>
          </a:p>
          <a:p>
            <a:r>
              <a:rPr lang="en-US" dirty="0"/>
              <a:t>Verb- a word that expresses action (broke)</a:t>
            </a:r>
          </a:p>
          <a:p>
            <a:r>
              <a:rPr lang="en-US" dirty="0"/>
              <a:t>Article-  a special type of adjective (a, an, the)that modifies or limits a noun.</a:t>
            </a:r>
          </a:p>
          <a:p>
            <a:r>
              <a:rPr lang="en-US" dirty="0"/>
              <a:t>*Subject- the person, place, or thing that is “doing” the action (Tom)</a:t>
            </a:r>
          </a:p>
          <a:p>
            <a:r>
              <a:rPr lang="en-US" dirty="0"/>
              <a:t>*Object- receives the action of the verb (vase)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41146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Tom accidentally broke the big vase of flowers.</a:t>
            </a:r>
          </a:p>
        </p:txBody>
      </p:sp>
      <p:sp>
        <p:nvSpPr>
          <p:cNvPr id="3" name="Content Placeholder 2"/>
          <p:cNvSpPr>
            <a:spLocks noGrp="1"/>
          </p:cNvSpPr>
          <p:nvPr>
            <p:ph sz="quarter" idx="1"/>
          </p:nvPr>
        </p:nvSpPr>
        <p:spPr/>
        <p:txBody>
          <a:bodyPr/>
          <a:lstStyle/>
          <a:p>
            <a:r>
              <a:rPr lang="en-US" dirty="0"/>
              <a:t>Adverb- a word that modifies a verb, an adjective, or another adverb (accidentally)</a:t>
            </a:r>
          </a:p>
          <a:p>
            <a:r>
              <a:rPr lang="en-US" dirty="0"/>
              <a:t>Adjective- a word that modifies a noun (big)</a:t>
            </a:r>
          </a:p>
          <a:p>
            <a:r>
              <a:rPr lang="en-US" dirty="0"/>
              <a:t>Preposition- a word that notes the relation of the noun to an action or a thing (of- shows the relationship between vase and flowers)</a:t>
            </a:r>
          </a:p>
          <a:p>
            <a:r>
              <a:rPr lang="en-US" dirty="0"/>
              <a:t>Prepositional phrase- a group of words beginning with a preposition (of flowers – acts as an adjective by modifying vase)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66367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Prepositions</a:t>
            </a:r>
          </a:p>
        </p:txBody>
      </p:sp>
      <p:sp>
        <p:nvSpPr>
          <p:cNvPr id="9" name="Content Placeholder 8"/>
          <p:cNvSpPr>
            <a:spLocks noGrp="1"/>
          </p:cNvSpPr>
          <p:nvPr>
            <p:ph sz="quarter" idx="1"/>
          </p:nvPr>
        </p:nvSpPr>
        <p:spPr>
          <a:xfrm>
            <a:off x="301752" y="1527048"/>
            <a:ext cx="8503920" cy="5026152"/>
          </a:xfrm>
        </p:spPr>
        <p:txBody>
          <a:bodyPr>
            <a:normAutofit fontScale="85000" lnSpcReduction="10000"/>
          </a:bodyPr>
          <a:lstStyle/>
          <a:p>
            <a:pPr marL="0" indent="0">
              <a:buNone/>
            </a:pPr>
            <a:r>
              <a:rPr lang="en-US" dirty="0"/>
              <a:t>aboard 	behind 		during 	on</a:t>
            </a:r>
          </a:p>
          <a:p>
            <a:pPr marL="0" indent="0">
              <a:buNone/>
            </a:pPr>
            <a:r>
              <a:rPr lang="en-US" dirty="0"/>
              <a:t>about 		below 			except 		through</a:t>
            </a:r>
          </a:p>
          <a:p>
            <a:pPr marL="0" indent="0">
              <a:buNone/>
            </a:pPr>
            <a:r>
              <a:rPr lang="en-US" dirty="0"/>
              <a:t>above 		beneath 		for 		over</a:t>
            </a:r>
          </a:p>
          <a:p>
            <a:pPr marL="0" indent="0">
              <a:buNone/>
            </a:pPr>
            <a:r>
              <a:rPr lang="en-US" dirty="0"/>
              <a:t>across 		beside 			from 		past</a:t>
            </a:r>
          </a:p>
          <a:p>
            <a:pPr marL="0" indent="0">
              <a:buNone/>
            </a:pPr>
            <a:r>
              <a:rPr lang="en-US" dirty="0"/>
              <a:t>after 		besides 		in 		up</a:t>
            </a:r>
          </a:p>
          <a:p>
            <a:pPr marL="0" indent="0">
              <a:buNone/>
            </a:pPr>
            <a:r>
              <a:rPr lang="en-US" dirty="0"/>
              <a:t>against 	between 		inside 		upon</a:t>
            </a:r>
          </a:p>
          <a:p>
            <a:pPr marL="0" indent="0">
              <a:buNone/>
            </a:pPr>
            <a:r>
              <a:rPr lang="en-US" dirty="0"/>
              <a:t>along 		beyond 		into 		toward</a:t>
            </a:r>
          </a:p>
          <a:p>
            <a:pPr marL="0" indent="0">
              <a:buNone/>
            </a:pPr>
            <a:r>
              <a:rPr lang="en-US" dirty="0"/>
              <a:t>among 	but 			like 		with</a:t>
            </a:r>
          </a:p>
          <a:p>
            <a:pPr marL="0" indent="0">
              <a:buNone/>
            </a:pPr>
            <a:r>
              <a:rPr lang="en-US" dirty="0"/>
              <a:t>around 	by 			near 		since</a:t>
            </a:r>
          </a:p>
          <a:p>
            <a:pPr marL="0" indent="0">
              <a:buNone/>
            </a:pPr>
            <a:r>
              <a:rPr lang="en-US" dirty="0"/>
              <a:t>at 		concerning 		of 		under</a:t>
            </a:r>
          </a:p>
          <a:p>
            <a:pPr marL="0" indent="0">
              <a:buNone/>
            </a:pPr>
            <a:r>
              <a:rPr lang="en-US" dirty="0"/>
              <a:t>before 		down 			off 		without</a:t>
            </a:r>
          </a:p>
          <a:p>
            <a:pPr marL="0" indent="0">
              <a:buNone/>
            </a:pPr>
            <a:r>
              <a:rPr lang="en-US" dirty="0"/>
              <a:t>							until</a:t>
            </a:r>
          </a:p>
        </p:txBody>
      </p:sp>
    </p:spTree>
    <p:extLst>
      <p:ext uri="{BB962C8B-B14F-4D97-AF65-F5344CB8AC3E}">
        <p14:creationId xmlns:p14="http://schemas.microsoft.com/office/powerpoint/2010/main" val="371117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As he ran across the room, Tom accidentally broke the big vase of flowers.</a:t>
            </a:r>
          </a:p>
        </p:txBody>
      </p:sp>
      <p:sp>
        <p:nvSpPr>
          <p:cNvPr id="3" name="Content Placeholder 2"/>
          <p:cNvSpPr>
            <a:spLocks noGrp="1"/>
          </p:cNvSpPr>
          <p:nvPr>
            <p:ph sz="quarter" idx="1"/>
          </p:nvPr>
        </p:nvSpPr>
        <p:spPr/>
        <p:txBody>
          <a:bodyPr/>
          <a:lstStyle/>
          <a:p>
            <a:r>
              <a:rPr lang="en-US" dirty="0"/>
              <a:t>Pronoun- a word that takes the place of a noun (he)</a:t>
            </a:r>
          </a:p>
          <a:p>
            <a:r>
              <a:rPr lang="en-US" dirty="0"/>
              <a:t>Clause- a group of words that contains a subject and verb.</a:t>
            </a:r>
          </a:p>
          <a:p>
            <a:r>
              <a:rPr lang="en-US" dirty="0"/>
              <a:t>Independent clause- has a subject + verb + complete thought. It can stand alone as a sentence (Tom accidentally broke the big vase of flowers)</a:t>
            </a:r>
          </a:p>
          <a:p>
            <a:r>
              <a:rPr lang="en-US" dirty="0"/>
              <a:t>Dependent clause- is missing either a subject or a verb or a complete thought (as he ran across the room- lacking a complete thought)</a:t>
            </a:r>
          </a:p>
          <a:p>
            <a:pPr marL="0" indent="0">
              <a:buNone/>
            </a:pPr>
            <a:endParaRPr lang="en-US" dirty="0"/>
          </a:p>
          <a:p>
            <a:endParaRPr lang="en-US" dirty="0"/>
          </a:p>
        </p:txBody>
      </p:sp>
    </p:spTree>
    <p:extLst>
      <p:ext uri="{BB962C8B-B14F-4D97-AF65-F5344CB8AC3E}">
        <p14:creationId xmlns:p14="http://schemas.microsoft.com/office/powerpoint/2010/main" val="3834139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Autofit/>
          </a:bodyPr>
          <a:lstStyle/>
          <a:p>
            <a:pPr algn="l"/>
            <a:r>
              <a:rPr lang="en-US" sz="2400" dirty="0"/>
              <a:t>Label the noun subject, noun object, verb, articles,  adverbs, adjectives, prepositions, and prepositional phrases in each sentence.</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Joe passionately played the euphonic song to the audience.</a:t>
            </a:r>
          </a:p>
          <a:p>
            <a:pPr marL="514350" indent="-514350">
              <a:buFont typeface="+mj-lt"/>
              <a:buAutoNum type="arabicPeriod"/>
            </a:pPr>
            <a:r>
              <a:rPr lang="en-US" dirty="0"/>
              <a:t>Camille slowly nibbled the creamy chocolate in the café.</a:t>
            </a:r>
          </a:p>
          <a:p>
            <a:pPr marL="514350" indent="-514350">
              <a:buFont typeface="+mj-lt"/>
              <a:buAutoNum type="arabicPeriod"/>
            </a:pPr>
            <a:r>
              <a:rPr lang="en-US" dirty="0"/>
              <a:t>Aaron accidently folded the dirty clothes in the laundry room.</a:t>
            </a:r>
          </a:p>
          <a:p>
            <a:pPr marL="514350" indent="-514350">
              <a:buFont typeface="+mj-lt"/>
              <a:buAutoNum type="arabicPeriod"/>
            </a:pPr>
            <a:r>
              <a:rPr lang="en-US" dirty="0"/>
              <a:t>David angrily made the disheveled bed for his sister.</a:t>
            </a:r>
          </a:p>
          <a:p>
            <a:pPr marL="514350" indent="-514350">
              <a:buFont typeface="+mj-lt"/>
              <a:buAutoNum type="arabicPeriod"/>
            </a:pPr>
            <a:r>
              <a:rPr lang="en-US" dirty="0"/>
              <a:t>Wallace gently planted the tender vegetable in the garden.</a:t>
            </a:r>
          </a:p>
          <a:p>
            <a:endParaRPr lang="en-US" dirty="0"/>
          </a:p>
        </p:txBody>
      </p:sp>
    </p:spTree>
    <p:extLst>
      <p:ext uri="{BB962C8B-B14F-4D97-AF65-F5344CB8AC3E}">
        <p14:creationId xmlns:p14="http://schemas.microsoft.com/office/powerpoint/2010/main" val="1173127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You Read You MUST Annotate:</a:t>
            </a:r>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a:t>Annotation: </a:t>
            </a:r>
            <a:r>
              <a:rPr lang="en-US" i="1" dirty="0"/>
              <a:t>written observations and comments about what you are reading </a:t>
            </a:r>
            <a:r>
              <a:rPr lang="en-US" i="1" dirty="0">
                <a:solidFill>
                  <a:srgbClr val="FF0000"/>
                </a:solidFill>
              </a:rPr>
              <a:t>AS </a:t>
            </a:r>
            <a:r>
              <a:rPr lang="en-US" i="1" dirty="0"/>
              <a:t>you are reading.</a:t>
            </a:r>
            <a:endParaRPr lang="en-US" b="1" dirty="0">
              <a:solidFill>
                <a:srgbClr val="FF0000"/>
              </a:solidFill>
            </a:endParaRPr>
          </a:p>
          <a:p>
            <a:pPr marL="514350" indent="-514350">
              <a:buFont typeface="+mj-lt"/>
              <a:buAutoNum type="arabicPeriod"/>
            </a:pPr>
            <a:r>
              <a:rPr lang="en-US" b="1" dirty="0">
                <a:solidFill>
                  <a:srgbClr val="7030A0"/>
                </a:solidFill>
              </a:rPr>
              <a:t>Summarize/ Paraphrase-</a:t>
            </a:r>
            <a:r>
              <a:rPr lang="en-US" dirty="0"/>
              <a:t> What does this part of the text seem to be about or to explain?</a:t>
            </a:r>
          </a:p>
          <a:p>
            <a:pPr marL="514350" indent="-514350">
              <a:buFont typeface="+mj-lt"/>
              <a:buAutoNum type="arabicPeriod"/>
            </a:pPr>
            <a:r>
              <a:rPr lang="en-US" b="1" dirty="0">
                <a:solidFill>
                  <a:srgbClr val="AC04B0"/>
                </a:solidFill>
              </a:rPr>
              <a:t>Clarify-</a:t>
            </a:r>
            <a:r>
              <a:rPr lang="en-US" b="1" dirty="0">
                <a:solidFill>
                  <a:srgbClr val="00B050"/>
                </a:solidFill>
              </a:rPr>
              <a:t> </a:t>
            </a:r>
            <a:r>
              <a:rPr lang="en-US" dirty="0"/>
              <a:t>What parts confuse or obstruct meaning?  This may include particular vocabulary or phrases.</a:t>
            </a:r>
          </a:p>
          <a:p>
            <a:pPr marL="514350" indent="-514350">
              <a:buFont typeface="+mj-lt"/>
              <a:buAutoNum type="arabicPeriod"/>
            </a:pPr>
            <a:r>
              <a:rPr lang="en-US" b="1" dirty="0">
                <a:solidFill>
                  <a:srgbClr val="00B0F0"/>
                </a:solidFill>
              </a:rPr>
              <a:t>Question-</a:t>
            </a:r>
            <a:r>
              <a:rPr lang="en-US" dirty="0"/>
              <a:t> Analyze the structure of the text, the rhetorical and literary devices, character motivation, bias, tone, etc.</a:t>
            </a:r>
          </a:p>
          <a:p>
            <a:pPr marL="0" indent="0">
              <a:buNone/>
            </a:pPr>
            <a:r>
              <a:rPr lang="en-US" b="1" dirty="0">
                <a:solidFill>
                  <a:srgbClr val="FF0000"/>
                </a:solidFill>
              </a:rPr>
              <a:t>AFTER YOU READ:</a:t>
            </a:r>
          </a:p>
          <a:p>
            <a:pPr marL="514350" indent="-514350">
              <a:buFont typeface="+mj-lt"/>
              <a:buAutoNum type="arabicPeriod"/>
            </a:pPr>
            <a:r>
              <a:rPr lang="en-US" dirty="0"/>
              <a:t>Deconstruct it using the acronym </a:t>
            </a:r>
            <a:r>
              <a:rPr lang="en-US" dirty="0" err="1"/>
              <a:t>SOAPSToneRS</a:t>
            </a:r>
            <a:endParaRPr lang="en-US" dirty="0"/>
          </a:p>
          <a:p>
            <a:pPr marL="514350" indent="-514350">
              <a:buFont typeface="+mj-lt"/>
              <a:buAutoNum type="arabicPeriod"/>
            </a:pPr>
            <a:r>
              <a:rPr lang="en-US" dirty="0"/>
              <a:t>Ask questions of peers or the teacher if any additional clarification is needed.</a:t>
            </a:r>
          </a:p>
          <a:p>
            <a:endParaRPr lang="en-US" dirty="0"/>
          </a:p>
        </p:txBody>
      </p:sp>
    </p:spTree>
    <p:extLst>
      <p:ext uri="{BB962C8B-B14F-4D97-AF65-F5344CB8AC3E}">
        <p14:creationId xmlns:p14="http://schemas.microsoft.com/office/powerpoint/2010/main" val="2018644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Course We Remember SOAPSTONERS!</a:t>
            </a:r>
          </a:p>
        </p:txBody>
      </p:sp>
      <p:sp>
        <p:nvSpPr>
          <p:cNvPr id="3" name="Content Placeholder 2"/>
          <p:cNvSpPr>
            <a:spLocks noGrp="1"/>
          </p:cNvSpPr>
          <p:nvPr>
            <p:ph sz="quarter" idx="1"/>
          </p:nvPr>
        </p:nvSpPr>
        <p:spPr/>
        <p:txBody>
          <a:bodyPr vert="horz" anchor="t">
            <a:normAutofit fontScale="85000" lnSpcReduction="20000"/>
          </a:bodyPr>
          <a:lstStyle/>
          <a:p>
            <a:r>
              <a:rPr lang="en-US" b="1" u="sng" dirty="0">
                <a:solidFill>
                  <a:srgbClr val="C00000"/>
                </a:solidFill>
              </a:rPr>
              <a:t>S</a:t>
            </a:r>
            <a:r>
              <a:rPr lang="en-US" b="1" dirty="0">
                <a:solidFill>
                  <a:srgbClr val="C00000"/>
                </a:solidFill>
              </a:rPr>
              <a:t>ubject: </a:t>
            </a:r>
            <a:r>
              <a:rPr lang="en-US" dirty="0">
                <a:solidFill>
                  <a:srgbClr val="C00000"/>
                </a:solidFill>
              </a:rPr>
              <a:t>The subjects of texts are often abstract—the right to die, racism, poverty, conformity, etc.  The subject is the issue at hand, not the character or specific situation.  There will often be direct (refer to the title)as well as a indirect subject (a combination of the direct subject and tone).</a:t>
            </a:r>
            <a:endParaRPr lang="en-US" dirty="0"/>
          </a:p>
          <a:p>
            <a:r>
              <a:rPr lang="en-US" b="1" u="sng" dirty="0">
                <a:solidFill>
                  <a:srgbClr val="0070C0"/>
                </a:solidFill>
              </a:rPr>
              <a:t>O</a:t>
            </a:r>
            <a:r>
              <a:rPr lang="en-US" b="1" dirty="0">
                <a:solidFill>
                  <a:srgbClr val="0070C0"/>
                </a:solidFill>
              </a:rPr>
              <a:t>ccasion: </a:t>
            </a:r>
            <a:r>
              <a:rPr lang="en-US" dirty="0">
                <a:solidFill>
                  <a:srgbClr val="0070C0"/>
                </a:solidFill>
              </a:rPr>
              <a:t>Remember that naming the occasion is both the </a:t>
            </a:r>
            <a:r>
              <a:rPr lang="en-US" b="1" dirty="0">
                <a:solidFill>
                  <a:srgbClr val="0070C0"/>
                </a:solidFill>
              </a:rPr>
              <a:t>time/place </a:t>
            </a:r>
            <a:r>
              <a:rPr lang="en-US" dirty="0">
                <a:solidFill>
                  <a:srgbClr val="0070C0"/>
                </a:solidFill>
              </a:rPr>
              <a:t>and the </a:t>
            </a:r>
            <a:r>
              <a:rPr lang="en-US" b="1" dirty="0">
                <a:solidFill>
                  <a:srgbClr val="0070C0"/>
                </a:solidFill>
              </a:rPr>
              <a:t>genre</a:t>
            </a:r>
            <a:r>
              <a:rPr lang="en-US" dirty="0">
                <a:solidFill>
                  <a:srgbClr val="0070C0"/>
                </a:solidFill>
              </a:rPr>
              <a:t>. Is the text a memory? Speech? Letter? Critique? Argument? About what event? Where? When?</a:t>
            </a:r>
            <a:endParaRPr lang="en-US" dirty="0"/>
          </a:p>
          <a:p>
            <a:r>
              <a:rPr lang="en-US" b="1" u="sng" dirty="0">
                <a:solidFill>
                  <a:srgbClr val="00B050"/>
                </a:solidFill>
              </a:rPr>
              <a:t>A</a:t>
            </a:r>
            <a:r>
              <a:rPr lang="en-US" b="1" dirty="0">
                <a:solidFill>
                  <a:srgbClr val="00B050"/>
                </a:solidFill>
              </a:rPr>
              <a:t>udience: </a:t>
            </a:r>
            <a:r>
              <a:rPr lang="en-US" dirty="0">
                <a:solidFill>
                  <a:srgbClr val="00B050"/>
                </a:solidFill>
              </a:rPr>
              <a:t>Who is the </a:t>
            </a:r>
            <a:r>
              <a:rPr lang="en-US" b="1" i="1" dirty="0">
                <a:solidFill>
                  <a:srgbClr val="00B050"/>
                </a:solidFill>
              </a:rPr>
              <a:t>intended</a:t>
            </a:r>
            <a:r>
              <a:rPr lang="en-US" i="1" dirty="0">
                <a:solidFill>
                  <a:srgbClr val="00B050"/>
                </a:solidFill>
              </a:rPr>
              <a:t> </a:t>
            </a:r>
            <a:r>
              <a:rPr lang="en-US" dirty="0">
                <a:solidFill>
                  <a:srgbClr val="00B050"/>
                </a:solidFill>
              </a:rPr>
              <a:t>audience? Whose attention does the speaker seek to gain? Who is the writer speaking to? In MLK’s “I Have a Dream,” he is not speaking to African Americans but to readers who may harbor racial prejudices—perhaps to policy makers. Is it a general audience? Specific audience?</a:t>
            </a:r>
            <a:endParaRPr lang="en-US" dirty="0"/>
          </a:p>
          <a:p>
            <a:pPr marL="0" indent="0">
              <a:buNone/>
            </a:pPr>
            <a:endParaRPr lang="en-US" dirty="0"/>
          </a:p>
        </p:txBody>
      </p:sp>
    </p:spTree>
    <p:extLst>
      <p:ext uri="{BB962C8B-B14F-4D97-AF65-F5344CB8AC3E}">
        <p14:creationId xmlns:p14="http://schemas.microsoft.com/office/powerpoint/2010/main" val="2946390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5A8E-4202-47CD-B291-83F1BAD68A99}"/>
              </a:ext>
            </a:extLst>
          </p:cNvPr>
          <p:cNvSpPr>
            <a:spLocks noGrp="1"/>
          </p:cNvSpPr>
          <p:nvPr>
            <p:ph type="title"/>
          </p:nvPr>
        </p:nvSpPr>
        <p:spPr/>
        <p:txBody>
          <a:bodyPr/>
          <a:lstStyle/>
          <a:p>
            <a:r>
              <a:rPr lang="en-US" dirty="0" err="1"/>
              <a:t>SOAPSToneRS</a:t>
            </a:r>
          </a:p>
        </p:txBody>
      </p:sp>
      <p:sp>
        <p:nvSpPr>
          <p:cNvPr id="3" name="Content Placeholder 2">
            <a:extLst>
              <a:ext uri="{FF2B5EF4-FFF2-40B4-BE49-F238E27FC236}">
                <a16:creationId xmlns:a16="http://schemas.microsoft.com/office/drawing/2014/main" id="{21ACBF96-E906-427C-AC8A-59651C80EDC1}"/>
              </a:ext>
            </a:extLst>
          </p:cNvPr>
          <p:cNvSpPr>
            <a:spLocks noGrp="1"/>
          </p:cNvSpPr>
          <p:nvPr>
            <p:ph sz="quarter" idx="1"/>
          </p:nvPr>
        </p:nvSpPr>
        <p:spPr/>
        <p:txBody>
          <a:bodyPr vert="horz" anchor="t">
            <a:normAutofit lnSpcReduction="10000"/>
          </a:bodyPr>
          <a:lstStyle/>
          <a:p>
            <a:r>
              <a:rPr lang="en-US" b="1" u="sng" dirty="0">
                <a:solidFill>
                  <a:srgbClr val="7030A0"/>
                </a:solidFill>
              </a:rPr>
              <a:t>P</a:t>
            </a:r>
            <a:r>
              <a:rPr lang="en-US" b="1" dirty="0">
                <a:solidFill>
                  <a:srgbClr val="7030A0"/>
                </a:solidFill>
              </a:rPr>
              <a:t>oint of View and its Purpose:</a:t>
            </a:r>
            <a:r>
              <a:rPr lang="en-US" i="1" dirty="0">
                <a:solidFill>
                  <a:srgbClr val="7030A0"/>
                </a:solidFill>
              </a:rPr>
              <a:t> Remember that the speaker cannot simply be the author/writer. </a:t>
            </a:r>
            <a:r>
              <a:rPr lang="en-US" dirty="0">
                <a:solidFill>
                  <a:srgbClr val="7030A0"/>
                </a:solidFill>
              </a:rPr>
              <a:t>Is there an identifiable point of view ?  Is it reliable, unreliable, biased, or unbiased?  How does it work to communicate the Purpose?  Think about the modes of writing and the purposes behind those modes. Authors write to entertain, to inform, to persuade, to critique, to complain, to explain, to reflect, to describe, </a:t>
            </a:r>
            <a:r>
              <a:rPr lang="en-US" i="1" dirty="0">
                <a:solidFill>
                  <a:srgbClr val="7030A0"/>
                </a:solidFill>
              </a:rPr>
              <a:t>sometimes to simply express a truth.</a:t>
            </a:r>
            <a:r>
              <a:rPr lang="en-US" dirty="0">
                <a:solidFill>
                  <a:srgbClr val="7030A0"/>
                </a:solidFill>
              </a:rPr>
              <a:t> Often, writers have a dual purpose. It is not enough to say to inform—to inform about what? To complain about what? To explain what? </a:t>
            </a:r>
            <a:endParaRPr lang="en-US" dirty="0"/>
          </a:p>
          <a:p>
            <a:endParaRPr lang="en-US" dirty="0"/>
          </a:p>
        </p:txBody>
      </p:sp>
    </p:spTree>
    <p:extLst>
      <p:ext uri="{BB962C8B-B14F-4D97-AF65-F5344CB8AC3E}">
        <p14:creationId xmlns:p14="http://schemas.microsoft.com/office/powerpoint/2010/main" val="2561449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SOAPSTONERS</a:t>
            </a:r>
          </a:p>
        </p:txBody>
      </p:sp>
      <p:sp>
        <p:nvSpPr>
          <p:cNvPr id="3" name="Content Placeholder 2"/>
          <p:cNvSpPr>
            <a:spLocks noGrp="1"/>
          </p:cNvSpPr>
          <p:nvPr>
            <p:ph sz="quarter" idx="1"/>
          </p:nvPr>
        </p:nvSpPr>
        <p:spPr/>
        <p:txBody>
          <a:bodyPr vert="horz" anchor="t">
            <a:normAutofit fontScale="77500" lnSpcReduction="20000"/>
          </a:bodyPr>
          <a:lstStyle/>
          <a:p>
            <a:r>
              <a:rPr lang="en-US" b="1" dirty="0">
                <a:solidFill>
                  <a:srgbClr val="008080"/>
                </a:solidFill>
              </a:rPr>
              <a:t>Structure: </a:t>
            </a:r>
            <a:r>
              <a:rPr lang="en-US" i="1" dirty="0">
                <a:solidFill>
                  <a:srgbClr val="008080"/>
                </a:solidFill>
              </a:rPr>
              <a:t>The organization or the dominant pattern of development.  The organization is a tool for effectively communicating the author purpose/subject to the audience.</a:t>
            </a:r>
            <a:r>
              <a:rPr lang="en-US" dirty="0">
                <a:solidFill>
                  <a:srgbClr val="008080"/>
                </a:solidFill>
              </a:rPr>
              <a:t>  </a:t>
            </a:r>
            <a:endParaRPr lang="en-US" dirty="0"/>
          </a:p>
          <a:p>
            <a:r>
              <a:rPr lang="en-US" dirty="0">
                <a:solidFill>
                  <a:srgbClr val="008080"/>
                </a:solidFill>
              </a:rPr>
              <a:t>In nonfiction the 4 primary modes: </a:t>
            </a:r>
            <a:r>
              <a:rPr lang="en-US" b="1" dirty="0">
                <a:solidFill>
                  <a:srgbClr val="FF3399"/>
                </a:solidFill>
              </a:rPr>
              <a:t>Exposition: illustrates a point,</a:t>
            </a:r>
            <a:r>
              <a:rPr lang="en-US" b="1" dirty="0">
                <a:solidFill>
                  <a:srgbClr val="008080"/>
                </a:solidFill>
              </a:rPr>
              <a:t> </a:t>
            </a:r>
            <a:r>
              <a:rPr lang="en-US" b="1" dirty="0">
                <a:solidFill>
                  <a:srgbClr val="4044F6"/>
                </a:solidFill>
              </a:rPr>
              <a:t>Narration: tells a story</a:t>
            </a:r>
            <a:r>
              <a:rPr lang="en-US" b="1" dirty="0">
                <a:solidFill>
                  <a:srgbClr val="008080"/>
                </a:solidFill>
              </a:rPr>
              <a:t>, </a:t>
            </a:r>
            <a:r>
              <a:rPr lang="en-US" b="1" dirty="0">
                <a:solidFill>
                  <a:srgbClr val="CC0099"/>
                </a:solidFill>
              </a:rPr>
              <a:t>Description: creates a sensory image,</a:t>
            </a:r>
            <a:r>
              <a:rPr lang="en-US" b="1" dirty="0">
                <a:solidFill>
                  <a:srgbClr val="008080"/>
                </a:solidFill>
              </a:rPr>
              <a:t> </a:t>
            </a:r>
            <a:r>
              <a:rPr lang="en-US" b="1" dirty="0">
                <a:solidFill>
                  <a:srgbClr val="996633"/>
                </a:solidFill>
              </a:rPr>
              <a:t>and Argumentation: takes a position on an issue and defends it. </a:t>
            </a:r>
            <a:endParaRPr lang="en-US" dirty="0"/>
          </a:p>
          <a:p>
            <a:r>
              <a:rPr lang="en-US" dirty="0">
                <a:solidFill>
                  <a:srgbClr val="008080"/>
                </a:solidFill>
              </a:rPr>
              <a:t>Each mode can be further organized in one of the following ways:  </a:t>
            </a:r>
            <a:r>
              <a:rPr lang="en-US" dirty="0">
                <a:solidFill>
                  <a:srgbClr val="C00000"/>
                </a:solidFill>
              </a:rPr>
              <a:t>exemplification (examples), </a:t>
            </a:r>
            <a:r>
              <a:rPr lang="en-US" dirty="0">
                <a:solidFill>
                  <a:schemeClr val="accent1"/>
                </a:solidFill>
              </a:rPr>
              <a:t>cause and effect (reasons for an occurrence or consequence of the occurrence) </a:t>
            </a:r>
            <a:r>
              <a:rPr lang="en-US" dirty="0">
                <a:solidFill>
                  <a:srgbClr val="008080"/>
                </a:solidFill>
              </a:rPr>
              <a:t>, </a:t>
            </a:r>
            <a:r>
              <a:rPr lang="en-US" dirty="0">
                <a:solidFill>
                  <a:srgbClr val="00B050"/>
                </a:solidFill>
              </a:rPr>
              <a:t>comparison and contrast (similarities or differences between two or more things),</a:t>
            </a:r>
            <a:r>
              <a:rPr lang="en-US" dirty="0">
                <a:solidFill>
                  <a:srgbClr val="008080"/>
                </a:solidFill>
              </a:rPr>
              <a:t> </a:t>
            </a:r>
            <a:r>
              <a:rPr lang="en-US" dirty="0">
                <a:solidFill>
                  <a:srgbClr val="00B0F0"/>
                </a:solidFill>
              </a:rPr>
              <a:t>classification  and division (grouping by common characteristics or breaking an entity into small groups), </a:t>
            </a:r>
            <a:r>
              <a:rPr lang="en-US" dirty="0">
                <a:solidFill>
                  <a:srgbClr val="7030A0"/>
                </a:solidFill>
              </a:rPr>
              <a:t>definition (explains what something is), </a:t>
            </a:r>
            <a:r>
              <a:rPr lang="en-US" dirty="0">
                <a:solidFill>
                  <a:srgbClr val="008080"/>
                </a:solidFill>
              </a:rPr>
              <a:t>process/chronology(time sequence or a series of steps)</a:t>
            </a:r>
            <a:endParaRPr lang="en-US" dirty="0"/>
          </a:p>
          <a:p>
            <a:pPr lvl="0"/>
            <a:endParaRPr lang="en-US" dirty="0">
              <a:solidFill>
                <a:srgbClr val="0070C0"/>
              </a:solidFill>
            </a:endParaRPr>
          </a:p>
        </p:txBody>
      </p:sp>
    </p:spTree>
    <p:extLst>
      <p:ext uri="{BB962C8B-B14F-4D97-AF65-F5344CB8AC3E}">
        <p14:creationId xmlns:p14="http://schemas.microsoft.com/office/powerpoint/2010/main" val="3079947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SOAPSTONERS</a:t>
            </a:r>
          </a:p>
        </p:txBody>
      </p:sp>
      <p:sp>
        <p:nvSpPr>
          <p:cNvPr id="3" name="Content Placeholder 2"/>
          <p:cNvSpPr>
            <a:spLocks noGrp="1"/>
          </p:cNvSpPr>
          <p:nvPr>
            <p:ph sz="quarter" idx="1"/>
          </p:nvPr>
        </p:nvSpPr>
        <p:spPr/>
        <p:txBody>
          <a:bodyPr>
            <a:normAutofit fontScale="85000" lnSpcReduction="20000"/>
          </a:bodyPr>
          <a:lstStyle/>
          <a:p>
            <a:pPr lvl="0"/>
            <a:r>
              <a:rPr lang="en-US" b="1" dirty="0">
                <a:solidFill>
                  <a:srgbClr val="CC00CC"/>
                </a:solidFill>
              </a:rPr>
              <a:t>Tone:</a:t>
            </a:r>
            <a:r>
              <a:rPr lang="en-US" dirty="0">
                <a:solidFill>
                  <a:srgbClr val="CC00CC"/>
                </a:solidFill>
              </a:rPr>
              <a:t> Tone is the attitude of the speaker towards his subject and audience. Who is the speaker? What is the subject? What is the speaker’s attitude towards his subject? Use your </a:t>
            </a:r>
            <a:r>
              <a:rPr lang="en-US" i="1" dirty="0">
                <a:solidFill>
                  <a:srgbClr val="CC00CC"/>
                </a:solidFill>
              </a:rPr>
              <a:t>Vocabulary of Attitudes </a:t>
            </a:r>
            <a:r>
              <a:rPr lang="en-US" dirty="0">
                <a:solidFill>
                  <a:srgbClr val="CC00CC"/>
                </a:solidFill>
              </a:rPr>
              <a:t>sheet for reference.</a:t>
            </a:r>
          </a:p>
          <a:p>
            <a:pPr lvl="0"/>
            <a:r>
              <a:rPr lang="en-US" b="1" dirty="0">
                <a:solidFill>
                  <a:schemeClr val="accent6">
                    <a:lumMod val="50000"/>
                  </a:schemeClr>
                </a:solidFill>
              </a:rPr>
              <a:t>Rhetorical Devices</a:t>
            </a:r>
            <a:r>
              <a:rPr lang="en-US" dirty="0">
                <a:solidFill>
                  <a:schemeClr val="accent6">
                    <a:lumMod val="50000"/>
                  </a:schemeClr>
                </a:solidFill>
              </a:rPr>
              <a:t>: The writer’s use of mode—narration, exposition, description, and persuasion. The writer’s use of ethos, logos, pathos; the writer’s use of evidence such as personal experience, example, definition, statistics, research; the writer’s use of satire, sarcasm, understatement, anecdotes, alliteration, parallelism, diction (denotation/connotation), detail, syntax, organization, etc.</a:t>
            </a:r>
          </a:p>
          <a:p>
            <a:r>
              <a:rPr lang="en-US" b="1" dirty="0">
                <a:solidFill>
                  <a:srgbClr val="008080"/>
                </a:solidFill>
              </a:rPr>
              <a:t>Stylistic Devices: </a:t>
            </a:r>
            <a:r>
              <a:rPr lang="en-US" dirty="0">
                <a:solidFill>
                  <a:srgbClr val="008080"/>
                </a:solidFill>
              </a:rPr>
              <a:t>Literary Devices with a figurative meaning  including (but not limited to) simile, metaphor, personification, foreshadowing, flashback, imagery, allusions, irony, symbolism, etc. </a:t>
            </a:r>
          </a:p>
          <a:p>
            <a:endParaRPr lang="en-US" dirty="0"/>
          </a:p>
        </p:txBody>
      </p:sp>
    </p:spTree>
    <p:extLst>
      <p:ext uri="{BB962C8B-B14F-4D97-AF65-F5344CB8AC3E}">
        <p14:creationId xmlns:p14="http://schemas.microsoft.com/office/powerpoint/2010/main" val="2349596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p:txBody>
      </p:sp>
    </p:spTree>
    <p:extLst>
      <p:ext uri="{BB962C8B-B14F-4D97-AF65-F5344CB8AC3E}">
        <p14:creationId xmlns:p14="http://schemas.microsoft.com/office/powerpoint/2010/main" val="2859635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1/4/2019</a:t>
            </a:r>
          </a:p>
        </p:txBody>
      </p:sp>
      <p:sp>
        <p:nvSpPr>
          <p:cNvPr id="3" name="Content Placeholder 2"/>
          <p:cNvSpPr>
            <a:spLocks noGrp="1"/>
          </p:cNvSpPr>
          <p:nvPr>
            <p:ph sz="quarter" idx="1"/>
          </p:nvPr>
        </p:nvSpPr>
        <p:spPr/>
        <p:txBody>
          <a:bodyPr>
            <a:normAutofit/>
          </a:bodyPr>
          <a:lstStyle/>
          <a:p>
            <a:r>
              <a:rPr lang="en-US" sz="3300" dirty="0">
                <a:solidFill>
                  <a:srgbClr val="C00000"/>
                </a:solidFill>
              </a:rPr>
              <a:t>Housekeeping- place homework on the right corner, sharpen your pencils, dispose of any trash </a:t>
            </a:r>
            <a:r>
              <a:rPr lang="en-US" sz="3300">
                <a:solidFill>
                  <a:srgbClr val="C00000"/>
                </a:solidFill>
              </a:rPr>
              <a:t>etc.</a:t>
            </a:r>
            <a:endParaRPr lang="en-US" dirty="0">
              <a:solidFill>
                <a:srgbClr val="C00000"/>
              </a:solidFill>
            </a:endParaRPr>
          </a:p>
          <a:p>
            <a:pPr lvl="1"/>
            <a:r>
              <a:rPr lang="en-US" dirty="0">
                <a:solidFill>
                  <a:srgbClr val="C00000"/>
                </a:solidFill>
              </a:rPr>
              <a:t>BBR Novel </a:t>
            </a:r>
            <a:endParaRPr lang="en-US" dirty="0">
              <a:solidFill>
                <a:srgbClr val="0070C0"/>
              </a:solidFill>
            </a:endParaRPr>
          </a:p>
          <a:p>
            <a:r>
              <a:rPr lang="en-US" dirty="0">
                <a:solidFill>
                  <a:srgbClr val="C00000"/>
                </a:solidFill>
              </a:rPr>
              <a:t>Review the Daily Objectives and Essential Questions</a:t>
            </a:r>
          </a:p>
          <a:p>
            <a:r>
              <a:rPr lang="en-US" dirty="0">
                <a:solidFill>
                  <a:srgbClr val="C00000"/>
                </a:solidFill>
              </a:rPr>
              <a:t>Complete the Rhetorical Devices Notes and Review</a:t>
            </a:r>
          </a:p>
          <a:p>
            <a:r>
              <a:rPr lang="en-US" dirty="0">
                <a:solidFill>
                  <a:srgbClr val="C00000"/>
                </a:solidFill>
              </a:rPr>
              <a:t>Complete the Writing Pre-Assessment  </a:t>
            </a:r>
            <a:endParaRPr lang="en-US" i="1" dirty="0">
              <a:solidFill>
                <a:srgbClr val="0070C0"/>
              </a:solidFill>
            </a:endParaRPr>
          </a:p>
          <a:p>
            <a:r>
              <a:rPr lang="en-US" dirty="0">
                <a:solidFill>
                  <a:srgbClr val="C00000"/>
                </a:solidFill>
              </a:rPr>
              <a:t>Complete the Closure Questions</a:t>
            </a:r>
          </a:p>
          <a:p>
            <a:endParaRPr lang="en-US" dirty="0"/>
          </a:p>
        </p:txBody>
      </p:sp>
    </p:spTree>
    <p:extLst>
      <p:ext uri="{BB962C8B-B14F-4D97-AF65-F5344CB8AC3E}">
        <p14:creationId xmlns:p14="http://schemas.microsoft.com/office/powerpoint/2010/main" val="3111164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a:xfrm>
            <a:off x="301752" y="1527048"/>
            <a:ext cx="8503920" cy="4916615"/>
          </a:xfrm>
        </p:spPr>
        <p:txBody>
          <a:bodyPr>
            <a:normAutofit fontScale="925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3800362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lstStyle/>
          <a:p>
            <a:r>
              <a:rPr lang="en-US" sz="2800" dirty="0"/>
              <a:t>How do we create a positive culture within our school?</a:t>
            </a:r>
          </a:p>
          <a:p>
            <a:r>
              <a:rPr lang="en-US" sz="2800" dirty="0"/>
              <a:t>What is the purpose of this class?</a:t>
            </a:r>
          </a:p>
          <a:p>
            <a:r>
              <a:rPr lang="en-US" sz="2800" dirty="0"/>
              <a:t>How do we ensure that this purpose is met?</a:t>
            </a:r>
          </a:p>
          <a:p>
            <a:r>
              <a:rPr lang="en-US" sz="2800" dirty="0"/>
              <a:t>What are the basic tools used by an author to manipulate the audience?</a:t>
            </a:r>
          </a:p>
          <a:p>
            <a:r>
              <a:rPr lang="en-US" sz="2800" dirty="0"/>
              <a:t>As readers, how do we identify and analyze these tools?</a:t>
            </a:r>
          </a:p>
          <a:p>
            <a:pPr marL="0" indent="0">
              <a:buNone/>
            </a:pPr>
            <a:endParaRPr lang="en-US" dirty="0"/>
          </a:p>
        </p:txBody>
      </p:sp>
    </p:spTree>
    <p:extLst>
      <p:ext uri="{BB962C8B-B14F-4D97-AF65-F5344CB8AC3E}">
        <p14:creationId xmlns:p14="http://schemas.microsoft.com/office/powerpoint/2010/main" val="3539106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Autofit/>
          </a:bodyPr>
          <a:lstStyle/>
          <a:p>
            <a:pPr algn="l"/>
            <a:r>
              <a:rPr lang="en-US" sz="2400" dirty="0"/>
              <a:t>Label the noun subject, noun object, articles, adverbs, adjectives, prepositions, and prepositional phrases in each sentence.</a:t>
            </a:r>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Annabelle joyfully bought the beautiful new dress for her sister.</a:t>
            </a:r>
          </a:p>
          <a:p>
            <a:pPr marL="514350" indent="-514350">
              <a:buFont typeface="+mj-lt"/>
              <a:buAutoNum type="arabicPeriod"/>
            </a:pPr>
            <a:r>
              <a:rPr lang="en-US" dirty="0"/>
              <a:t>Rachel artistically sketched an exact likeness of her father for her art class.</a:t>
            </a:r>
          </a:p>
          <a:p>
            <a:pPr marL="514350" indent="-514350">
              <a:buFont typeface="+mj-lt"/>
              <a:buAutoNum type="arabicPeriod"/>
            </a:pPr>
            <a:r>
              <a:rPr lang="en-US" dirty="0"/>
              <a:t>Camille thankfully acknowledged the help of her friends in resolving the problem.</a:t>
            </a:r>
          </a:p>
          <a:p>
            <a:pPr marL="514350" indent="-514350">
              <a:buFont typeface="+mj-lt"/>
              <a:buAutoNum type="arabicPeriod"/>
            </a:pPr>
            <a:r>
              <a:rPr lang="en-US" dirty="0"/>
              <a:t>Hiram enthusiastically celebrated the A he received on his paper.</a:t>
            </a:r>
          </a:p>
          <a:p>
            <a:pPr marL="514350" indent="-514350">
              <a:buFont typeface="+mj-lt"/>
              <a:buAutoNum type="arabicPeriod"/>
            </a:pPr>
            <a:r>
              <a:rPr lang="en-US" dirty="0"/>
              <a:t>John quietly returned to the house after his curfew.</a:t>
            </a:r>
          </a:p>
          <a:p>
            <a:pPr marL="0" indent="0">
              <a:buNone/>
            </a:pPr>
            <a:endParaRPr lang="en-US" dirty="0"/>
          </a:p>
        </p:txBody>
      </p:sp>
    </p:spTree>
    <p:extLst>
      <p:ext uri="{BB962C8B-B14F-4D97-AF65-F5344CB8AC3E}">
        <p14:creationId xmlns:p14="http://schemas.microsoft.com/office/powerpoint/2010/main" val="3384741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Rhetoric: The art of using words effectively in writing or speaking so as to influence or persuade</a:t>
            </a:r>
          </a:p>
        </p:txBody>
      </p:sp>
      <p:sp>
        <p:nvSpPr>
          <p:cNvPr id="3" name="Content Placeholder 2"/>
          <p:cNvSpPr>
            <a:spLocks noGrp="1"/>
          </p:cNvSpPr>
          <p:nvPr>
            <p:ph sz="quarter" idx="1"/>
          </p:nvPr>
        </p:nvSpPr>
        <p:spPr/>
        <p:txBody>
          <a:bodyPr>
            <a:normAutofit/>
          </a:bodyPr>
          <a:lstStyle/>
          <a:p>
            <a:endParaRPr lang="en-US" dirty="0"/>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38115"/>
              </p:ext>
            </p:extLst>
          </p:nvPr>
        </p:nvGraphicFramePr>
        <p:xfrm>
          <a:off x="228600" y="1397000"/>
          <a:ext cx="8763000" cy="5308600"/>
        </p:xfrm>
        <a:graphic>
          <a:graphicData uri="http://schemas.openxmlformats.org/drawingml/2006/table">
            <a:tbl>
              <a:tblPr firstRow="1" bandRow="1">
                <a:tableStyleId>{5C22544A-7EE6-4342-B048-85BDC9FD1C3A}</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482600">
                <a:tc gridSpan="2">
                  <a:txBody>
                    <a:bodyPr/>
                    <a:lstStyle/>
                    <a:p>
                      <a:r>
                        <a:rPr lang="en-US" dirty="0"/>
                        <a:t>Write the definitions for  the</a:t>
                      </a:r>
                      <a:r>
                        <a:rPr lang="en-US" baseline="0" dirty="0"/>
                        <a:t> following rhetorical devices.</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482600">
                <a:tc>
                  <a:txBody>
                    <a:bodyPr/>
                    <a:lstStyle/>
                    <a:p>
                      <a:r>
                        <a:rPr lang="en-US" dirty="0"/>
                        <a:t>Diction</a:t>
                      </a:r>
                    </a:p>
                  </a:txBody>
                  <a:tcPr/>
                </a:tc>
                <a:tc>
                  <a:txBody>
                    <a:bodyPr/>
                    <a:lstStyle/>
                    <a:p>
                      <a:r>
                        <a:rPr lang="en-US" dirty="0"/>
                        <a:t>Imagery</a:t>
                      </a:r>
                    </a:p>
                  </a:txBody>
                  <a:tcPr/>
                </a:tc>
                <a:extLst>
                  <a:ext uri="{0D108BD9-81ED-4DB2-BD59-A6C34878D82A}">
                    <a16:rowId xmlns:a16="http://schemas.microsoft.com/office/drawing/2014/main" val="10001"/>
                  </a:ext>
                </a:extLst>
              </a:tr>
              <a:tr h="482600">
                <a:tc>
                  <a:txBody>
                    <a:bodyPr/>
                    <a:lstStyle/>
                    <a:p>
                      <a:r>
                        <a:rPr lang="en-US" dirty="0"/>
                        <a:t>Hyperbole</a:t>
                      </a:r>
                    </a:p>
                  </a:txBody>
                  <a:tcPr/>
                </a:tc>
                <a:tc>
                  <a:txBody>
                    <a:bodyPr/>
                    <a:lstStyle/>
                    <a:p>
                      <a:r>
                        <a:rPr lang="en-US" dirty="0"/>
                        <a:t>Syntax</a:t>
                      </a:r>
                    </a:p>
                  </a:txBody>
                  <a:tcPr/>
                </a:tc>
                <a:extLst>
                  <a:ext uri="{0D108BD9-81ED-4DB2-BD59-A6C34878D82A}">
                    <a16:rowId xmlns:a16="http://schemas.microsoft.com/office/drawing/2014/main" val="10002"/>
                  </a:ext>
                </a:extLst>
              </a:tr>
              <a:tr h="482600">
                <a:tc>
                  <a:txBody>
                    <a:bodyPr/>
                    <a:lstStyle/>
                    <a:p>
                      <a:r>
                        <a:rPr lang="en-US" dirty="0"/>
                        <a:t>Inverted Syntax</a:t>
                      </a:r>
                    </a:p>
                  </a:txBody>
                  <a:tcPr/>
                </a:tc>
                <a:tc>
                  <a:txBody>
                    <a:bodyPr/>
                    <a:lstStyle/>
                    <a:p>
                      <a:r>
                        <a:rPr lang="en-US" dirty="0"/>
                        <a:t>Rhetorical Questions</a:t>
                      </a:r>
                    </a:p>
                  </a:txBody>
                  <a:tcPr/>
                </a:tc>
                <a:extLst>
                  <a:ext uri="{0D108BD9-81ED-4DB2-BD59-A6C34878D82A}">
                    <a16:rowId xmlns:a16="http://schemas.microsoft.com/office/drawing/2014/main" val="10003"/>
                  </a:ext>
                </a:extLst>
              </a:tr>
              <a:tr h="482600">
                <a:tc>
                  <a:txBody>
                    <a:bodyPr/>
                    <a:lstStyle/>
                    <a:p>
                      <a:r>
                        <a:rPr lang="en-US" dirty="0"/>
                        <a:t>Analogy</a:t>
                      </a:r>
                    </a:p>
                  </a:txBody>
                  <a:tcPr/>
                </a:tc>
                <a:tc>
                  <a:txBody>
                    <a:bodyPr/>
                    <a:lstStyle/>
                    <a:p>
                      <a:r>
                        <a:rPr lang="en-US" dirty="0"/>
                        <a:t>Paradox/Oxymoron</a:t>
                      </a:r>
                    </a:p>
                  </a:txBody>
                  <a:tcPr/>
                </a:tc>
                <a:extLst>
                  <a:ext uri="{0D108BD9-81ED-4DB2-BD59-A6C34878D82A}">
                    <a16:rowId xmlns:a16="http://schemas.microsoft.com/office/drawing/2014/main" val="10004"/>
                  </a:ext>
                </a:extLst>
              </a:tr>
              <a:tr h="482600">
                <a:tc>
                  <a:txBody>
                    <a:bodyPr/>
                    <a:lstStyle/>
                    <a:p>
                      <a:r>
                        <a:rPr lang="en-US" dirty="0"/>
                        <a:t>Parable</a:t>
                      </a:r>
                    </a:p>
                  </a:txBody>
                  <a:tcPr/>
                </a:tc>
                <a:tc>
                  <a:txBody>
                    <a:bodyPr/>
                    <a:lstStyle/>
                    <a:p>
                      <a:r>
                        <a:rPr lang="en-US" dirty="0"/>
                        <a:t>Parody</a:t>
                      </a:r>
                    </a:p>
                  </a:txBody>
                  <a:tcPr/>
                </a:tc>
                <a:extLst>
                  <a:ext uri="{0D108BD9-81ED-4DB2-BD59-A6C34878D82A}">
                    <a16:rowId xmlns:a16="http://schemas.microsoft.com/office/drawing/2014/main" val="10005"/>
                  </a:ext>
                </a:extLst>
              </a:tr>
              <a:tr h="482600">
                <a:tc>
                  <a:txBody>
                    <a:bodyPr/>
                    <a:lstStyle/>
                    <a:p>
                      <a:r>
                        <a:rPr lang="en-US" dirty="0"/>
                        <a:t>Satire</a:t>
                      </a:r>
                    </a:p>
                  </a:txBody>
                  <a:tcPr/>
                </a:tc>
                <a:tc>
                  <a:txBody>
                    <a:bodyPr/>
                    <a:lstStyle/>
                    <a:p>
                      <a:r>
                        <a:rPr lang="en-US" dirty="0"/>
                        <a:t>Understatement</a:t>
                      </a:r>
                    </a:p>
                  </a:txBody>
                  <a:tcPr/>
                </a:tc>
                <a:extLst>
                  <a:ext uri="{0D108BD9-81ED-4DB2-BD59-A6C34878D82A}">
                    <a16:rowId xmlns:a16="http://schemas.microsoft.com/office/drawing/2014/main" val="10006"/>
                  </a:ext>
                </a:extLst>
              </a:tr>
              <a:tr h="482600">
                <a:tc>
                  <a:txBody>
                    <a:bodyPr/>
                    <a:lstStyle/>
                    <a:p>
                      <a:r>
                        <a:rPr lang="en-US" dirty="0"/>
                        <a:t>Parallelism</a:t>
                      </a:r>
                    </a:p>
                  </a:txBody>
                  <a:tcPr/>
                </a:tc>
                <a:tc>
                  <a:txBody>
                    <a:bodyPr/>
                    <a:lstStyle/>
                    <a:p>
                      <a:r>
                        <a:rPr lang="en-US" dirty="0"/>
                        <a:t>Euphemism</a:t>
                      </a:r>
                    </a:p>
                  </a:txBody>
                  <a:tcPr/>
                </a:tc>
                <a:extLst>
                  <a:ext uri="{0D108BD9-81ED-4DB2-BD59-A6C34878D82A}">
                    <a16:rowId xmlns:a16="http://schemas.microsoft.com/office/drawing/2014/main" val="10007"/>
                  </a:ext>
                </a:extLst>
              </a:tr>
              <a:tr h="482600">
                <a:tc>
                  <a:txBody>
                    <a:bodyPr/>
                    <a:lstStyle/>
                    <a:p>
                      <a:r>
                        <a:rPr lang="en-US" dirty="0"/>
                        <a:t>Allusion</a:t>
                      </a:r>
                    </a:p>
                  </a:txBody>
                  <a:tcPr/>
                </a:tc>
                <a:tc>
                  <a:txBody>
                    <a:bodyPr/>
                    <a:lstStyle/>
                    <a:p>
                      <a:r>
                        <a:rPr lang="en-US" dirty="0"/>
                        <a:t>Digression</a:t>
                      </a:r>
                    </a:p>
                  </a:txBody>
                  <a:tcPr/>
                </a:tc>
                <a:extLst>
                  <a:ext uri="{0D108BD9-81ED-4DB2-BD59-A6C34878D82A}">
                    <a16:rowId xmlns:a16="http://schemas.microsoft.com/office/drawing/2014/main" val="10008"/>
                  </a:ext>
                </a:extLst>
              </a:tr>
              <a:tr h="482600">
                <a:tc>
                  <a:txBody>
                    <a:bodyPr/>
                    <a:lstStyle/>
                    <a:p>
                      <a:r>
                        <a:rPr lang="en-US" dirty="0"/>
                        <a:t>Anecdote</a:t>
                      </a:r>
                    </a:p>
                  </a:txBody>
                  <a:tcPr/>
                </a:tc>
                <a:tc>
                  <a:txBody>
                    <a:bodyPr/>
                    <a:lstStyle/>
                    <a:p>
                      <a:r>
                        <a:rPr lang="en-US" dirty="0"/>
                        <a:t>Tone </a:t>
                      </a:r>
                    </a:p>
                  </a:txBody>
                  <a:tcPr/>
                </a:tc>
                <a:extLst>
                  <a:ext uri="{0D108BD9-81ED-4DB2-BD59-A6C34878D82A}">
                    <a16:rowId xmlns:a16="http://schemas.microsoft.com/office/drawing/2014/main" val="10009"/>
                  </a:ext>
                </a:extLst>
              </a:tr>
              <a:tr h="482600">
                <a:tc>
                  <a:txBody>
                    <a:bodyPr/>
                    <a:lstStyle/>
                    <a:p>
                      <a:r>
                        <a:rPr lang="en-US" dirty="0"/>
                        <a:t>Repetition</a:t>
                      </a:r>
                    </a:p>
                  </a:txBody>
                  <a:tcPr/>
                </a:tc>
                <a:tc>
                  <a:txBody>
                    <a:bodyPr/>
                    <a:lstStyle/>
                    <a:p>
                      <a:r>
                        <a:rPr lang="en-US" dirty="0"/>
                        <a:t>Ethos, Logos,</a:t>
                      </a:r>
                      <a:r>
                        <a:rPr lang="en-US" baseline="0" dirty="0"/>
                        <a:t> and Pathos</a:t>
                      </a:r>
                      <a:endParaRPr lang="en-US"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278624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Devices</a:t>
            </a:r>
          </a:p>
        </p:txBody>
      </p:sp>
      <p:sp>
        <p:nvSpPr>
          <p:cNvPr id="3" name="Content Placeholder 2"/>
          <p:cNvSpPr>
            <a:spLocks noGrp="1"/>
          </p:cNvSpPr>
          <p:nvPr>
            <p:ph sz="quarter" idx="1"/>
          </p:nvPr>
        </p:nvSpPr>
        <p:spPr/>
        <p:txBody>
          <a:bodyPr>
            <a:normAutofit fontScale="92500" lnSpcReduction="20000"/>
          </a:bodyPr>
          <a:lstStyle/>
          <a:p>
            <a:pPr fontAlgn="t"/>
            <a:r>
              <a:rPr lang="en-US" b="1" dirty="0">
                <a:solidFill>
                  <a:srgbClr val="FF0000"/>
                </a:solidFill>
              </a:rPr>
              <a:t>Diction: The author’s choice of words- it is essentially the author’s ability to put the right word in the right place at the right time.   It is the foundation to all other rhetorical and literary devices. It is a deliberate technique to further the author’s purpose or intent.   Consider the following:</a:t>
            </a:r>
          </a:p>
          <a:p>
            <a:pPr lvl="1" fontAlgn="t"/>
            <a:r>
              <a:rPr lang="en-US" sz="2800" b="1" dirty="0">
                <a:solidFill>
                  <a:srgbClr val="00B050"/>
                </a:solidFill>
              </a:rPr>
              <a:t>Formal/semi-formal/informal</a:t>
            </a:r>
          </a:p>
          <a:p>
            <a:pPr lvl="1" fontAlgn="t"/>
            <a:r>
              <a:rPr lang="en-US" sz="2800" b="1" dirty="0">
                <a:solidFill>
                  <a:srgbClr val="00B0F0"/>
                </a:solidFill>
              </a:rPr>
              <a:t>Concrete/Abstract</a:t>
            </a:r>
          </a:p>
          <a:p>
            <a:pPr lvl="1" fontAlgn="t"/>
            <a:r>
              <a:rPr lang="en-US" sz="2800" b="1" dirty="0">
                <a:solidFill>
                  <a:schemeClr val="accent6"/>
                </a:solidFill>
              </a:rPr>
              <a:t>General/Specific</a:t>
            </a:r>
          </a:p>
          <a:p>
            <a:pPr lvl="1" fontAlgn="t"/>
            <a:r>
              <a:rPr lang="en-US" sz="2800" b="1" dirty="0">
                <a:solidFill>
                  <a:srgbClr val="FF66CC"/>
                </a:solidFill>
              </a:rPr>
              <a:t>Colloquial/Dialect/Slang</a:t>
            </a:r>
          </a:p>
          <a:p>
            <a:pPr lvl="1" fontAlgn="t"/>
            <a:r>
              <a:rPr lang="en-US" sz="2800" b="1" dirty="0">
                <a:solidFill>
                  <a:srgbClr val="CC00CC"/>
                </a:solidFill>
              </a:rPr>
              <a:t>Connotation/Denotation </a:t>
            </a:r>
          </a:p>
          <a:p>
            <a:pPr marL="0" indent="0" fontAlgn="t">
              <a:buNone/>
            </a:pPr>
            <a:endParaRPr lang="en-US" b="1" dirty="0">
              <a:solidFill>
                <a:srgbClr val="FF0000"/>
              </a:solidFill>
            </a:endParaRPr>
          </a:p>
        </p:txBody>
      </p:sp>
    </p:spTree>
    <p:extLst>
      <p:ext uri="{BB962C8B-B14F-4D97-AF65-F5344CB8AC3E}">
        <p14:creationId xmlns:p14="http://schemas.microsoft.com/office/powerpoint/2010/main" val="1030935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Continued</a:t>
            </a:r>
          </a:p>
        </p:txBody>
      </p:sp>
      <p:sp>
        <p:nvSpPr>
          <p:cNvPr id="3" name="Content Placeholder 2"/>
          <p:cNvSpPr>
            <a:spLocks noGrp="1"/>
          </p:cNvSpPr>
          <p:nvPr>
            <p:ph sz="quarter" idx="1"/>
          </p:nvPr>
        </p:nvSpPr>
        <p:spPr>
          <a:xfrm>
            <a:off x="301752" y="1527048"/>
            <a:ext cx="8503920" cy="4949952"/>
          </a:xfrm>
        </p:spPr>
        <p:txBody>
          <a:bodyPr>
            <a:normAutofit fontScale="85000" lnSpcReduction="20000"/>
          </a:bodyPr>
          <a:lstStyle/>
          <a:p>
            <a:r>
              <a:rPr lang="en-US" sz="2600" b="1" dirty="0">
                <a:solidFill>
                  <a:srgbClr val="00B0F0"/>
                </a:solidFill>
              </a:rPr>
              <a:t>Formal: </a:t>
            </a:r>
            <a:r>
              <a:rPr lang="en-US" sz="2600" dirty="0">
                <a:solidFill>
                  <a:srgbClr val="00B0F0"/>
                </a:solidFill>
              </a:rPr>
              <a:t>a dignified, impersonal, and elevated use of language. It is exacting in its adherence to the rules of grammar, and it uses complex, elaborate, technical, or polysyllabic vocabulary.</a:t>
            </a:r>
          </a:p>
          <a:p>
            <a:r>
              <a:rPr lang="en-US" sz="2600" b="1" dirty="0">
                <a:solidFill>
                  <a:srgbClr val="7030A0"/>
                </a:solidFill>
              </a:rPr>
              <a:t>Middle: </a:t>
            </a:r>
            <a:r>
              <a:rPr lang="en-US" sz="2600" dirty="0">
                <a:solidFill>
                  <a:srgbClr val="7030A0"/>
                </a:solidFill>
              </a:rPr>
              <a:t>follows the rules of correct language usage, but it is less “elevated.” It reflects the way most educated people speak</a:t>
            </a:r>
            <a:r>
              <a:rPr lang="en-US" sz="2600" dirty="0">
                <a:solidFill>
                  <a:srgbClr val="CC00CC"/>
                </a:solidFill>
              </a:rPr>
              <a:t>.</a:t>
            </a:r>
          </a:p>
          <a:p>
            <a:r>
              <a:rPr lang="en-US" sz="2600" b="1" dirty="0">
                <a:solidFill>
                  <a:srgbClr val="00B050"/>
                </a:solidFill>
              </a:rPr>
              <a:t>Informal: </a:t>
            </a:r>
            <a:r>
              <a:rPr lang="en-US" sz="2600" dirty="0">
                <a:solidFill>
                  <a:srgbClr val="00B050"/>
                </a:solidFill>
              </a:rPr>
              <a:t>the plain language of everyday use. It often employs idiomatic expressions, slang, contractions, and simple or common words, with conversational or familiar language, contractions, slang, elision, and grammatical errors designed to convey a relaxed tone.</a:t>
            </a:r>
          </a:p>
          <a:p>
            <a:pPr marL="0" indent="0">
              <a:buNone/>
            </a:pPr>
            <a:r>
              <a:rPr lang="en-US" sz="2600" b="1" dirty="0"/>
              <a:t>Practice:</a:t>
            </a:r>
            <a:endParaRPr lang="en-US" dirty="0"/>
          </a:p>
          <a:p>
            <a:r>
              <a:rPr lang="en-US" dirty="0">
                <a:solidFill>
                  <a:srgbClr val="CC00CC"/>
                </a:solidFill>
              </a:rPr>
              <a:t>Which of the following is formal, semi-formal,  and informal?</a:t>
            </a:r>
          </a:p>
          <a:p>
            <a:r>
              <a:rPr lang="en-US" dirty="0">
                <a:solidFill>
                  <a:srgbClr val="CC00CC"/>
                </a:solidFill>
              </a:rPr>
              <a:t>My brother dined with me at my home yesterday evening.</a:t>
            </a:r>
          </a:p>
          <a:p>
            <a:r>
              <a:rPr lang="en-US" dirty="0">
                <a:solidFill>
                  <a:srgbClr val="CC00CC"/>
                </a:solidFill>
              </a:rPr>
              <a:t>My brother ate at my house last night.</a:t>
            </a:r>
          </a:p>
          <a:p>
            <a:r>
              <a:rPr lang="en-US" dirty="0">
                <a:solidFill>
                  <a:srgbClr val="CC00CC"/>
                </a:solidFill>
              </a:rPr>
              <a:t>My brother and I chowed down at my crib last night.</a:t>
            </a:r>
          </a:p>
          <a:p>
            <a:endParaRPr lang="en-US" dirty="0">
              <a:solidFill>
                <a:srgbClr val="CC00CC"/>
              </a:solidFill>
            </a:endParaRPr>
          </a:p>
          <a:p>
            <a:endParaRPr lang="en-US" dirty="0"/>
          </a:p>
        </p:txBody>
      </p:sp>
    </p:spTree>
    <p:extLst>
      <p:ext uri="{BB962C8B-B14F-4D97-AF65-F5344CB8AC3E}">
        <p14:creationId xmlns:p14="http://schemas.microsoft.com/office/powerpoint/2010/main" val="30189060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Continued</a:t>
            </a:r>
          </a:p>
        </p:txBody>
      </p:sp>
      <p:sp>
        <p:nvSpPr>
          <p:cNvPr id="3" name="Content Placeholder 2"/>
          <p:cNvSpPr>
            <a:spLocks noGrp="1"/>
          </p:cNvSpPr>
          <p:nvPr>
            <p:ph sz="quarter" idx="1"/>
          </p:nvPr>
        </p:nvSpPr>
        <p:spPr/>
        <p:txBody>
          <a:bodyPr>
            <a:normAutofit lnSpcReduction="10000"/>
          </a:bodyPr>
          <a:lstStyle/>
          <a:p>
            <a:r>
              <a:rPr lang="en-US" b="1" dirty="0">
                <a:solidFill>
                  <a:srgbClr val="FF0000"/>
                </a:solidFill>
              </a:rPr>
              <a:t>Abstract words </a:t>
            </a:r>
            <a:r>
              <a:rPr lang="en-US" dirty="0">
                <a:solidFill>
                  <a:srgbClr val="FF0000"/>
                </a:solidFill>
              </a:rPr>
              <a:t>refer to intangible qualities, ideas, and concepts. These words indicate things we know only through  our intellect, like "truth," "honor," "kindness," and "grace."</a:t>
            </a:r>
          </a:p>
          <a:p>
            <a:r>
              <a:rPr lang="en-US" b="1" dirty="0">
                <a:solidFill>
                  <a:srgbClr val="FF66CC"/>
                </a:solidFill>
              </a:rPr>
              <a:t>Concrete words </a:t>
            </a:r>
            <a:r>
              <a:rPr lang="en-US" dirty="0">
                <a:solidFill>
                  <a:srgbClr val="FF66CC"/>
                </a:solidFill>
              </a:rPr>
              <a:t>refer to tangible, qualities or characteristics, things we know through our senses. Words and phrases like "102 degrees," "obese Siamese cat," and "deep spruce green" are concrete.</a:t>
            </a:r>
            <a:endParaRPr lang="en-US" dirty="0"/>
          </a:p>
          <a:p>
            <a:pPr lvl="1"/>
            <a:r>
              <a:rPr lang="en-US" dirty="0"/>
              <a:t>ABSTRACT: To excel in college, you’ll have to work hard.</a:t>
            </a:r>
          </a:p>
          <a:p>
            <a:pPr lvl="1"/>
            <a:r>
              <a:rPr lang="en-US" dirty="0"/>
              <a:t>CONCRETE: To excel in college, you’ll need to go to every class; do all of your reading before you go; write several drafts of each paper; and review your notes for each class weekly.</a:t>
            </a:r>
          </a:p>
          <a:p>
            <a:endParaRPr lang="en-US" dirty="0"/>
          </a:p>
        </p:txBody>
      </p:sp>
    </p:spTree>
    <p:extLst>
      <p:ext uri="{BB962C8B-B14F-4D97-AF65-F5344CB8AC3E}">
        <p14:creationId xmlns:p14="http://schemas.microsoft.com/office/powerpoint/2010/main" val="3069526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Continued</a:t>
            </a:r>
          </a:p>
        </p:txBody>
      </p:sp>
      <p:sp>
        <p:nvSpPr>
          <p:cNvPr id="3" name="Content Placeholder 2"/>
          <p:cNvSpPr>
            <a:spLocks noGrp="1"/>
          </p:cNvSpPr>
          <p:nvPr>
            <p:ph sz="quarter" idx="1"/>
          </p:nvPr>
        </p:nvSpPr>
        <p:spPr>
          <a:xfrm>
            <a:off x="301752" y="1527048"/>
            <a:ext cx="8503920" cy="4949952"/>
          </a:xfrm>
        </p:spPr>
        <p:txBody>
          <a:bodyPr>
            <a:normAutofit fontScale="92500" lnSpcReduction="10000"/>
          </a:bodyPr>
          <a:lstStyle/>
          <a:p>
            <a:r>
              <a:rPr lang="en-US" b="1" dirty="0">
                <a:solidFill>
                  <a:srgbClr val="FF0000"/>
                </a:solidFill>
              </a:rPr>
              <a:t>General words </a:t>
            </a:r>
            <a:r>
              <a:rPr lang="en-US" dirty="0">
                <a:solidFill>
                  <a:srgbClr val="FF0000"/>
                </a:solidFill>
              </a:rPr>
              <a:t>refer to large classes and broad areas. "Sports teams," "jobs," and "video games" are general terms.</a:t>
            </a:r>
          </a:p>
          <a:p>
            <a:r>
              <a:rPr lang="en-US" b="1" dirty="0">
                <a:solidFill>
                  <a:schemeClr val="accent6"/>
                </a:solidFill>
              </a:rPr>
              <a:t>Specific words </a:t>
            </a:r>
            <a:r>
              <a:rPr lang="en-US" dirty="0">
                <a:solidFill>
                  <a:schemeClr val="accent6"/>
                </a:solidFill>
              </a:rPr>
              <a:t>designate particular items or individual cases, so "ISU Bengals," “chemistry tutor," and "Halo" are specific terms.</a:t>
            </a:r>
          </a:p>
          <a:p>
            <a:pPr lvl="1"/>
            <a:r>
              <a:rPr lang="en-US" dirty="0"/>
              <a:t>GENERAL: The student enjoyed the class.</a:t>
            </a:r>
          </a:p>
          <a:p>
            <a:pPr lvl="1"/>
            <a:r>
              <a:rPr lang="en-US" dirty="0"/>
              <a:t>SPECIFIC: Kelly enjoyed Professor Sprout's 8:00 a.m. </a:t>
            </a:r>
            <a:r>
              <a:rPr lang="en-US" dirty="0" err="1"/>
              <a:t>Herbology</a:t>
            </a:r>
            <a:r>
              <a:rPr lang="en-US" dirty="0"/>
              <a:t> class.</a:t>
            </a:r>
          </a:p>
          <a:p>
            <a:r>
              <a:rPr lang="en-US" dirty="0"/>
              <a:t>Remember that when you are analyzing diction, your ultimate purpose is to be able to discuss the ways in which the author’s choices regarding diction impact the overall meaning or effect of the text.</a:t>
            </a:r>
          </a:p>
          <a:p>
            <a:pPr marL="0" indent="0">
              <a:buNone/>
            </a:pPr>
            <a:endParaRPr lang="en-US" dirty="0"/>
          </a:p>
        </p:txBody>
      </p:sp>
    </p:spTree>
    <p:extLst>
      <p:ext uri="{BB962C8B-B14F-4D97-AF65-F5344CB8AC3E}">
        <p14:creationId xmlns:p14="http://schemas.microsoft.com/office/powerpoint/2010/main" val="3450858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Diction Continued</a:t>
            </a:r>
          </a:p>
        </p:txBody>
      </p:sp>
      <p:sp>
        <p:nvSpPr>
          <p:cNvPr id="3" name="Content Placeholder 2"/>
          <p:cNvSpPr>
            <a:spLocks noGrp="1"/>
          </p:cNvSpPr>
          <p:nvPr>
            <p:ph sz="quarter" idx="1"/>
          </p:nvPr>
        </p:nvSpPr>
        <p:spPr/>
        <p:txBody>
          <a:bodyPr>
            <a:normAutofit/>
          </a:bodyPr>
          <a:lstStyle/>
          <a:p>
            <a:r>
              <a:rPr lang="en-US" sz="3200" b="1" dirty="0">
                <a:solidFill>
                  <a:srgbClr val="FF0066"/>
                </a:solidFill>
              </a:rPr>
              <a:t>Denotation</a:t>
            </a:r>
            <a:r>
              <a:rPr lang="en-US" sz="3200" dirty="0">
                <a:solidFill>
                  <a:srgbClr val="FF0066"/>
                </a:solidFill>
              </a:rPr>
              <a:t>-the primary or literal meaning or a word.</a:t>
            </a:r>
          </a:p>
          <a:p>
            <a:r>
              <a:rPr lang="en-US" sz="3200" dirty="0">
                <a:solidFill>
                  <a:srgbClr val="CC00CC"/>
                </a:solidFill>
              </a:rPr>
              <a:t>Some words also have a secondary or </a:t>
            </a:r>
            <a:r>
              <a:rPr lang="en-US" sz="3200" b="1" dirty="0">
                <a:solidFill>
                  <a:srgbClr val="CC00CC"/>
                </a:solidFill>
              </a:rPr>
              <a:t>connotative meaning</a:t>
            </a:r>
            <a:r>
              <a:rPr lang="en-US" sz="3200" dirty="0">
                <a:solidFill>
                  <a:srgbClr val="CC00CC"/>
                </a:solidFill>
              </a:rPr>
              <a:t>, which implies an additional idea or feeling related to the word or phrase.</a:t>
            </a:r>
          </a:p>
        </p:txBody>
      </p:sp>
    </p:spTree>
    <p:extLst>
      <p:ext uri="{BB962C8B-B14F-4D97-AF65-F5344CB8AC3E}">
        <p14:creationId xmlns:p14="http://schemas.microsoft.com/office/powerpoint/2010/main" val="2692761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lstStyle/>
          <a:p>
            <a:r>
              <a:rPr lang="en-US" sz="3200" dirty="0"/>
              <a:t>How do we create a positive culture within our school?</a:t>
            </a:r>
          </a:p>
          <a:p>
            <a:r>
              <a:rPr lang="en-US" sz="3200" dirty="0"/>
              <a:t>What is the purpose of this class?</a:t>
            </a:r>
          </a:p>
          <a:p>
            <a:r>
              <a:rPr lang="en-US" sz="3200" dirty="0"/>
              <a:t>How do we ensure that this purpose is met?</a:t>
            </a:r>
          </a:p>
          <a:p>
            <a:r>
              <a:rPr lang="en-US" sz="3200" dirty="0"/>
              <a:t>What are the basic tools used by an author to manipulate the audience?</a:t>
            </a:r>
          </a:p>
          <a:p>
            <a:r>
              <a:rPr lang="en-US" sz="3200" dirty="0"/>
              <a:t>As readers, how do we identify and analyze these tools?</a:t>
            </a:r>
          </a:p>
          <a:p>
            <a:endParaRPr lang="en-US" dirty="0"/>
          </a:p>
        </p:txBody>
      </p:sp>
    </p:spTree>
    <p:extLst>
      <p:ext uri="{BB962C8B-B14F-4D97-AF65-F5344CB8AC3E}">
        <p14:creationId xmlns:p14="http://schemas.microsoft.com/office/powerpoint/2010/main" val="2320637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Devices</a:t>
            </a:r>
          </a:p>
        </p:txBody>
      </p:sp>
      <p:sp>
        <p:nvSpPr>
          <p:cNvPr id="3" name="Content Placeholder 2"/>
          <p:cNvSpPr>
            <a:spLocks noGrp="1"/>
          </p:cNvSpPr>
          <p:nvPr>
            <p:ph sz="quarter" idx="1"/>
          </p:nvPr>
        </p:nvSpPr>
        <p:spPr/>
        <p:txBody>
          <a:bodyPr>
            <a:normAutofit fontScale="92500" lnSpcReduction="10000"/>
          </a:bodyPr>
          <a:lstStyle/>
          <a:p>
            <a:pPr fontAlgn="t"/>
            <a:r>
              <a:rPr lang="en-US" b="1" dirty="0">
                <a:solidFill>
                  <a:schemeClr val="accent6"/>
                </a:solidFill>
              </a:rPr>
              <a:t>Hyperbole:  An extravagant exaggeration of fact, used either for emphasis or comic effect. “I’m so sleepy I might fall asleep standing here”.</a:t>
            </a:r>
          </a:p>
          <a:p>
            <a:pPr fontAlgn="t"/>
            <a:r>
              <a:rPr lang="en-US" b="1" dirty="0">
                <a:solidFill>
                  <a:srgbClr val="00B050"/>
                </a:solidFill>
              </a:rPr>
              <a:t>Inverted Syntax: Reversing the normal word order of a sentence.  "him who from harm has set us </a:t>
            </a:r>
            <a:r>
              <a:rPr lang="en-US" b="1" dirty="0" err="1">
                <a:solidFill>
                  <a:srgbClr val="00B050"/>
                </a:solidFill>
              </a:rPr>
              <a:t>free"is</a:t>
            </a:r>
            <a:r>
              <a:rPr lang="en-US" b="1" dirty="0">
                <a:solidFill>
                  <a:srgbClr val="00B050"/>
                </a:solidFill>
              </a:rPr>
              <a:t> from the ordinary “him who has set us free from harm"</a:t>
            </a:r>
          </a:p>
          <a:p>
            <a:pPr fontAlgn="t"/>
            <a:r>
              <a:rPr lang="en-US" b="1" dirty="0">
                <a:solidFill>
                  <a:srgbClr val="0070C0"/>
                </a:solidFill>
              </a:rPr>
              <a:t>Analogy:  A comparison between two things in which the more complex is explained in terms of the more simple. In the same way as one cannot have the rainbow without the rain, one cannot achieve success and riches without hard work.</a:t>
            </a:r>
          </a:p>
          <a:p>
            <a:endParaRPr lang="en-US" dirty="0"/>
          </a:p>
          <a:p>
            <a:endParaRPr lang="en-US" dirty="0"/>
          </a:p>
        </p:txBody>
      </p:sp>
    </p:spTree>
    <p:extLst>
      <p:ext uri="{BB962C8B-B14F-4D97-AF65-F5344CB8AC3E}">
        <p14:creationId xmlns:p14="http://schemas.microsoft.com/office/powerpoint/2010/main" val="3235890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Devices</a:t>
            </a:r>
          </a:p>
        </p:txBody>
      </p:sp>
      <p:sp>
        <p:nvSpPr>
          <p:cNvPr id="3" name="Content Placeholder 2"/>
          <p:cNvSpPr>
            <a:spLocks noGrp="1"/>
          </p:cNvSpPr>
          <p:nvPr>
            <p:ph sz="quarter" idx="1"/>
          </p:nvPr>
        </p:nvSpPr>
        <p:spPr/>
        <p:txBody>
          <a:bodyPr>
            <a:normAutofit fontScale="85000" lnSpcReduction="10000"/>
          </a:bodyPr>
          <a:lstStyle/>
          <a:p>
            <a:pPr fontAlgn="t"/>
            <a:r>
              <a:rPr lang="en-US" b="1" dirty="0"/>
              <a:t>Parable: A short story from which a lesson may be drawn. Parable of the “Prodigal Son” is used to teach about God’s forgiveness in the New Testament.</a:t>
            </a:r>
          </a:p>
          <a:p>
            <a:pPr fontAlgn="t"/>
            <a:r>
              <a:rPr lang="en-US" b="1" dirty="0">
                <a:solidFill>
                  <a:srgbClr val="CC00CC"/>
                </a:solidFill>
              </a:rPr>
              <a:t>Antithesis:  A form of parallelism in which a connection between two opposing ideas/things is made within a sentence. When Neil Armstrong walked on the moon it might have been “one small step for a man but it was one giant leap for mankind.” </a:t>
            </a:r>
          </a:p>
          <a:p>
            <a:r>
              <a:rPr lang="en-US" sz="2600" b="1" dirty="0">
                <a:solidFill>
                  <a:srgbClr val="7030A0"/>
                </a:solidFill>
              </a:rPr>
              <a:t>Pathos- Arguments based on Emotion</a:t>
            </a:r>
          </a:p>
          <a:p>
            <a:r>
              <a:rPr lang="en-US" sz="2600" b="1" dirty="0">
                <a:solidFill>
                  <a:srgbClr val="7030A0"/>
                </a:solidFill>
              </a:rPr>
              <a:t>Logos- Arguments based on Facts and Reason</a:t>
            </a:r>
          </a:p>
          <a:p>
            <a:r>
              <a:rPr lang="en-US" sz="2600" b="1" dirty="0">
                <a:solidFill>
                  <a:srgbClr val="7030A0"/>
                </a:solidFill>
              </a:rPr>
              <a:t>Ethos-Arguments based on the Character of the Writer/Speaker</a:t>
            </a:r>
          </a:p>
          <a:p>
            <a:pPr fontAlgn="t"/>
            <a:endParaRPr lang="en-US" dirty="0"/>
          </a:p>
          <a:p>
            <a:pPr fontAlgn="t"/>
            <a:endParaRPr lang="en-US" dirty="0"/>
          </a:p>
          <a:p>
            <a:endParaRPr lang="en-US" dirty="0"/>
          </a:p>
        </p:txBody>
      </p:sp>
    </p:spTree>
    <p:extLst>
      <p:ext uri="{BB962C8B-B14F-4D97-AF65-F5344CB8AC3E}">
        <p14:creationId xmlns:p14="http://schemas.microsoft.com/office/powerpoint/2010/main" val="333454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Devices</a:t>
            </a:r>
          </a:p>
        </p:txBody>
      </p:sp>
      <p:sp>
        <p:nvSpPr>
          <p:cNvPr id="3" name="Content Placeholder 2"/>
          <p:cNvSpPr>
            <a:spLocks noGrp="1"/>
          </p:cNvSpPr>
          <p:nvPr>
            <p:ph sz="quarter" idx="1"/>
          </p:nvPr>
        </p:nvSpPr>
        <p:spPr/>
        <p:txBody>
          <a:bodyPr>
            <a:normAutofit fontScale="77500" lnSpcReduction="20000"/>
          </a:bodyPr>
          <a:lstStyle/>
          <a:p>
            <a:pPr fontAlgn="t"/>
            <a:r>
              <a:rPr lang="en-US" b="1" dirty="0">
                <a:solidFill>
                  <a:srgbClr val="FF0000"/>
                </a:solidFill>
              </a:rPr>
              <a:t>Satire:  A literary work in which vices, abuses, absurdities etc.  Are held up to ridicule and contempt; the use of ridicule, sarcasm, irony, etc. to expose vices, abuses etc. Example: Swift’s </a:t>
            </a:r>
            <a:r>
              <a:rPr lang="en-US" b="1" i="1" dirty="0">
                <a:solidFill>
                  <a:srgbClr val="FF0000"/>
                </a:solidFill>
              </a:rPr>
              <a:t>A Modest Proposal</a:t>
            </a:r>
            <a:endParaRPr lang="en-US" b="1" dirty="0">
              <a:solidFill>
                <a:srgbClr val="FF0000"/>
              </a:solidFill>
            </a:endParaRPr>
          </a:p>
          <a:p>
            <a:pPr fontAlgn="t"/>
            <a:r>
              <a:rPr lang="en-US" b="1" dirty="0">
                <a:solidFill>
                  <a:srgbClr val="00B0F0"/>
                </a:solidFill>
              </a:rPr>
              <a:t>Parallelism: Using the same part of speech or syntactic structure in (1) each element of a series (2) before and after coordinating conjunctions (FANBOYS) (3) after each of a pair or correlative conjunction (not...only, both…and, neither…nor) “The mathematics test included arithmetic, algebra, and geometry.”</a:t>
            </a:r>
          </a:p>
          <a:p>
            <a:pPr fontAlgn="t"/>
            <a:r>
              <a:rPr lang="en-US" b="1" dirty="0">
                <a:solidFill>
                  <a:srgbClr val="7030A0"/>
                </a:solidFill>
              </a:rPr>
              <a:t>Allusion: A brief reference to a famous person, place, literary work, etc. that represent general concepts and moral qualities. “It’s no wonder everyone refers to Mary as another Mother Teresa in the making; she loves to help and care after people everywhere- from the streets to her own friends.”</a:t>
            </a:r>
          </a:p>
          <a:p>
            <a:endParaRPr lang="en-US" dirty="0"/>
          </a:p>
        </p:txBody>
      </p:sp>
    </p:spTree>
    <p:extLst>
      <p:ext uri="{BB962C8B-B14F-4D97-AF65-F5344CB8AC3E}">
        <p14:creationId xmlns:p14="http://schemas.microsoft.com/office/powerpoint/2010/main" val="8002222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Devices</a:t>
            </a:r>
          </a:p>
        </p:txBody>
      </p:sp>
      <p:sp>
        <p:nvSpPr>
          <p:cNvPr id="3" name="Content Placeholder 2"/>
          <p:cNvSpPr>
            <a:spLocks noGrp="1"/>
          </p:cNvSpPr>
          <p:nvPr>
            <p:ph sz="quarter" idx="1"/>
          </p:nvPr>
        </p:nvSpPr>
        <p:spPr/>
        <p:txBody>
          <a:bodyPr>
            <a:normAutofit fontScale="77500" lnSpcReduction="20000"/>
          </a:bodyPr>
          <a:lstStyle/>
          <a:p>
            <a:r>
              <a:rPr lang="en-US" b="1" dirty="0">
                <a:solidFill>
                  <a:srgbClr val="00B050"/>
                </a:solidFill>
              </a:rPr>
              <a:t>Anecdote:  A short entertaining NONFICTION account of some happening, frequently personal or biographical. </a:t>
            </a:r>
          </a:p>
          <a:p>
            <a:r>
              <a:rPr lang="en-US" dirty="0"/>
              <a:t>Winston Churchill was very fond of his pet dog Rufus. He ate in the dining room with the family on a special cloth and was treated with utmost respect. When enjoying movies, Rufus had the best seat in the house; on Winston Churchill's lap. While watching “Oliver Twist,” Churchill put his hands over Rufus' eyes during the scene where Bill </a:t>
            </a:r>
            <a:r>
              <a:rPr lang="en-US" dirty="0" err="1"/>
              <a:t>Sike's</a:t>
            </a:r>
            <a:r>
              <a:rPr lang="en-US" dirty="0"/>
              <a:t> intends to drown his dog. Churchill is believed to have said to Rufus: “don't look now, dear. I'll tell you about it later.”</a:t>
            </a:r>
          </a:p>
          <a:p>
            <a:pPr fontAlgn="t"/>
            <a:r>
              <a:rPr lang="en-US" b="1" dirty="0">
                <a:solidFill>
                  <a:srgbClr val="0070C0"/>
                </a:solidFill>
              </a:rPr>
              <a:t>Imagery: Lively descriptions which impress the images of things upon the mind; figures of speech- it can be literal or figurative. “The gushing brook stole its way down the lush green mountains, dotted with tiny flowers in a riot of colors and trees coming alive with gaily chirping birds.”</a:t>
            </a:r>
          </a:p>
        </p:txBody>
      </p:sp>
    </p:spTree>
    <p:extLst>
      <p:ext uri="{BB962C8B-B14F-4D97-AF65-F5344CB8AC3E}">
        <p14:creationId xmlns:p14="http://schemas.microsoft.com/office/powerpoint/2010/main" val="34415636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Devices</a:t>
            </a:r>
          </a:p>
        </p:txBody>
      </p:sp>
      <p:sp>
        <p:nvSpPr>
          <p:cNvPr id="3" name="Content Placeholder 2"/>
          <p:cNvSpPr>
            <a:spLocks noGrp="1"/>
          </p:cNvSpPr>
          <p:nvPr>
            <p:ph sz="quarter" idx="1"/>
          </p:nvPr>
        </p:nvSpPr>
        <p:spPr>
          <a:xfrm>
            <a:off x="301752" y="1527048"/>
            <a:ext cx="8503920" cy="4873752"/>
          </a:xfrm>
        </p:spPr>
        <p:txBody>
          <a:bodyPr>
            <a:normAutofit fontScale="85000" lnSpcReduction="20000"/>
          </a:bodyPr>
          <a:lstStyle/>
          <a:p>
            <a:pPr fontAlgn="t"/>
            <a:r>
              <a:rPr lang="en-US" b="1" dirty="0">
                <a:solidFill>
                  <a:srgbClr val="CC00CC"/>
                </a:solidFill>
              </a:rPr>
              <a:t>Syntax: In grammar, the arrangement of words as elements in a sentence to show their relationship. The sentence "The man drives the car" would follow normal syntax in the English language. By changing the syntax to "The car drives the man", the sentence becomes awkward.</a:t>
            </a:r>
          </a:p>
          <a:p>
            <a:pPr fontAlgn="t"/>
            <a:r>
              <a:rPr lang="en-US" b="1" dirty="0">
                <a:solidFill>
                  <a:srgbClr val="008080"/>
                </a:solidFill>
              </a:rPr>
              <a:t>Rhetorical Questions: a question asked for rhetorical effect to emphasize a point, no answer being expected. “Are you talking back to me?”  </a:t>
            </a:r>
          </a:p>
          <a:p>
            <a:pPr fontAlgn="t"/>
            <a:r>
              <a:rPr lang="en-US" b="1" dirty="0">
                <a:solidFill>
                  <a:srgbClr val="FF0066"/>
                </a:solidFill>
              </a:rPr>
              <a:t>Paradox: A statement composition which seems self contradictory, but which may be true in fact. “High walls make not a palace; full coffers make not a king”</a:t>
            </a:r>
          </a:p>
          <a:p>
            <a:pPr fontAlgn="t"/>
            <a:r>
              <a:rPr lang="en-US" b="1" dirty="0">
                <a:solidFill>
                  <a:srgbClr val="00CC99"/>
                </a:solidFill>
              </a:rPr>
              <a:t>Oxymoron:  A figure of speech in which contradictory terms or ideas are combined (usually a two or three word paradox). “He possessed a COLD FIRE in his eyes”</a:t>
            </a:r>
          </a:p>
          <a:p>
            <a:endParaRPr lang="en-US" dirty="0"/>
          </a:p>
        </p:txBody>
      </p:sp>
    </p:spTree>
    <p:extLst>
      <p:ext uri="{BB962C8B-B14F-4D97-AF65-F5344CB8AC3E}">
        <p14:creationId xmlns:p14="http://schemas.microsoft.com/office/powerpoint/2010/main" val="2785874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Devices</a:t>
            </a:r>
          </a:p>
        </p:txBody>
      </p:sp>
      <p:sp>
        <p:nvSpPr>
          <p:cNvPr id="3" name="Content Placeholder 2"/>
          <p:cNvSpPr>
            <a:spLocks noGrp="1"/>
          </p:cNvSpPr>
          <p:nvPr>
            <p:ph sz="quarter" idx="1"/>
          </p:nvPr>
        </p:nvSpPr>
        <p:spPr/>
        <p:txBody>
          <a:bodyPr>
            <a:normAutofit lnSpcReduction="10000"/>
          </a:bodyPr>
          <a:lstStyle/>
          <a:p>
            <a:pPr fontAlgn="t"/>
            <a:r>
              <a:rPr lang="en-US" b="1" dirty="0">
                <a:solidFill>
                  <a:srgbClr val="FF3300"/>
                </a:solidFill>
              </a:rPr>
              <a:t>Understatement:  Deliberately representing something as much less than it really is “The earthquake was a little disruptive.”</a:t>
            </a:r>
          </a:p>
          <a:p>
            <a:pPr fontAlgn="t"/>
            <a:r>
              <a:rPr lang="en-US" b="1" dirty="0">
                <a:solidFill>
                  <a:srgbClr val="50000B"/>
                </a:solidFill>
              </a:rPr>
              <a:t>Euphemism:  The use of a word or phrase that is less direct, but that is also less distasteful or less offensive than another. Using “to put out to pasture” when one implies retiring a person because they are too old to be effective.</a:t>
            </a:r>
          </a:p>
          <a:p>
            <a:pPr fontAlgn="t"/>
            <a:r>
              <a:rPr lang="en-US" b="1" dirty="0">
                <a:solidFill>
                  <a:srgbClr val="FF9900"/>
                </a:solidFill>
              </a:rPr>
              <a:t>Digression: A temporary departure from the main subject in speaking or writing.</a:t>
            </a:r>
          </a:p>
          <a:p>
            <a:endParaRPr lang="en-US" dirty="0"/>
          </a:p>
        </p:txBody>
      </p:sp>
    </p:spTree>
    <p:extLst>
      <p:ext uri="{BB962C8B-B14F-4D97-AF65-F5344CB8AC3E}">
        <p14:creationId xmlns:p14="http://schemas.microsoft.com/office/powerpoint/2010/main" val="2137994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a:t>
            </a:r>
          </a:p>
        </p:txBody>
      </p:sp>
      <p:sp>
        <p:nvSpPr>
          <p:cNvPr id="3" name="Content Placeholder 2"/>
          <p:cNvSpPr>
            <a:spLocks noGrp="1"/>
          </p:cNvSpPr>
          <p:nvPr>
            <p:ph sz="quarter" idx="1"/>
          </p:nvPr>
        </p:nvSpPr>
        <p:spPr/>
        <p:txBody>
          <a:bodyPr>
            <a:normAutofit fontScale="85000" lnSpcReduction="20000"/>
          </a:bodyPr>
          <a:lstStyle/>
          <a:p>
            <a:r>
              <a:rPr lang="en-US" b="1" dirty="0">
                <a:solidFill>
                  <a:schemeClr val="accent3">
                    <a:lumMod val="75000"/>
                  </a:schemeClr>
                </a:solidFill>
              </a:rPr>
              <a:t>Tone : A way of wording or expressing things that expresses an attitude.  “Positive, Regretful, Uplifting, etc.”</a:t>
            </a:r>
          </a:p>
          <a:p>
            <a:r>
              <a:rPr lang="en-US" b="1" dirty="0">
                <a:solidFill>
                  <a:schemeClr val="accent3">
                    <a:lumMod val="75000"/>
                  </a:schemeClr>
                </a:solidFill>
              </a:rPr>
              <a:t>There are some basics for you to consider when determining tone</a:t>
            </a:r>
          </a:p>
          <a:p>
            <a:pPr lvl="1"/>
            <a:r>
              <a:rPr lang="en-US" dirty="0">
                <a:solidFill>
                  <a:schemeClr val="accent3">
                    <a:lumMod val="75000"/>
                  </a:schemeClr>
                </a:solidFill>
              </a:rPr>
              <a:t>Is the author talking down to the reader as an advisor?</a:t>
            </a:r>
          </a:p>
          <a:p>
            <a:pPr lvl="1"/>
            <a:r>
              <a:rPr lang="en-US" dirty="0">
                <a:solidFill>
                  <a:schemeClr val="accent3">
                    <a:lumMod val="75000"/>
                  </a:schemeClr>
                </a:solidFill>
              </a:rPr>
              <a:t>Is the author talking down to the reader as a satirist?</a:t>
            </a:r>
          </a:p>
          <a:p>
            <a:pPr lvl="1"/>
            <a:r>
              <a:rPr lang="en-US" dirty="0">
                <a:solidFill>
                  <a:schemeClr val="accent3">
                    <a:lumMod val="75000"/>
                  </a:schemeClr>
                </a:solidFill>
              </a:rPr>
              <a:t>Is the author eye-to-eye with the reader as an equal?</a:t>
            </a:r>
          </a:p>
          <a:p>
            <a:pPr lvl="1"/>
            <a:r>
              <a:rPr lang="en-US" dirty="0">
                <a:solidFill>
                  <a:schemeClr val="accent3">
                    <a:lumMod val="75000"/>
                  </a:schemeClr>
                </a:solidFill>
              </a:rPr>
              <a:t>Is the author talking up to the reader as a supplicant (flattery) or subordinate (humility)?</a:t>
            </a:r>
          </a:p>
          <a:p>
            <a:r>
              <a:rPr lang="en-US" b="1" dirty="0">
                <a:solidFill>
                  <a:schemeClr val="accent3">
                    <a:lumMod val="75000"/>
                  </a:schemeClr>
                </a:solidFill>
              </a:rPr>
              <a:t>The tone may be formal or informal</a:t>
            </a:r>
          </a:p>
          <a:p>
            <a:pPr lvl="1"/>
            <a:r>
              <a:rPr lang="en-US" dirty="0">
                <a:solidFill>
                  <a:schemeClr val="accent3">
                    <a:lumMod val="75000"/>
                  </a:schemeClr>
                </a:solidFill>
              </a:rPr>
              <a:t>Formal tends to use diction and syntax that are academic, serious, and authoritative.</a:t>
            </a:r>
          </a:p>
          <a:p>
            <a:pPr lvl="1"/>
            <a:r>
              <a:rPr lang="en-US" dirty="0">
                <a:solidFill>
                  <a:schemeClr val="accent3">
                    <a:lumMod val="75000"/>
                  </a:schemeClr>
                </a:solidFill>
              </a:rPr>
              <a:t>Informal is more conversational and engages the reader on an equal basis.</a:t>
            </a:r>
          </a:p>
          <a:p>
            <a:pPr marL="274320" lvl="1" indent="0">
              <a:buNone/>
            </a:pPr>
            <a:endParaRPr lang="en-US" b="1" dirty="0">
              <a:solidFill>
                <a:schemeClr val="accent3">
                  <a:lumMod val="75000"/>
                </a:schemeClr>
              </a:solidFill>
            </a:endParaRPr>
          </a:p>
          <a:p>
            <a:endParaRPr lang="en-US" dirty="0"/>
          </a:p>
        </p:txBody>
      </p:sp>
    </p:spTree>
    <p:extLst>
      <p:ext uri="{BB962C8B-B14F-4D97-AF65-F5344CB8AC3E}">
        <p14:creationId xmlns:p14="http://schemas.microsoft.com/office/powerpoint/2010/main" val="36599583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967527241"/>
              </p:ext>
            </p:extLst>
          </p:nvPr>
        </p:nvGraphicFramePr>
        <p:xfrm>
          <a:off x="301625" y="1527169"/>
          <a:ext cx="8504240" cy="4797430"/>
        </p:xfrm>
        <a:graphic>
          <a:graphicData uri="http://schemas.openxmlformats.org/drawingml/2006/table">
            <a:tbl>
              <a:tblPr firstRow="1" bandRow="1">
                <a:tableStyleId>{5C22544A-7EE6-4342-B048-85BDC9FD1C3A}</a:tableStyleId>
              </a:tblPr>
              <a:tblGrid>
                <a:gridCol w="2126060">
                  <a:extLst>
                    <a:ext uri="{9D8B030D-6E8A-4147-A177-3AD203B41FA5}">
                      <a16:colId xmlns:a16="http://schemas.microsoft.com/office/drawing/2014/main" val="20000"/>
                    </a:ext>
                  </a:extLst>
                </a:gridCol>
                <a:gridCol w="2126060">
                  <a:extLst>
                    <a:ext uri="{9D8B030D-6E8A-4147-A177-3AD203B41FA5}">
                      <a16:colId xmlns:a16="http://schemas.microsoft.com/office/drawing/2014/main" val="20001"/>
                    </a:ext>
                  </a:extLst>
                </a:gridCol>
                <a:gridCol w="2126060">
                  <a:extLst>
                    <a:ext uri="{9D8B030D-6E8A-4147-A177-3AD203B41FA5}">
                      <a16:colId xmlns:a16="http://schemas.microsoft.com/office/drawing/2014/main" val="20002"/>
                    </a:ext>
                  </a:extLst>
                </a:gridCol>
                <a:gridCol w="2126060">
                  <a:extLst>
                    <a:ext uri="{9D8B030D-6E8A-4147-A177-3AD203B41FA5}">
                      <a16:colId xmlns:a16="http://schemas.microsoft.com/office/drawing/2014/main" val="20003"/>
                    </a:ext>
                  </a:extLst>
                </a:gridCol>
              </a:tblGrid>
              <a:tr h="479743">
                <a:tc gridSpan="4">
                  <a:txBody>
                    <a:bodyPr/>
                    <a:lstStyle/>
                    <a:p>
                      <a:r>
                        <a:rPr lang="en-US" dirty="0"/>
                        <a:t>Adjectives used to describe tone: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479743">
                <a:tc>
                  <a:txBody>
                    <a:bodyPr/>
                    <a:lstStyle/>
                    <a:p>
                      <a:r>
                        <a:rPr lang="en-US" b="1" dirty="0">
                          <a:solidFill>
                            <a:srgbClr val="FF0000"/>
                          </a:solidFill>
                        </a:rPr>
                        <a:t>Negative</a:t>
                      </a:r>
                    </a:p>
                  </a:txBody>
                  <a:tcPr/>
                </a:tc>
                <a:tc>
                  <a:txBody>
                    <a:bodyPr/>
                    <a:lstStyle/>
                    <a:p>
                      <a:r>
                        <a:rPr lang="en-US" b="1" dirty="0">
                          <a:solidFill>
                            <a:srgbClr val="FF0000"/>
                          </a:solidFill>
                        </a:rPr>
                        <a:t>Positive</a:t>
                      </a:r>
                    </a:p>
                  </a:txBody>
                  <a:tcPr/>
                </a:tc>
                <a:tc>
                  <a:txBody>
                    <a:bodyPr/>
                    <a:lstStyle/>
                    <a:p>
                      <a:r>
                        <a:rPr lang="en-US" b="1" dirty="0">
                          <a:solidFill>
                            <a:srgbClr val="FF0000"/>
                          </a:solidFill>
                        </a:rPr>
                        <a:t>Neutral</a:t>
                      </a:r>
                    </a:p>
                  </a:txBody>
                  <a:tcPr/>
                </a:tc>
                <a:tc>
                  <a:txBody>
                    <a:bodyPr/>
                    <a:lstStyle/>
                    <a:p>
                      <a:r>
                        <a:rPr lang="en-US" b="1" dirty="0">
                          <a:solidFill>
                            <a:srgbClr val="FF0000"/>
                          </a:solidFill>
                        </a:rPr>
                        <a:t>Dark</a:t>
                      </a:r>
                    </a:p>
                  </a:txBody>
                  <a:tcPr/>
                </a:tc>
                <a:extLst>
                  <a:ext uri="{0D108BD9-81ED-4DB2-BD59-A6C34878D82A}">
                    <a16:rowId xmlns:a16="http://schemas.microsoft.com/office/drawing/2014/main" val="10001"/>
                  </a:ext>
                </a:extLst>
              </a:tr>
              <a:tr h="479743">
                <a:tc>
                  <a:txBody>
                    <a:bodyPr/>
                    <a:lstStyle/>
                    <a:p>
                      <a:r>
                        <a:rPr lang="en-US" dirty="0"/>
                        <a:t>Bitter</a:t>
                      </a:r>
                    </a:p>
                  </a:txBody>
                  <a:tcPr/>
                </a:tc>
                <a:tc>
                  <a:txBody>
                    <a:bodyPr/>
                    <a:lstStyle/>
                    <a:p>
                      <a:r>
                        <a:rPr lang="en-US" dirty="0"/>
                        <a:t>Idyllic</a:t>
                      </a:r>
                    </a:p>
                  </a:txBody>
                  <a:tcPr/>
                </a:tc>
                <a:tc>
                  <a:txBody>
                    <a:bodyPr/>
                    <a:lstStyle/>
                    <a:p>
                      <a:r>
                        <a:rPr lang="en-US" dirty="0"/>
                        <a:t>Objective </a:t>
                      </a:r>
                    </a:p>
                  </a:txBody>
                  <a:tcPr/>
                </a:tc>
                <a:tc>
                  <a:txBody>
                    <a:bodyPr/>
                    <a:lstStyle/>
                    <a:p>
                      <a:r>
                        <a:rPr lang="en-US" dirty="0"/>
                        <a:t>Gothic</a:t>
                      </a:r>
                    </a:p>
                  </a:txBody>
                  <a:tcPr/>
                </a:tc>
                <a:extLst>
                  <a:ext uri="{0D108BD9-81ED-4DB2-BD59-A6C34878D82A}">
                    <a16:rowId xmlns:a16="http://schemas.microsoft.com/office/drawing/2014/main" val="10002"/>
                  </a:ext>
                </a:extLst>
              </a:tr>
              <a:tr h="479743">
                <a:tc>
                  <a:txBody>
                    <a:bodyPr/>
                    <a:lstStyle/>
                    <a:p>
                      <a:r>
                        <a:rPr lang="en-US" dirty="0"/>
                        <a:t>Naive</a:t>
                      </a:r>
                    </a:p>
                  </a:txBody>
                  <a:tcPr/>
                </a:tc>
                <a:tc>
                  <a:txBody>
                    <a:bodyPr/>
                    <a:lstStyle/>
                    <a:p>
                      <a:r>
                        <a:rPr lang="en-US" dirty="0"/>
                        <a:t>Hopeful</a:t>
                      </a:r>
                    </a:p>
                  </a:txBody>
                  <a:tcPr/>
                </a:tc>
                <a:tc>
                  <a:txBody>
                    <a:bodyPr/>
                    <a:lstStyle/>
                    <a:p>
                      <a:r>
                        <a:rPr lang="en-US" dirty="0"/>
                        <a:t>Unbiased</a:t>
                      </a:r>
                    </a:p>
                  </a:txBody>
                  <a:tcPr/>
                </a:tc>
                <a:tc>
                  <a:txBody>
                    <a:bodyPr/>
                    <a:lstStyle/>
                    <a:p>
                      <a:r>
                        <a:rPr lang="en-US" dirty="0"/>
                        <a:t>Macabre</a:t>
                      </a:r>
                    </a:p>
                  </a:txBody>
                  <a:tcPr/>
                </a:tc>
                <a:extLst>
                  <a:ext uri="{0D108BD9-81ED-4DB2-BD59-A6C34878D82A}">
                    <a16:rowId xmlns:a16="http://schemas.microsoft.com/office/drawing/2014/main" val="10003"/>
                  </a:ext>
                </a:extLst>
              </a:tr>
              <a:tr h="479743">
                <a:tc>
                  <a:txBody>
                    <a:bodyPr/>
                    <a:lstStyle/>
                    <a:p>
                      <a:r>
                        <a:rPr lang="en-US" dirty="0"/>
                        <a:t>Sarcastic</a:t>
                      </a:r>
                    </a:p>
                  </a:txBody>
                  <a:tcPr/>
                </a:tc>
                <a:tc>
                  <a:txBody>
                    <a:bodyPr/>
                    <a:lstStyle/>
                    <a:p>
                      <a:r>
                        <a:rPr lang="en-US" dirty="0"/>
                        <a:t>Joyous</a:t>
                      </a:r>
                    </a:p>
                  </a:txBody>
                  <a:tcPr/>
                </a:tc>
                <a:tc>
                  <a:txBody>
                    <a:bodyPr/>
                    <a:lstStyle/>
                    <a:p>
                      <a:r>
                        <a:rPr lang="en-US" dirty="0"/>
                        <a:t>Direct</a:t>
                      </a:r>
                      <a:r>
                        <a:rPr lang="en-US" baseline="0" dirty="0"/>
                        <a:t> </a:t>
                      </a:r>
                      <a:endParaRPr lang="en-US" dirty="0"/>
                    </a:p>
                  </a:txBody>
                  <a:tcPr/>
                </a:tc>
                <a:tc>
                  <a:txBody>
                    <a:bodyPr/>
                    <a:lstStyle/>
                    <a:p>
                      <a:endParaRPr lang="en-US" dirty="0"/>
                    </a:p>
                  </a:txBody>
                  <a:tcPr/>
                </a:tc>
                <a:extLst>
                  <a:ext uri="{0D108BD9-81ED-4DB2-BD59-A6C34878D82A}">
                    <a16:rowId xmlns:a16="http://schemas.microsoft.com/office/drawing/2014/main" val="10004"/>
                  </a:ext>
                </a:extLst>
              </a:tr>
              <a:tr h="479743">
                <a:tc>
                  <a:txBody>
                    <a:bodyPr/>
                    <a:lstStyle/>
                    <a:p>
                      <a:r>
                        <a:rPr lang="en-US" dirty="0"/>
                        <a:t>Ironic</a:t>
                      </a:r>
                    </a:p>
                  </a:txBody>
                  <a:tcPr/>
                </a:tc>
                <a:tc>
                  <a:txBody>
                    <a:bodyPr/>
                    <a:lstStyle/>
                    <a:p>
                      <a:r>
                        <a:rPr lang="en-US" dirty="0"/>
                        <a:t>Spiritual</a:t>
                      </a:r>
                    </a:p>
                  </a:txBody>
                  <a:tcPr/>
                </a:tc>
                <a:tc>
                  <a:txBody>
                    <a:bodyPr/>
                    <a:lstStyle/>
                    <a:p>
                      <a:r>
                        <a:rPr lang="en-US" dirty="0"/>
                        <a:t>Factual</a:t>
                      </a:r>
                    </a:p>
                  </a:txBody>
                  <a:tcPr/>
                </a:tc>
                <a:tc>
                  <a:txBody>
                    <a:bodyPr/>
                    <a:lstStyle/>
                    <a:p>
                      <a:endParaRPr lang="en-US" dirty="0"/>
                    </a:p>
                  </a:txBody>
                  <a:tcPr/>
                </a:tc>
                <a:extLst>
                  <a:ext uri="{0D108BD9-81ED-4DB2-BD59-A6C34878D82A}">
                    <a16:rowId xmlns:a16="http://schemas.microsoft.com/office/drawing/2014/main" val="10005"/>
                  </a:ext>
                </a:extLst>
              </a:tr>
              <a:tr h="479743">
                <a:tc>
                  <a:txBody>
                    <a:bodyPr/>
                    <a:lstStyle/>
                    <a:p>
                      <a:r>
                        <a:rPr lang="en-US" dirty="0"/>
                        <a:t>Mocking</a:t>
                      </a:r>
                    </a:p>
                  </a:txBody>
                  <a:tcPr/>
                </a:tc>
                <a:tc>
                  <a:txBody>
                    <a:bodyPr/>
                    <a:lstStyle/>
                    <a:p>
                      <a:r>
                        <a:rPr lang="en-US" dirty="0"/>
                        <a:t>Wistful</a:t>
                      </a:r>
                    </a:p>
                  </a:txBody>
                  <a:tcPr/>
                </a:tc>
                <a:tc>
                  <a:txBody>
                    <a:bodyPr/>
                    <a:lstStyle/>
                    <a:p>
                      <a:r>
                        <a:rPr lang="en-US" dirty="0"/>
                        <a:t>Formal</a:t>
                      </a:r>
                    </a:p>
                  </a:txBody>
                  <a:tcPr/>
                </a:tc>
                <a:tc>
                  <a:txBody>
                    <a:bodyPr/>
                    <a:lstStyle/>
                    <a:p>
                      <a:endParaRPr lang="en-US"/>
                    </a:p>
                  </a:txBody>
                  <a:tcPr/>
                </a:tc>
                <a:extLst>
                  <a:ext uri="{0D108BD9-81ED-4DB2-BD59-A6C34878D82A}">
                    <a16:rowId xmlns:a16="http://schemas.microsoft.com/office/drawing/2014/main" val="10006"/>
                  </a:ext>
                </a:extLst>
              </a:tr>
              <a:tr h="479743">
                <a:tc>
                  <a:txBody>
                    <a:bodyPr/>
                    <a:lstStyle/>
                    <a:p>
                      <a:r>
                        <a:rPr lang="en-US" dirty="0"/>
                        <a:t>Scornful</a:t>
                      </a:r>
                    </a:p>
                  </a:txBody>
                  <a:tcPr/>
                </a:tc>
                <a:tc>
                  <a:txBody>
                    <a:bodyPr/>
                    <a:lstStyle/>
                    <a:p>
                      <a:r>
                        <a:rPr lang="en-US" dirty="0"/>
                        <a:t>Nostalgic</a:t>
                      </a:r>
                    </a:p>
                  </a:txBody>
                  <a:tcPr/>
                </a:tc>
                <a:tc>
                  <a:txBody>
                    <a:bodyPr/>
                    <a:lstStyle/>
                    <a:p>
                      <a:r>
                        <a:rPr lang="en-US" dirty="0"/>
                        <a:t>Detached</a:t>
                      </a:r>
                    </a:p>
                  </a:txBody>
                  <a:tcPr/>
                </a:tc>
                <a:tc>
                  <a:txBody>
                    <a:bodyPr/>
                    <a:lstStyle/>
                    <a:p>
                      <a:endParaRPr lang="en-US"/>
                    </a:p>
                  </a:txBody>
                  <a:tcPr/>
                </a:tc>
                <a:extLst>
                  <a:ext uri="{0D108BD9-81ED-4DB2-BD59-A6C34878D82A}">
                    <a16:rowId xmlns:a16="http://schemas.microsoft.com/office/drawing/2014/main" val="10007"/>
                  </a:ext>
                </a:extLst>
              </a:tr>
              <a:tr h="479743">
                <a:tc>
                  <a:txBody>
                    <a:bodyPr/>
                    <a:lstStyle/>
                    <a:p>
                      <a:r>
                        <a:rPr lang="en-US" dirty="0"/>
                        <a:t>Satiric</a:t>
                      </a:r>
                    </a:p>
                  </a:txBody>
                  <a:tcPr/>
                </a:tc>
                <a:tc>
                  <a:txBody>
                    <a:bodyPr/>
                    <a:lstStyle/>
                    <a:p>
                      <a:r>
                        <a:rPr lang="en-US" dirty="0"/>
                        <a:t>Humorous</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8"/>
                  </a:ext>
                </a:extLst>
              </a:tr>
              <a:tr h="479743">
                <a:tc>
                  <a:txBody>
                    <a:bodyPr/>
                    <a:lstStyle/>
                    <a:p>
                      <a:r>
                        <a:rPr lang="en-US" dirty="0"/>
                        <a:t>Critical</a:t>
                      </a:r>
                    </a:p>
                  </a:txBody>
                  <a:tcPr/>
                </a:tc>
                <a:tc>
                  <a:txBody>
                    <a:bodyPr/>
                    <a:lstStyle/>
                    <a:p>
                      <a:r>
                        <a:rPr lang="en-US" dirty="0"/>
                        <a:t>Compassionate</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81207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Repetition</a:t>
            </a:r>
          </a:p>
        </p:txBody>
      </p:sp>
      <p:sp>
        <p:nvSpPr>
          <p:cNvPr id="3" name="Content Placeholder 2"/>
          <p:cNvSpPr>
            <a:spLocks noGrp="1"/>
          </p:cNvSpPr>
          <p:nvPr>
            <p:ph sz="quarter" idx="1"/>
          </p:nvPr>
        </p:nvSpPr>
        <p:spPr/>
        <p:txBody>
          <a:bodyPr>
            <a:normAutofit lnSpcReduction="10000"/>
          </a:bodyPr>
          <a:lstStyle/>
          <a:p>
            <a:r>
              <a:rPr lang="en-US" b="1" dirty="0">
                <a:solidFill>
                  <a:srgbClr val="FF0066"/>
                </a:solidFill>
              </a:rPr>
              <a:t>Repetition</a:t>
            </a:r>
            <a:r>
              <a:rPr lang="en-US" dirty="0">
                <a:solidFill>
                  <a:srgbClr val="FF0066"/>
                </a:solidFill>
              </a:rPr>
              <a:t> is a rhetorical device that repeats the same words or phrases a few times to make an idea clearer</a:t>
            </a:r>
          </a:p>
          <a:p>
            <a:r>
              <a:rPr lang="en-US" b="1" dirty="0">
                <a:solidFill>
                  <a:srgbClr val="7030A0"/>
                </a:solidFill>
              </a:rPr>
              <a:t>Anaphora</a:t>
            </a:r>
            <a:r>
              <a:rPr lang="en-US" dirty="0">
                <a:solidFill>
                  <a:srgbClr val="7030A0"/>
                </a:solidFill>
              </a:rPr>
              <a:t> repetition of the </a:t>
            </a:r>
            <a:r>
              <a:rPr lang="en-US" i="1" dirty="0">
                <a:solidFill>
                  <a:srgbClr val="7030A0"/>
                </a:solidFill>
              </a:rPr>
              <a:t>beginnings</a:t>
            </a:r>
            <a:r>
              <a:rPr lang="en-US" dirty="0">
                <a:solidFill>
                  <a:srgbClr val="7030A0"/>
                </a:solidFill>
              </a:rPr>
              <a:t> of phrases, clauses or sentences</a:t>
            </a:r>
          </a:p>
          <a:p>
            <a:pPr lvl="1"/>
            <a:r>
              <a:rPr lang="en-US" altLang="en-US" b="1" i="1" dirty="0"/>
              <a:t>Now is the time</a:t>
            </a:r>
            <a:r>
              <a:rPr lang="en-US" altLang="en-US" i="1" dirty="0"/>
              <a:t> </a:t>
            </a:r>
            <a:r>
              <a:rPr lang="en-US" altLang="en-US" b="1" i="1" dirty="0"/>
              <a:t>to</a:t>
            </a:r>
            <a:r>
              <a:rPr lang="en-US" altLang="en-US" i="1" dirty="0"/>
              <a:t> help families with paid sick days and better family leave ..... </a:t>
            </a:r>
            <a:r>
              <a:rPr lang="en-US" altLang="en-US" b="1" i="1" dirty="0"/>
              <a:t>Now is the time</a:t>
            </a:r>
            <a:r>
              <a:rPr lang="en-US" altLang="en-US" i="1" dirty="0"/>
              <a:t> </a:t>
            </a:r>
            <a:r>
              <a:rPr lang="en-US" altLang="en-US" b="1" i="1" dirty="0"/>
              <a:t>to</a:t>
            </a:r>
            <a:r>
              <a:rPr lang="en-US" altLang="en-US" i="1" dirty="0"/>
              <a:t> change our bankruptcy laws      </a:t>
            </a:r>
            <a:r>
              <a:rPr lang="en-US" altLang="en-US" sz="1600" dirty="0"/>
              <a:t>Democratic nomination acceptance, Barak Obama</a:t>
            </a:r>
          </a:p>
          <a:p>
            <a:r>
              <a:rPr lang="en-US" b="1" dirty="0" err="1"/>
              <a:t>Epiphora</a:t>
            </a:r>
            <a:r>
              <a:rPr lang="en-US" dirty="0"/>
              <a:t> repetition occurs in the last part of successive clauses and sentences.</a:t>
            </a:r>
          </a:p>
          <a:p>
            <a:pPr lvl="1"/>
            <a:r>
              <a:rPr lang="en-US" dirty="0"/>
              <a:t>“I am an </a:t>
            </a:r>
            <a:r>
              <a:rPr lang="en-US" b="1" dirty="0"/>
              <a:t>American</a:t>
            </a:r>
            <a:r>
              <a:rPr lang="en-US" dirty="0"/>
              <a:t>, he is an </a:t>
            </a:r>
            <a:r>
              <a:rPr lang="en-US" b="1" dirty="0"/>
              <a:t>American</a:t>
            </a:r>
            <a:r>
              <a:rPr lang="en-US" dirty="0"/>
              <a:t> and everybody here is an </a:t>
            </a:r>
            <a:r>
              <a:rPr lang="en-US" b="1" dirty="0"/>
              <a:t>American</a:t>
            </a:r>
            <a:r>
              <a:rPr lang="en-US" dirty="0"/>
              <a:t>”</a:t>
            </a:r>
          </a:p>
        </p:txBody>
      </p:sp>
    </p:spTree>
    <p:extLst>
      <p:ext uri="{BB962C8B-B14F-4D97-AF65-F5344CB8AC3E}">
        <p14:creationId xmlns:p14="http://schemas.microsoft.com/office/powerpoint/2010/main" val="4176816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Modes of Argument and Rhetorical Strategies</a:t>
            </a:r>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en-US" sz="2800" b="1" dirty="0">
                <a:solidFill>
                  <a:srgbClr val="FF0000"/>
                </a:solidFill>
                <a:latin typeface="Times New Roman" panose="02020603050405020304" pitchFamily="18" charset="0"/>
                <a:cs typeface="Times New Roman" panose="02020603050405020304" pitchFamily="18" charset="0"/>
              </a:rPr>
              <a:t>Modes of Argument: </a:t>
            </a:r>
            <a:r>
              <a:rPr lang="en-US" sz="2400" dirty="0">
                <a:latin typeface="Times New Roman" panose="02020603050405020304" pitchFamily="18" charset="0"/>
                <a:cs typeface="Times New Roman" panose="02020603050405020304" pitchFamily="18" charset="0"/>
              </a:rPr>
              <a:t>A rhetorical mode is a strategy--a way or method of presenting a subject.  There are four primary categories:</a:t>
            </a:r>
          </a:p>
          <a:p>
            <a:pPr marL="914400" lvl="1" indent="-457200">
              <a:lnSpc>
                <a:spcPct val="110000"/>
              </a:lnSpc>
              <a:buFont typeface="Arial" panose="020B0604020202020204" pitchFamily="34" charset="0"/>
              <a:buChar char="•"/>
            </a:pPr>
            <a:r>
              <a:rPr lang="en-US" sz="2400" b="1" dirty="0">
                <a:solidFill>
                  <a:srgbClr val="FF0000"/>
                </a:solidFill>
                <a:latin typeface="Times New Roman" panose="02020603050405020304" pitchFamily="18" charset="0"/>
                <a:cs typeface="Times New Roman" panose="02020603050405020304" pitchFamily="18" charset="0"/>
              </a:rPr>
              <a:t>Exposition: illustrates a point</a:t>
            </a:r>
          </a:p>
          <a:p>
            <a:pPr marL="914400" lvl="1" indent="-457200">
              <a:lnSpc>
                <a:spcPct val="110000"/>
              </a:lnSpc>
              <a:buFont typeface="Arial" panose="020B0604020202020204" pitchFamily="34" charset="0"/>
              <a:buChar char="•"/>
            </a:pPr>
            <a:r>
              <a:rPr lang="en-US" sz="2400" dirty="0">
                <a:solidFill>
                  <a:srgbClr val="FF0000"/>
                </a:solidFill>
                <a:latin typeface="Times New Roman" panose="02020603050405020304" pitchFamily="18" charset="0"/>
                <a:cs typeface="Times New Roman" panose="02020603050405020304" pitchFamily="18" charset="0"/>
              </a:rPr>
              <a:t>Narration: tells a story</a:t>
            </a:r>
          </a:p>
          <a:p>
            <a:pPr marL="914400" lvl="1" indent="-457200">
              <a:lnSpc>
                <a:spcPct val="110000"/>
              </a:lnSpc>
              <a:buFont typeface="Arial" panose="020B0604020202020204" pitchFamily="34" charset="0"/>
              <a:buChar char="•"/>
            </a:pPr>
            <a:r>
              <a:rPr lang="en-US" sz="2400" dirty="0">
                <a:solidFill>
                  <a:srgbClr val="FF0000"/>
                </a:solidFill>
                <a:latin typeface="Times New Roman" panose="02020603050405020304" pitchFamily="18" charset="0"/>
                <a:cs typeface="Times New Roman" panose="02020603050405020304" pitchFamily="18" charset="0"/>
              </a:rPr>
              <a:t>Description: creates a sensory image</a:t>
            </a:r>
          </a:p>
          <a:p>
            <a:pPr marL="914400" lvl="1" indent="-457200">
              <a:lnSpc>
                <a:spcPct val="110000"/>
              </a:lnSpc>
              <a:buFont typeface="Arial" panose="020B0604020202020204" pitchFamily="34" charset="0"/>
              <a:buChar char="•"/>
            </a:pPr>
            <a:r>
              <a:rPr lang="en-US" sz="2400" b="1" dirty="0">
                <a:solidFill>
                  <a:srgbClr val="FF0000"/>
                </a:solidFill>
                <a:latin typeface="Times New Roman" panose="02020603050405020304" pitchFamily="18" charset="0"/>
                <a:cs typeface="Times New Roman" panose="02020603050405020304" pitchFamily="18" charset="0"/>
              </a:rPr>
              <a:t>Argumentation: takes a position on an issue and defends it</a:t>
            </a:r>
            <a:r>
              <a:rPr lang="en-US" sz="2400" b="1" dirty="0">
                <a:solidFill>
                  <a:srgbClr val="FF0000"/>
                </a:solidFill>
                <a:latin typeface="Times New Roman" panose="02020603050405020304" pitchFamily="18" charset="0"/>
              </a:rPr>
              <a:t> </a:t>
            </a:r>
          </a:p>
          <a:p>
            <a:r>
              <a:rPr lang="en-US" sz="2400" b="1" dirty="0">
                <a:solidFill>
                  <a:srgbClr val="7030A0"/>
                </a:solidFill>
                <a:latin typeface="Times New Roman" panose="02020603050405020304" pitchFamily="18" charset="0"/>
              </a:rPr>
              <a:t>Rhetorical Strategies: the basic approaches a writer uses to tell a story, explain a point, describe a situation, or argue a position</a:t>
            </a:r>
            <a:endParaRPr lang="en-US" sz="1200" dirty="0">
              <a:solidFill>
                <a:srgbClr val="7030A0"/>
              </a:solidFill>
              <a:latin typeface="Times New Roman" panose="02020603050405020304" pitchFamily="18" charset="0"/>
            </a:endParaRPr>
          </a:p>
          <a:p>
            <a:r>
              <a:rPr lang="en-US" sz="2400" b="1" dirty="0">
                <a:solidFill>
                  <a:srgbClr val="7030A0"/>
                </a:solidFill>
                <a:latin typeface="Times New Roman" panose="02020603050405020304" pitchFamily="18" charset="0"/>
              </a:rPr>
              <a:t>1. Process</a:t>
            </a:r>
            <a:r>
              <a:rPr lang="en-US" sz="2400" b="1" dirty="0">
                <a:latin typeface="Times New Roman" panose="02020603050405020304" pitchFamily="18" charset="0"/>
              </a:rPr>
              <a:t> </a:t>
            </a:r>
            <a:r>
              <a:rPr lang="en-US" sz="2400" dirty="0">
                <a:latin typeface="Times New Roman" panose="02020603050405020304" pitchFamily="18" charset="0"/>
              </a:rPr>
              <a:t>– Organized in step-by-step order  Example</a:t>
            </a:r>
            <a:r>
              <a:rPr lang="en-US" sz="2000" dirty="0">
                <a:latin typeface="Times New Roman" panose="02020603050405020304" pitchFamily="18" charset="0"/>
              </a:rPr>
              <a:t>:(A few banks developed complex loan instruments . . . They began pushing these on consumers . . . They packaged them as mortgage-backed securities to investors . . . High-risk loans ballooned . . . High-risk loans began to default in large numbers . . . Mortgage-backed securities collapsed in value . . . Major corporations went bankrupt.) </a:t>
            </a:r>
          </a:p>
          <a:p>
            <a:endParaRPr lang="en-US" dirty="0"/>
          </a:p>
        </p:txBody>
      </p:sp>
    </p:spTree>
    <p:extLst>
      <p:ext uri="{BB962C8B-B14F-4D97-AF65-F5344CB8AC3E}">
        <p14:creationId xmlns:p14="http://schemas.microsoft.com/office/powerpoint/2010/main" val="3695254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a:t>
            </a:r>
          </a:p>
        </p:txBody>
      </p:sp>
      <p:sp>
        <p:nvSpPr>
          <p:cNvPr id="3" name="Content Placeholder 2"/>
          <p:cNvSpPr>
            <a:spLocks noGrp="1"/>
          </p:cNvSpPr>
          <p:nvPr>
            <p:ph sz="quarter" idx="1"/>
          </p:nvPr>
        </p:nvSpPr>
        <p:spPr/>
        <p:txBody>
          <a:bodyPr>
            <a:normAutofit fontScale="92500"/>
          </a:bodyPr>
          <a:lstStyle/>
          <a:p>
            <a:r>
              <a:rPr lang="en-US" dirty="0"/>
              <a:t>Honors English II is designed to develop each student’s  ability to:  analyze literature and non fiction, appropriately apply English grammar, strengthen vocabulary, and enhance public speaking skills.</a:t>
            </a:r>
          </a:p>
          <a:p>
            <a:r>
              <a:rPr lang="en-US" dirty="0"/>
              <a:t>This goal must be achieved in order for students to perform effectively on college entrance exams (SAT and/or ACT) and in the college English courses they are scheduled to take next year.</a:t>
            </a:r>
          </a:p>
          <a:p>
            <a:r>
              <a:rPr lang="en-US" dirty="0"/>
              <a:t>The students at WYWLA must accomplish this task in 2 semesters instead of the 4 semesters of English they would be exposed to in a traditional high school.</a:t>
            </a:r>
          </a:p>
          <a:p>
            <a:endParaRPr lang="en-US" dirty="0"/>
          </a:p>
        </p:txBody>
      </p:sp>
    </p:spTree>
    <p:extLst>
      <p:ext uri="{BB962C8B-B14F-4D97-AF65-F5344CB8AC3E}">
        <p14:creationId xmlns:p14="http://schemas.microsoft.com/office/powerpoint/2010/main" val="279599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Strategies</a:t>
            </a:r>
          </a:p>
        </p:txBody>
      </p:sp>
      <p:sp>
        <p:nvSpPr>
          <p:cNvPr id="3" name="Content Placeholder 2"/>
          <p:cNvSpPr>
            <a:spLocks noGrp="1"/>
          </p:cNvSpPr>
          <p:nvPr>
            <p:ph sz="quarter" idx="1"/>
          </p:nvPr>
        </p:nvSpPr>
        <p:spPr/>
        <p:txBody>
          <a:bodyPr>
            <a:normAutofit fontScale="92500"/>
          </a:bodyPr>
          <a:lstStyle/>
          <a:p>
            <a:pPr marL="0" indent="0">
              <a:buNone/>
            </a:pPr>
            <a:r>
              <a:rPr lang="en-US" sz="2800" b="1" dirty="0">
                <a:solidFill>
                  <a:srgbClr val="7030A0"/>
                </a:solidFill>
                <a:latin typeface="Times New Roman" panose="02020603050405020304" pitchFamily="18" charset="0"/>
              </a:rPr>
              <a:t>2. Exemplification</a:t>
            </a:r>
            <a:r>
              <a:rPr lang="en-US" sz="2800" b="1" dirty="0">
                <a:latin typeface="Times New Roman" panose="02020603050405020304" pitchFamily="18" charset="0"/>
              </a:rPr>
              <a:t> </a:t>
            </a:r>
            <a:r>
              <a:rPr lang="en-US" sz="2800" dirty="0">
                <a:latin typeface="Times New Roman" panose="02020603050405020304" pitchFamily="18" charset="0"/>
              </a:rPr>
              <a:t>– Provides specific examples to support the assertion (examples directly connected to the subject. High fat foods: fries, Twinkies, deep fried Twinkies . . .) </a:t>
            </a:r>
          </a:p>
          <a:p>
            <a:pPr marL="0" indent="0">
              <a:buNone/>
            </a:pPr>
            <a:endParaRPr lang="en-US" sz="2800" dirty="0"/>
          </a:p>
          <a:p>
            <a:pPr marL="0" indent="0">
              <a:buNone/>
            </a:pPr>
            <a:r>
              <a:rPr lang="en-US" sz="2800" b="1" dirty="0">
                <a:solidFill>
                  <a:srgbClr val="7030A0"/>
                </a:solidFill>
              </a:rPr>
              <a:t>3. Enumeration</a:t>
            </a:r>
            <a:r>
              <a:rPr lang="en-US" sz="2800" b="1" dirty="0"/>
              <a:t> – </a:t>
            </a:r>
            <a:r>
              <a:rPr lang="en-US" sz="2800" dirty="0"/>
              <a:t>Organizes by listing categories or details (There are three basic principles that govern . . . ) </a:t>
            </a:r>
          </a:p>
          <a:p>
            <a:pPr marL="0" indent="0">
              <a:buNone/>
            </a:pPr>
            <a:endParaRPr lang="en-US" sz="2800" dirty="0"/>
          </a:p>
          <a:p>
            <a:pPr marL="0" indent="0">
              <a:buNone/>
            </a:pPr>
            <a:r>
              <a:rPr lang="en-US" sz="2800" b="1" dirty="0">
                <a:solidFill>
                  <a:srgbClr val="7030A0"/>
                </a:solidFill>
              </a:rPr>
              <a:t>4.  Analogy</a:t>
            </a:r>
            <a:r>
              <a:rPr lang="en-US" sz="2800" b="1" dirty="0"/>
              <a:t> </a:t>
            </a:r>
            <a:r>
              <a:rPr lang="en-US" sz="2800" dirty="0"/>
              <a:t>– making direct comparisons between the subject and similar circumstances (Just like in the 1920s, when liquor was illegal under Prohibition . . .) </a:t>
            </a:r>
          </a:p>
          <a:p>
            <a:pPr marL="0" indent="0">
              <a:buNone/>
            </a:pPr>
            <a:endParaRPr lang="en-US" sz="2800" dirty="0"/>
          </a:p>
        </p:txBody>
      </p:sp>
    </p:spTree>
    <p:extLst>
      <p:ext uri="{BB962C8B-B14F-4D97-AF65-F5344CB8AC3E}">
        <p14:creationId xmlns:p14="http://schemas.microsoft.com/office/powerpoint/2010/main" val="10272088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Rhetorical Strategies</a:t>
            </a:r>
          </a:p>
        </p:txBody>
      </p:sp>
      <p:sp>
        <p:nvSpPr>
          <p:cNvPr id="3" name="Content Placeholder 2"/>
          <p:cNvSpPr>
            <a:spLocks noGrp="1"/>
          </p:cNvSpPr>
          <p:nvPr>
            <p:ph sz="quarter" idx="1"/>
          </p:nvPr>
        </p:nvSpPr>
        <p:spPr/>
        <p:txBody>
          <a:bodyPr/>
          <a:lstStyle/>
          <a:p>
            <a:pPr marL="0" indent="0">
              <a:buNone/>
            </a:pPr>
            <a:r>
              <a:rPr lang="en-US" sz="2400" b="1" dirty="0">
                <a:solidFill>
                  <a:srgbClr val="7030A0"/>
                </a:solidFill>
              </a:rPr>
              <a:t>5. Cause to Effect/ Effect to Cause </a:t>
            </a:r>
            <a:r>
              <a:rPr lang="en-US" sz="2400" dirty="0"/>
              <a:t>– Presents the source that led to the problem (The banks lent to unworthy borrowers . . . The mortgage market collapsed) </a:t>
            </a:r>
            <a:r>
              <a:rPr lang="en-US" sz="2400" b="1" dirty="0">
                <a:solidFill>
                  <a:srgbClr val="7030A0"/>
                </a:solidFill>
              </a:rPr>
              <a:t>Effect to Cause </a:t>
            </a:r>
            <a:r>
              <a:rPr lang="en-US" sz="2400" dirty="0"/>
              <a:t>– Presents the problem and then what caused it (The mortgage market collapsed . . . this was directly connected to the banks lending to unworthy borrowers) </a:t>
            </a:r>
          </a:p>
          <a:p>
            <a:pPr marL="0" indent="0">
              <a:buNone/>
            </a:pPr>
            <a:endParaRPr lang="en-US" dirty="0"/>
          </a:p>
          <a:p>
            <a:endParaRPr lang="en-US" dirty="0"/>
          </a:p>
        </p:txBody>
      </p:sp>
    </p:spTree>
    <p:extLst>
      <p:ext uri="{BB962C8B-B14F-4D97-AF65-F5344CB8AC3E}">
        <p14:creationId xmlns:p14="http://schemas.microsoft.com/office/powerpoint/2010/main" val="35340577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5DA3F-7A45-466B-AD2D-F9DBBB97E76D}"/>
              </a:ext>
            </a:extLst>
          </p:cNvPr>
          <p:cNvSpPr>
            <a:spLocks noGrp="1"/>
          </p:cNvSpPr>
          <p:nvPr>
            <p:ph type="title"/>
          </p:nvPr>
        </p:nvSpPr>
        <p:spPr/>
        <p:txBody>
          <a:bodyPr/>
          <a:lstStyle/>
          <a:p>
            <a:r>
              <a:rPr lang="en-US" dirty="0"/>
              <a:t>Writing Pre-Assessment </a:t>
            </a:r>
          </a:p>
        </p:txBody>
      </p:sp>
      <p:sp>
        <p:nvSpPr>
          <p:cNvPr id="3" name="Content Placeholder 2">
            <a:extLst>
              <a:ext uri="{FF2B5EF4-FFF2-40B4-BE49-F238E27FC236}">
                <a16:creationId xmlns:a16="http://schemas.microsoft.com/office/drawing/2014/main" id="{B1E29833-BA36-4644-83BB-0818D6917F8D}"/>
              </a:ext>
            </a:extLst>
          </p:cNvPr>
          <p:cNvSpPr>
            <a:spLocks noGrp="1"/>
          </p:cNvSpPr>
          <p:nvPr>
            <p:ph sz="quarter" idx="1"/>
          </p:nvPr>
        </p:nvSpPr>
        <p:spPr/>
        <p:txBody>
          <a:bodyPr vert="horz" anchor="t">
            <a:normAutofit/>
          </a:bodyPr>
          <a:lstStyle/>
          <a:p>
            <a:r>
              <a:rPr lang="en-US"/>
              <a:t>Read, Annotate, SOAPSTONERS the article</a:t>
            </a:r>
            <a:endParaRPr lang="en-US" dirty="0"/>
          </a:p>
          <a:p>
            <a:pPr marL="0" indent="0">
              <a:buNone/>
            </a:pPr>
            <a:endParaRPr lang="en-US" dirty="0"/>
          </a:p>
          <a:p>
            <a:r>
              <a:rPr lang="en-US"/>
              <a:t>Using the Article Respond to the Following Prompt:</a:t>
            </a:r>
          </a:p>
          <a:p>
            <a:endParaRPr lang="en-US" dirty="0"/>
          </a:p>
          <a:p>
            <a:r>
              <a:rPr lang="en-US" dirty="0"/>
              <a:t>What are the most serious issues facing your </a:t>
            </a:r>
            <a:r>
              <a:rPr lang="en-US"/>
              <a:t>generation?</a:t>
            </a:r>
            <a:endParaRPr lang="en-US" dirty="0"/>
          </a:p>
        </p:txBody>
      </p:sp>
    </p:spTree>
    <p:extLst>
      <p:ext uri="{BB962C8B-B14F-4D97-AF65-F5344CB8AC3E}">
        <p14:creationId xmlns:p14="http://schemas.microsoft.com/office/powerpoint/2010/main" val="3026771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Always Maintain a College Focus: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99627611"/>
              </p:ext>
            </p:extLst>
          </p:nvPr>
        </p:nvGraphicFramePr>
        <p:xfrm>
          <a:off x="301625" y="1527172"/>
          <a:ext cx="8504240" cy="4797430"/>
        </p:xfrm>
        <a:graphic>
          <a:graphicData uri="http://schemas.openxmlformats.org/drawingml/2006/table">
            <a:tbl>
              <a:tblPr firstRow="1" bandRow="1">
                <a:tableStyleId>{5C22544A-7EE6-4342-B048-85BDC9FD1C3A}</a:tableStyleId>
              </a:tblPr>
              <a:tblGrid>
                <a:gridCol w="1700848">
                  <a:extLst>
                    <a:ext uri="{9D8B030D-6E8A-4147-A177-3AD203B41FA5}">
                      <a16:colId xmlns:a16="http://schemas.microsoft.com/office/drawing/2014/main" val="20000"/>
                    </a:ext>
                  </a:extLst>
                </a:gridCol>
                <a:gridCol w="1700848">
                  <a:extLst>
                    <a:ext uri="{9D8B030D-6E8A-4147-A177-3AD203B41FA5}">
                      <a16:colId xmlns:a16="http://schemas.microsoft.com/office/drawing/2014/main" val="20001"/>
                    </a:ext>
                  </a:extLst>
                </a:gridCol>
                <a:gridCol w="1700848">
                  <a:extLst>
                    <a:ext uri="{9D8B030D-6E8A-4147-A177-3AD203B41FA5}">
                      <a16:colId xmlns:a16="http://schemas.microsoft.com/office/drawing/2014/main" val="20002"/>
                    </a:ext>
                  </a:extLst>
                </a:gridCol>
                <a:gridCol w="1700848">
                  <a:extLst>
                    <a:ext uri="{9D8B030D-6E8A-4147-A177-3AD203B41FA5}">
                      <a16:colId xmlns:a16="http://schemas.microsoft.com/office/drawing/2014/main" val="20003"/>
                    </a:ext>
                  </a:extLst>
                </a:gridCol>
                <a:gridCol w="1700848">
                  <a:extLst>
                    <a:ext uri="{9D8B030D-6E8A-4147-A177-3AD203B41FA5}">
                      <a16:colId xmlns:a16="http://schemas.microsoft.com/office/drawing/2014/main" val="20004"/>
                    </a:ext>
                  </a:extLst>
                </a:gridCol>
              </a:tblGrid>
              <a:tr h="1066095">
                <a:tc>
                  <a:txBody>
                    <a:bodyPr/>
                    <a:lstStyle/>
                    <a:p>
                      <a:r>
                        <a:rPr lang="en-US" dirty="0"/>
                        <a:t>School</a:t>
                      </a:r>
                    </a:p>
                  </a:txBody>
                  <a:tcPr/>
                </a:tc>
                <a:tc>
                  <a:txBody>
                    <a:bodyPr/>
                    <a:lstStyle/>
                    <a:p>
                      <a:r>
                        <a:rPr lang="en-US" dirty="0"/>
                        <a:t>Acceptance</a:t>
                      </a:r>
                      <a:r>
                        <a:rPr lang="en-US" baseline="0" dirty="0"/>
                        <a:t> Rate</a:t>
                      </a:r>
                      <a:endParaRPr lang="en-US" dirty="0"/>
                    </a:p>
                  </a:txBody>
                  <a:tcPr/>
                </a:tc>
                <a:tc>
                  <a:txBody>
                    <a:bodyPr/>
                    <a:lstStyle/>
                    <a:p>
                      <a:r>
                        <a:rPr lang="en-US" dirty="0"/>
                        <a:t>GPA </a:t>
                      </a:r>
                    </a:p>
                  </a:txBody>
                  <a:tcPr/>
                </a:tc>
                <a:tc>
                  <a:txBody>
                    <a:bodyPr/>
                    <a:lstStyle/>
                    <a:p>
                      <a:r>
                        <a:rPr lang="en-US" dirty="0"/>
                        <a:t>Average SAT Verbal Score</a:t>
                      </a:r>
                    </a:p>
                  </a:txBody>
                  <a:tcPr/>
                </a:tc>
                <a:tc>
                  <a:txBody>
                    <a:bodyPr/>
                    <a:lstStyle/>
                    <a:p>
                      <a:r>
                        <a:rPr lang="en-US" dirty="0"/>
                        <a:t>Average ACT Reading</a:t>
                      </a:r>
                    </a:p>
                    <a:p>
                      <a:r>
                        <a:rPr lang="en-US" dirty="0"/>
                        <a:t>Score</a:t>
                      </a:r>
                    </a:p>
                  </a:txBody>
                  <a:tcPr/>
                </a:tc>
                <a:extLst>
                  <a:ext uri="{0D108BD9-81ED-4DB2-BD59-A6C34878D82A}">
                    <a16:rowId xmlns:a16="http://schemas.microsoft.com/office/drawing/2014/main" val="10000"/>
                  </a:ext>
                </a:extLst>
              </a:tr>
              <a:tr h="746267">
                <a:tc>
                  <a:txBody>
                    <a:bodyPr/>
                    <a:lstStyle/>
                    <a:p>
                      <a:r>
                        <a:rPr lang="en-US" dirty="0"/>
                        <a:t>NC State</a:t>
                      </a:r>
                    </a:p>
                  </a:txBody>
                  <a:tcPr/>
                </a:tc>
                <a:tc>
                  <a:txBody>
                    <a:bodyPr/>
                    <a:lstStyle/>
                    <a:p>
                      <a:r>
                        <a:rPr lang="en-US" dirty="0"/>
                        <a:t>50.4%</a:t>
                      </a:r>
                    </a:p>
                  </a:txBody>
                  <a:tcPr/>
                </a:tc>
                <a:tc>
                  <a:txBody>
                    <a:bodyPr/>
                    <a:lstStyle/>
                    <a:p>
                      <a:r>
                        <a:rPr lang="en-US" dirty="0"/>
                        <a:t>4.42 (weighted)</a:t>
                      </a:r>
                    </a:p>
                  </a:txBody>
                  <a:tcPr/>
                </a:tc>
                <a:tc>
                  <a:txBody>
                    <a:bodyPr/>
                    <a:lstStyle/>
                    <a:p>
                      <a:r>
                        <a:rPr lang="en-US" dirty="0"/>
                        <a:t>607</a:t>
                      </a:r>
                    </a:p>
                  </a:txBody>
                  <a:tcPr/>
                </a:tc>
                <a:tc>
                  <a:txBody>
                    <a:bodyPr/>
                    <a:lstStyle/>
                    <a:p>
                      <a:r>
                        <a:rPr lang="en-US" dirty="0"/>
                        <a:t>32</a:t>
                      </a:r>
                    </a:p>
                  </a:txBody>
                  <a:tcPr/>
                </a:tc>
                <a:extLst>
                  <a:ext uri="{0D108BD9-81ED-4DB2-BD59-A6C34878D82A}">
                    <a16:rowId xmlns:a16="http://schemas.microsoft.com/office/drawing/2014/main" val="10001"/>
                  </a:ext>
                </a:extLst>
              </a:tr>
              <a:tr h="746267">
                <a:tc>
                  <a:txBody>
                    <a:bodyPr/>
                    <a:lstStyle/>
                    <a:p>
                      <a:r>
                        <a:rPr lang="en-US" dirty="0"/>
                        <a:t>UNC</a:t>
                      </a:r>
                    </a:p>
                  </a:txBody>
                  <a:tcPr/>
                </a:tc>
                <a:tc>
                  <a:txBody>
                    <a:bodyPr/>
                    <a:lstStyle/>
                    <a:p>
                      <a:r>
                        <a:rPr lang="en-US" dirty="0"/>
                        <a:t>30.5%</a:t>
                      </a:r>
                    </a:p>
                  </a:txBody>
                  <a:tcPr/>
                </a:tc>
                <a:tc>
                  <a:txBody>
                    <a:bodyPr/>
                    <a:lstStyle/>
                    <a:p>
                      <a:r>
                        <a:rPr lang="en-US" dirty="0"/>
                        <a:t>3.61 (unweighted)</a:t>
                      </a:r>
                    </a:p>
                  </a:txBody>
                  <a:tcPr/>
                </a:tc>
                <a:tc>
                  <a:txBody>
                    <a:bodyPr/>
                    <a:lstStyle/>
                    <a:p>
                      <a:r>
                        <a:rPr lang="en-US" dirty="0"/>
                        <a:t>600-710</a:t>
                      </a:r>
                    </a:p>
                  </a:txBody>
                  <a:tcPr/>
                </a:tc>
                <a:tc>
                  <a:txBody>
                    <a:bodyPr/>
                    <a:lstStyle/>
                    <a:p>
                      <a:r>
                        <a:rPr lang="en-US" dirty="0"/>
                        <a:t>28-33</a:t>
                      </a:r>
                    </a:p>
                  </a:txBody>
                  <a:tcPr/>
                </a:tc>
                <a:extLst>
                  <a:ext uri="{0D108BD9-81ED-4DB2-BD59-A6C34878D82A}">
                    <a16:rowId xmlns:a16="http://schemas.microsoft.com/office/drawing/2014/main" val="10002"/>
                  </a:ext>
                </a:extLst>
              </a:tr>
              <a:tr h="746267">
                <a:tc>
                  <a:txBody>
                    <a:bodyPr/>
                    <a:lstStyle/>
                    <a:p>
                      <a:r>
                        <a:rPr lang="en-US" dirty="0"/>
                        <a:t>Duke </a:t>
                      </a:r>
                    </a:p>
                  </a:txBody>
                  <a:tcPr/>
                </a:tc>
                <a:tc>
                  <a:txBody>
                    <a:bodyPr/>
                    <a:lstStyle/>
                    <a:p>
                      <a:r>
                        <a:rPr lang="en-US" dirty="0"/>
                        <a:t>11.4%</a:t>
                      </a:r>
                    </a:p>
                  </a:txBody>
                  <a:tcPr/>
                </a:tc>
                <a:tc>
                  <a:txBody>
                    <a:bodyPr/>
                    <a:lstStyle/>
                    <a:p>
                      <a:r>
                        <a:rPr lang="en-US" dirty="0"/>
                        <a:t>4.17 (weighted)</a:t>
                      </a:r>
                    </a:p>
                  </a:txBody>
                  <a:tcPr/>
                </a:tc>
                <a:tc>
                  <a:txBody>
                    <a:bodyPr/>
                    <a:lstStyle/>
                    <a:p>
                      <a:r>
                        <a:rPr lang="en-US" dirty="0"/>
                        <a:t>690-780</a:t>
                      </a:r>
                    </a:p>
                  </a:txBody>
                  <a:tcPr/>
                </a:tc>
                <a:tc>
                  <a:txBody>
                    <a:bodyPr/>
                    <a:lstStyle/>
                    <a:p>
                      <a:r>
                        <a:rPr lang="en-US" dirty="0"/>
                        <a:t>31-34</a:t>
                      </a:r>
                    </a:p>
                  </a:txBody>
                  <a:tcPr/>
                </a:tc>
                <a:extLst>
                  <a:ext uri="{0D108BD9-81ED-4DB2-BD59-A6C34878D82A}">
                    <a16:rowId xmlns:a16="http://schemas.microsoft.com/office/drawing/2014/main" val="10003"/>
                  </a:ext>
                </a:extLst>
              </a:tr>
              <a:tr h="746267">
                <a:tc>
                  <a:txBody>
                    <a:bodyPr/>
                    <a:lstStyle/>
                    <a:p>
                      <a:r>
                        <a:rPr lang="en-US" dirty="0"/>
                        <a:t>Spelman College</a:t>
                      </a:r>
                    </a:p>
                  </a:txBody>
                  <a:tcPr/>
                </a:tc>
                <a:tc>
                  <a:txBody>
                    <a:bodyPr/>
                    <a:lstStyle/>
                    <a:p>
                      <a:r>
                        <a:rPr lang="en-US" dirty="0"/>
                        <a:t>48%</a:t>
                      </a:r>
                    </a:p>
                  </a:txBody>
                  <a:tcPr/>
                </a:tc>
                <a:tc>
                  <a:txBody>
                    <a:bodyPr/>
                    <a:lstStyle/>
                    <a:p>
                      <a:r>
                        <a:rPr lang="en-US" dirty="0"/>
                        <a:t>3.61 (unweighted)</a:t>
                      </a:r>
                    </a:p>
                  </a:txBody>
                  <a:tcPr/>
                </a:tc>
                <a:tc>
                  <a:txBody>
                    <a:bodyPr/>
                    <a:lstStyle/>
                    <a:p>
                      <a:r>
                        <a:rPr lang="en-US" dirty="0"/>
                        <a:t>520-590</a:t>
                      </a:r>
                    </a:p>
                  </a:txBody>
                  <a:tcPr/>
                </a:tc>
                <a:tc>
                  <a:txBody>
                    <a:bodyPr/>
                    <a:lstStyle/>
                    <a:p>
                      <a:r>
                        <a:rPr lang="en-US" dirty="0"/>
                        <a:t>25</a:t>
                      </a:r>
                    </a:p>
                  </a:txBody>
                  <a:tcPr/>
                </a:tc>
                <a:extLst>
                  <a:ext uri="{0D108BD9-81ED-4DB2-BD59-A6C34878D82A}">
                    <a16:rowId xmlns:a16="http://schemas.microsoft.com/office/drawing/2014/main" val="10004"/>
                  </a:ext>
                </a:extLst>
              </a:tr>
              <a:tr h="746267">
                <a:tc>
                  <a:txBody>
                    <a:bodyPr/>
                    <a:lstStyle/>
                    <a:p>
                      <a:r>
                        <a:rPr lang="en-US" dirty="0"/>
                        <a:t>NC A &amp;</a:t>
                      </a:r>
                      <a:r>
                        <a:rPr lang="en-US" baseline="0" dirty="0"/>
                        <a:t> T</a:t>
                      </a:r>
                      <a:endParaRPr lang="en-US" dirty="0"/>
                    </a:p>
                  </a:txBody>
                  <a:tcPr/>
                </a:tc>
                <a:tc>
                  <a:txBody>
                    <a:bodyPr/>
                    <a:lstStyle/>
                    <a:p>
                      <a:r>
                        <a:rPr lang="en-US" dirty="0"/>
                        <a:t>57.65</a:t>
                      </a:r>
                    </a:p>
                  </a:txBody>
                  <a:tcPr/>
                </a:tc>
                <a:tc>
                  <a:txBody>
                    <a:bodyPr/>
                    <a:lstStyle/>
                    <a:p>
                      <a:r>
                        <a:rPr lang="en-US" dirty="0"/>
                        <a:t>2.48 (unweighted)</a:t>
                      </a:r>
                    </a:p>
                  </a:txBody>
                  <a:tcPr/>
                </a:tc>
                <a:tc>
                  <a:txBody>
                    <a:bodyPr/>
                    <a:lstStyle/>
                    <a:p>
                      <a:r>
                        <a:rPr lang="en-US" dirty="0"/>
                        <a:t>490</a:t>
                      </a:r>
                    </a:p>
                  </a:txBody>
                  <a:tcPr/>
                </a:tc>
                <a:tc>
                  <a:txBody>
                    <a:bodyPr/>
                    <a:lstStyle/>
                    <a:p>
                      <a:r>
                        <a:rPr lang="en-US" dirty="0"/>
                        <a:t>20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56763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sz="quarter" idx="1"/>
          </p:nvPr>
        </p:nvSpPr>
        <p:spPr/>
        <p:txBody>
          <a:bodyPr>
            <a:normAutofit fontScale="92500" lnSpcReduction="20000"/>
          </a:bodyPr>
          <a:lstStyle/>
          <a:p>
            <a:r>
              <a:rPr lang="en-US" dirty="0"/>
              <a:t>Create a 20 root/word review of the Greek and Latin roots you learned last year:</a:t>
            </a:r>
          </a:p>
          <a:p>
            <a:r>
              <a:rPr lang="en-US" dirty="0"/>
              <a:t>Flashcards</a:t>
            </a:r>
          </a:p>
          <a:p>
            <a:r>
              <a:rPr lang="en-US" dirty="0"/>
              <a:t>“Test” or “Quiz”</a:t>
            </a:r>
          </a:p>
          <a:p>
            <a:r>
              <a:rPr lang="en-US" dirty="0"/>
              <a:t>Game</a:t>
            </a:r>
          </a:p>
          <a:p>
            <a:r>
              <a:rPr lang="en-US" dirty="0"/>
              <a:t>Art work</a:t>
            </a:r>
          </a:p>
          <a:p>
            <a:r>
              <a:rPr lang="en-US" dirty="0"/>
              <a:t>Mnemonic Devices</a:t>
            </a:r>
          </a:p>
          <a:p>
            <a:r>
              <a:rPr lang="en-US" dirty="0"/>
              <a:t>Foldable</a:t>
            </a:r>
          </a:p>
          <a:p>
            <a:r>
              <a:rPr lang="en-US" dirty="0"/>
              <a:t>Collage</a:t>
            </a:r>
          </a:p>
          <a:p>
            <a:r>
              <a:rPr lang="en-US" dirty="0"/>
              <a:t>Crossword</a:t>
            </a:r>
          </a:p>
          <a:p>
            <a:r>
              <a:rPr lang="en-US" dirty="0"/>
              <a:t>Word Scramble, etc.</a:t>
            </a:r>
          </a:p>
          <a:p>
            <a:pPr marL="0" indent="0">
              <a:buNone/>
            </a:pPr>
            <a:r>
              <a:rPr lang="en-US" dirty="0"/>
              <a:t>***You can be creative!</a:t>
            </a:r>
          </a:p>
        </p:txBody>
      </p:sp>
    </p:spTree>
    <p:extLst>
      <p:ext uri="{BB962C8B-B14F-4D97-AF65-F5344CB8AC3E}">
        <p14:creationId xmlns:p14="http://schemas.microsoft.com/office/powerpoint/2010/main" val="2062196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Honors English II Agenda  1/3/2019</a:t>
            </a:r>
          </a:p>
        </p:txBody>
      </p:sp>
      <p:sp>
        <p:nvSpPr>
          <p:cNvPr id="3" name="Content Placeholder 2"/>
          <p:cNvSpPr>
            <a:spLocks noGrp="1"/>
          </p:cNvSpPr>
          <p:nvPr>
            <p:ph sz="quarter" idx="1"/>
          </p:nvPr>
        </p:nvSpPr>
        <p:spPr/>
        <p:txBody>
          <a:bodyPr vert="horz" anchor="t">
            <a:normAutofit/>
          </a:bodyPr>
          <a:lstStyle/>
          <a:p>
            <a:r>
              <a:rPr lang="en-US" sz="3300" dirty="0">
                <a:solidFill>
                  <a:srgbClr val="C00000"/>
                </a:solidFill>
              </a:rPr>
              <a:t>Housekeeping- place homework on the right corner, sharpen your pencils, dispose of any trash etc.</a:t>
            </a:r>
          </a:p>
          <a:p>
            <a:pPr lvl="1"/>
            <a:r>
              <a:rPr lang="en-US" dirty="0">
                <a:solidFill>
                  <a:srgbClr val="C00000"/>
                </a:solidFill>
              </a:rPr>
              <a:t>Signed Syllabus and </a:t>
            </a:r>
            <a:r>
              <a:rPr lang="en-US">
                <a:solidFill>
                  <a:srgbClr val="C00000"/>
                </a:solidFill>
              </a:rPr>
              <a:t>Student Release</a:t>
            </a:r>
            <a:endParaRPr lang="en-US" dirty="0">
              <a:solidFill>
                <a:srgbClr val="C00000"/>
              </a:solidFill>
            </a:endParaRPr>
          </a:p>
          <a:p>
            <a:pPr lvl="1"/>
            <a:r>
              <a:rPr lang="en-US" dirty="0">
                <a:solidFill>
                  <a:srgbClr val="C00000"/>
                </a:solidFill>
              </a:rPr>
              <a:t>Bring in BBR Novel and Vocabulary Review (Tomorrow ¼)</a:t>
            </a:r>
            <a:endParaRPr lang="en-US" dirty="0">
              <a:solidFill>
                <a:srgbClr val="0070C0"/>
              </a:solidFill>
            </a:endParaRPr>
          </a:p>
          <a:p>
            <a:r>
              <a:rPr lang="en-US" dirty="0">
                <a:solidFill>
                  <a:srgbClr val="C00000"/>
                </a:solidFill>
              </a:rPr>
              <a:t>Review the Daily Objectives and Essential Questions</a:t>
            </a:r>
          </a:p>
          <a:p>
            <a:r>
              <a:rPr lang="en-US" dirty="0">
                <a:solidFill>
                  <a:srgbClr val="C00000"/>
                </a:solidFill>
              </a:rPr>
              <a:t>Complete the Grammar Notes and Review</a:t>
            </a:r>
          </a:p>
          <a:p>
            <a:r>
              <a:rPr lang="en-US" dirty="0">
                <a:solidFill>
                  <a:srgbClr val="C00000"/>
                </a:solidFill>
              </a:rPr>
              <a:t>Complete the Reading Pre-Assessment  </a:t>
            </a:r>
            <a:endParaRPr lang="en-US" i="1" dirty="0">
              <a:solidFill>
                <a:srgbClr val="0070C0"/>
              </a:solidFill>
            </a:endParaRPr>
          </a:p>
          <a:p>
            <a:r>
              <a:rPr lang="en-US" dirty="0">
                <a:solidFill>
                  <a:srgbClr val="C00000"/>
                </a:solidFill>
              </a:rPr>
              <a:t>Complete the Closure Questions</a:t>
            </a:r>
          </a:p>
          <a:p>
            <a:endParaRPr lang="en-US" dirty="0"/>
          </a:p>
        </p:txBody>
      </p:sp>
    </p:spTree>
    <p:extLst>
      <p:ext uri="{BB962C8B-B14F-4D97-AF65-F5344CB8AC3E}">
        <p14:creationId xmlns:p14="http://schemas.microsoft.com/office/powerpoint/2010/main" val="21595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sz="quarter" idx="1"/>
          </p:nvPr>
        </p:nvSpPr>
        <p:spPr>
          <a:xfrm>
            <a:off x="301752" y="1527048"/>
            <a:ext cx="8503920" cy="4873752"/>
          </a:xfrm>
        </p:spPr>
        <p:txBody>
          <a:bodyPr>
            <a:normAutofit fontScale="92500" lnSpcReduction="20000"/>
          </a:bodyPr>
          <a:lstStyle/>
          <a:p>
            <a:r>
              <a:rPr lang="en-US" dirty="0"/>
              <a:t>Read closely to determine what the text says explicitly and to make logical inferences from it; cite specific textual evidence when writing or speaking to support conclusions drawn from the text.</a:t>
            </a:r>
          </a:p>
          <a:p>
            <a:r>
              <a:rPr lang="en-US" dirty="0"/>
              <a:t>Determine central ideas or themes of a text and analyze their development; summarize the key supporting details and ideas.</a:t>
            </a:r>
          </a:p>
          <a:p>
            <a:r>
              <a:rPr lang="en-US" dirty="0"/>
              <a:t>Interpret words and phrases as they are used in a text, including determining technical, connotative, and figurative meanings, and analyze how specific word choices shape meaning or tone.</a:t>
            </a:r>
          </a:p>
          <a:p>
            <a:r>
              <a:rPr lang="en-US" dirty="0"/>
              <a:t>Analyze the structure of texts, including how specific sentences, paragraphs, and larger portions of the text relate to each other and the whole.</a:t>
            </a:r>
          </a:p>
          <a:p>
            <a:endParaRPr lang="en-US" dirty="0"/>
          </a:p>
        </p:txBody>
      </p:sp>
    </p:spTree>
    <p:extLst>
      <p:ext uri="{BB962C8B-B14F-4D97-AF65-F5344CB8AC3E}">
        <p14:creationId xmlns:p14="http://schemas.microsoft.com/office/powerpoint/2010/main" val="2928396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Questions:</a:t>
            </a:r>
          </a:p>
        </p:txBody>
      </p:sp>
      <p:sp>
        <p:nvSpPr>
          <p:cNvPr id="3" name="Content Placeholder 2"/>
          <p:cNvSpPr>
            <a:spLocks noGrp="1"/>
          </p:cNvSpPr>
          <p:nvPr>
            <p:ph sz="quarter" idx="1"/>
          </p:nvPr>
        </p:nvSpPr>
        <p:spPr/>
        <p:txBody>
          <a:bodyPr/>
          <a:lstStyle/>
          <a:p>
            <a:r>
              <a:rPr lang="en-US" sz="2800" dirty="0"/>
              <a:t>How do we create a positive culture within our school?</a:t>
            </a:r>
          </a:p>
          <a:p>
            <a:r>
              <a:rPr lang="en-US" sz="2800" dirty="0"/>
              <a:t>What is the purpose of this class?</a:t>
            </a:r>
          </a:p>
          <a:p>
            <a:r>
              <a:rPr lang="en-US" sz="2800" dirty="0"/>
              <a:t>How do we ensure that this purpose is met?</a:t>
            </a:r>
          </a:p>
          <a:p>
            <a:r>
              <a:rPr lang="en-US" sz="2800" dirty="0"/>
              <a:t>What are the basic tools used by an author to manipulate the audience?</a:t>
            </a:r>
          </a:p>
          <a:p>
            <a:r>
              <a:rPr lang="en-US" sz="2800" dirty="0"/>
              <a:t>As readers, how do we identify and analyze these tools?</a:t>
            </a:r>
          </a:p>
        </p:txBody>
      </p:sp>
    </p:spTree>
    <p:extLst>
      <p:ext uri="{BB962C8B-B14F-4D97-AF65-F5344CB8AC3E}">
        <p14:creationId xmlns:p14="http://schemas.microsoft.com/office/powerpoint/2010/main" val="22013943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31524</TotalTime>
  <Words>3492</Words>
  <Application>Microsoft Office PowerPoint</Application>
  <PresentationFormat>On-screen Show (4:3)</PresentationFormat>
  <Paragraphs>328</Paragraphs>
  <Slides>42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Georgia</vt:lpstr>
      <vt:lpstr>Times New Roman</vt:lpstr>
      <vt:lpstr>Wingdings</vt:lpstr>
      <vt:lpstr>Wingdings 2</vt:lpstr>
      <vt:lpstr>Civic</vt:lpstr>
      <vt:lpstr>Honors English II Agenda  1/2/2019</vt:lpstr>
      <vt:lpstr>Objectives:</vt:lpstr>
      <vt:lpstr>Essential Questions</vt:lpstr>
      <vt:lpstr>Purpose </vt:lpstr>
      <vt:lpstr>Always Maintain a College Focus:</vt:lpstr>
      <vt:lpstr>Homework</vt:lpstr>
      <vt:lpstr>Honors English II Agenda  1/3/2019</vt:lpstr>
      <vt:lpstr>Objectives:</vt:lpstr>
      <vt:lpstr>Essential Questions:</vt:lpstr>
      <vt:lpstr>Parts of Speech Review-Tom broke the vase.</vt:lpstr>
      <vt:lpstr>Tom accidentally broke the big vase of flowers.</vt:lpstr>
      <vt:lpstr>Common Prepositions</vt:lpstr>
      <vt:lpstr>As he ran across the room, Tom accidentally broke the big vase of flowers.</vt:lpstr>
      <vt:lpstr>Label the noun subject, noun object, verb, articles,  adverbs, adjectives, prepositions, and prepositional phrases in each sentence.</vt:lpstr>
      <vt:lpstr>As You Read You MUST Annotate:</vt:lpstr>
      <vt:lpstr>Of Course We Remember SOAPSTONERS!</vt:lpstr>
      <vt:lpstr>SOAPSToneRS</vt:lpstr>
      <vt:lpstr>SOAPSTONERS</vt:lpstr>
      <vt:lpstr>SOAPSTONERS</vt:lpstr>
      <vt:lpstr>Honors English II Agenda 1/4/2019</vt:lpstr>
      <vt:lpstr>Objectives:</vt:lpstr>
      <vt:lpstr>Essential Questions:</vt:lpstr>
      <vt:lpstr>Label the noun subject, noun object, articles, adverbs, adjectives, prepositions, and prepositional phrases in each sentence.</vt:lpstr>
      <vt:lpstr>Rhetoric: The art of using words effectively in writing or speaking so as to influence or persuade</vt:lpstr>
      <vt:lpstr>Rhetorical Devices</vt:lpstr>
      <vt:lpstr>Diction Continued</vt:lpstr>
      <vt:lpstr>Diction Continued</vt:lpstr>
      <vt:lpstr>Diction Continued</vt:lpstr>
      <vt:lpstr>Diction Continued</vt:lpstr>
      <vt:lpstr>Rhetorical Devices</vt:lpstr>
      <vt:lpstr>Rhetorical Devices</vt:lpstr>
      <vt:lpstr>Rhetorical Devices</vt:lpstr>
      <vt:lpstr>Rhetorical Devices</vt:lpstr>
      <vt:lpstr>Rhetorical Devices</vt:lpstr>
      <vt:lpstr>Rhetorical Devices</vt:lpstr>
      <vt:lpstr>Tone</vt:lpstr>
      <vt:lpstr>Tone</vt:lpstr>
      <vt:lpstr>Repetition</vt:lpstr>
      <vt:lpstr>Modes of Argument and Rhetorical Strategies</vt:lpstr>
      <vt:lpstr>Rhetorical Strategies</vt:lpstr>
      <vt:lpstr>Rhetorical Strategies</vt:lpstr>
      <vt:lpstr>Writing Pre-Assessment </vt:lpstr>
    </vt:vector>
  </TitlesOfParts>
  <Company>Wake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Seminar Daily Agenda</dc:title>
  <dc:creator>wcpss</dc:creator>
  <cp:lastModifiedBy>awatkins2@wcpschools.wcpss.local</cp:lastModifiedBy>
  <cp:revision>527</cp:revision>
  <dcterms:created xsi:type="dcterms:W3CDTF">2012-08-13T04:52:10Z</dcterms:created>
  <dcterms:modified xsi:type="dcterms:W3CDTF">2019-01-02T17:22:40Z</dcterms:modified>
</cp:coreProperties>
</file>