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sldIdLst>
    <p:sldId id="403" r:id="rId2"/>
    <p:sldId id="431" r:id="rId3"/>
    <p:sldId id="404" r:id="rId4"/>
    <p:sldId id="373" r:id="rId5"/>
    <p:sldId id="405" r:id="rId6"/>
    <p:sldId id="406" r:id="rId7"/>
    <p:sldId id="419" r:id="rId8"/>
    <p:sldId id="457" r:id="rId9"/>
    <p:sldId id="458" r:id="rId10"/>
    <p:sldId id="459" r:id="rId11"/>
    <p:sldId id="460" r:id="rId12"/>
    <p:sldId id="461" r:id="rId13"/>
    <p:sldId id="411" r:id="rId14"/>
    <p:sldId id="432" r:id="rId15"/>
    <p:sldId id="412" r:id="rId16"/>
    <p:sldId id="408" r:id="rId17"/>
    <p:sldId id="410" r:id="rId18"/>
    <p:sldId id="415" r:id="rId19"/>
    <p:sldId id="433" r:id="rId20"/>
    <p:sldId id="413" r:id="rId21"/>
    <p:sldId id="416" r:id="rId22"/>
    <p:sldId id="409" r:id="rId23"/>
    <p:sldId id="418" r:id="rId24"/>
    <p:sldId id="435" r:id="rId25"/>
    <p:sldId id="414" r:id="rId26"/>
    <p:sldId id="420" r:id="rId27"/>
    <p:sldId id="417" r:id="rId28"/>
    <p:sldId id="434" r:id="rId29"/>
    <p:sldId id="436" r:id="rId30"/>
    <p:sldId id="437" r:id="rId31"/>
    <p:sldId id="438" r:id="rId32"/>
    <p:sldId id="439" r:id="rId33"/>
    <p:sldId id="440" r:id="rId34"/>
    <p:sldId id="441" r:id="rId35"/>
    <p:sldId id="429" r:id="rId36"/>
    <p:sldId id="427" r:id="rId37"/>
    <p:sldId id="428" r:id="rId38"/>
    <p:sldId id="442" r:id="rId39"/>
    <p:sldId id="443" r:id="rId40"/>
    <p:sldId id="444" r:id="rId41"/>
    <p:sldId id="445" r:id="rId42"/>
    <p:sldId id="399" r:id="rId43"/>
    <p:sldId id="446" r:id="rId44"/>
    <p:sldId id="448" r:id="rId45"/>
    <p:sldId id="447" r:id="rId46"/>
    <p:sldId id="449" r:id="rId47"/>
    <p:sldId id="450" r:id="rId48"/>
    <p:sldId id="451" r:id="rId49"/>
    <p:sldId id="452" r:id="rId50"/>
    <p:sldId id="453" r:id="rId51"/>
    <p:sldId id="455" r:id="rId52"/>
    <p:sldId id="454" r:id="rId53"/>
    <p:sldId id="45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0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94737" autoAdjust="0"/>
  </p:normalViewPr>
  <p:slideViewPr>
    <p:cSldViewPr>
      <p:cViewPr varScale="1">
        <p:scale>
          <a:sx n="70" d="100"/>
          <a:sy n="70" d="100"/>
        </p:scale>
        <p:origin x="11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2/15/2017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3815981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27</a:t>
            </a:fld>
            <a:endParaRPr lang="en-US"/>
          </a:p>
        </p:txBody>
      </p:sp>
    </p:spTree>
    <p:extLst>
      <p:ext uri="{BB962C8B-B14F-4D97-AF65-F5344CB8AC3E}">
        <p14:creationId xmlns:p14="http://schemas.microsoft.com/office/powerpoint/2010/main" val="272494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2/15/2017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2/15/2017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2/15/2017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2/21/2017</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Distribute </a:t>
            </a:r>
            <a:r>
              <a:rPr lang="en-US" dirty="0" smtClean="0">
                <a:solidFill>
                  <a:srgbClr val="C00000"/>
                </a:solidFill>
              </a:rPr>
              <a:t>BBR Prompt, AOW,  </a:t>
            </a:r>
            <a:r>
              <a:rPr lang="en-US" dirty="0">
                <a:solidFill>
                  <a:srgbClr val="C00000"/>
                </a:solidFill>
              </a:rPr>
              <a:t>and Vocabulary</a:t>
            </a:r>
          </a:p>
          <a:p>
            <a:r>
              <a:rPr lang="en-US" dirty="0">
                <a:solidFill>
                  <a:srgbClr val="C00000"/>
                </a:solidFill>
              </a:rPr>
              <a:t>Complete </a:t>
            </a:r>
            <a:r>
              <a:rPr lang="en-US" dirty="0" smtClean="0">
                <a:solidFill>
                  <a:srgbClr val="C00000"/>
                </a:solidFill>
              </a:rPr>
              <a:t>Warm Up</a:t>
            </a:r>
            <a:endParaRPr lang="en-US" dirty="0">
              <a:solidFill>
                <a:srgbClr val="C00000"/>
              </a:solidFill>
            </a:endParaRP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Notes and Practice</a:t>
            </a:r>
          </a:p>
          <a:p>
            <a:r>
              <a:rPr lang="en-US" dirty="0">
                <a:solidFill>
                  <a:srgbClr val="002060"/>
                </a:solidFill>
              </a:rPr>
              <a:t>Detail </a:t>
            </a:r>
            <a:r>
              <a:rPr lang="en-US" dirty="0" smtClean="0">
                <a:solidFill>
                  <a:srgbClr val="002060"/>
                </a:solidFill>
              </a:rPr>
              <a:t>Practice</a:t>
            </a:r>
          </a:p>
          <a:p>
            <a:r>
              <a:rPr lang="en-US" dirty="0" smtClean="0">
                <a:solidFill>
                  <a:srgbClr val="002060"/>
                </a:solidFill>
              </a:rPr>
              <a:t>Literary Devices Review</a:t>
            </a:r>
            <a:endParaRPr lang="en-US" dirty="0">
              <a:solidFill>
                <a:srgbClr val="002060"/>
              </a:solidFill>
            </a:endParaRPr>
          </a:p>
          <a:p>
            <a:r>
              <a:rPr lang="en-US" dirty="0" smtClean="0">
                <a:solidFill>
                  <a:srgbClr val="002060"/>
                </a:solidFill>
              </a:rPr>
              <a:t>Introduce Poetry Project and Practice </a:t>
            </a:r>
            <a:r>
              <a:rPr lang="en-US" dirty="0">
                <a:solidFill>
                  <a:srgbClr val="002060"/>
                </a:solidFill>
              </a:rPr>
              <a:t>Poetry Analysis</a:t>
            </a:r>
          </a:p>
          <a:p>
            <a:r>
              <a:rPr lang="en-US" dirty="0" smtClean="0">
                <a:solidFill>
                  <a:srgbClr val="002060"/>
                </a:solidFill>
              </a:rPr>
              <a:t>Begin Reading and Analyzing </a:t>
            </a:r>
            <a:r>
              <a:rPr lang="en-US" dirty="0" smtClean="0">
                <a:solidFill>
                  <a:srgbClr val="002060"/>
                </a:solidFill>
              </a:rPr>
              <a:t>Truth’s </a:t>
            </a:r>
            <a:r>
              <a:rPr lang="en-US" dirty="0" smtClean="0">
                <a:solidFill>
                  <a:srgbClr val="002060"/>
                </a:solidFill>
              </a:rPr>
              <a:t>“Aren’t I a Woman,” and Walker’s “In Search of Our Mothers’ Gardens”</a:t>
            </a:r>
            <a:endParaRPr lang="en-US" i="1" dirty="0">
              <a:solidFill>
                <a:srgbClr val="002060"/>
              </a:solidFill>
            </a:endParaRPr>
          </a:p>
          <a:p>
            <a:r>
              <a:rPr lang="en-US" dirty="0">
                <a:solidFill>
                  <a:srgbClr val="C00000"/>
                </a:solidFill>
              </a:rPr>
              <a:t>Closure Question</a:t>
            </a:r>
          </a:p>
          <a:p>
            <a:endParaRPr lang="en-US" dirty="0"/>
          </a:p>
        </p:txBody>
      </p:sp>
    </p:spTree>
    <p:extLst>
      <p:ext uri="{BB962C8B-B14F-4D97-AF65-F5344CB8AC3E}">
        <p14:creationId xmlns:p14="http://schemas.microsoft.com/office/powerpoint/2010/main" val="3645856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Stylistic/Literary Devices Review</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26600287"/>
              </p:ext>
            </p:extLst>
          </p:nvPr>
        </p:nvGraphicFramePr>
        <p:xfrm>
          <a:off x="301625" y="1527175"/>
          <a:ext cx="8504238" cy="421132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sz="1600" dirty="0" smtClean="0"/>
                        <a:t>Device</a:t>
                      </a:r>
                      <a:endParaRPr lang="en-US" sz="1600" dirty="0"/>
                    </a:p>
                  </a:txBody>
                  <a:tcPr marL="82973" marR="82973"/>
                </a:tc>
                <a:tc>
                  <a:txBody>
                    <a:bodyPr/>
                    <a:lstStyle/>
                    <a:p>
                      <a:r>
                        <a:rPr lang="en-US" sz="1600" dirty="0" smtClean="0"/>
                        <a:t>Definition</a:t>
                      </a:r>
                      <a:endParaRPr lang="en-US" sz="1600" dirty="0"/>
                    </a:p>
                  </a:txBody>
                  <a:tcPr marL="82973" marR="82973"/>
                </a:tc>
                <a:tc>
                  <a:txBody>
                    <a:bodyPr/>
                    <a:lstStyle/>
                    <a:p>
                      <a:r>
                        <a:rPr lang="en-US" sz="1600" dirty="0" smtClean="0"/>
                        <a:t>Purpose</a:t>
                      </a:r>
                      <a:endParaRPr lang="en-US" sz="1600" dirty="0"/>
                    </a:p>
                  </a:txBody>
                  <a:tcPr marL="82973" marR="82973"/>
                </a:tc>
              </a:tr>
              <a:tr h="370840">
                <a:tc>
                  <a:txBody>
                    <a:bodyPr/>
                    <a:lstStyle/>
                    <a:p>
                      <a:r>
                        <a:rPr lang="en-US" dirty="0" smtClean="0"/>
                        <a:t>Allusion</a:t>
                      </a:r>
                      <a:endParaRPr lang="en-US" dirty="0"/>
                    </a:p>
                  </a:txBody>
                  <a:tcPr/>
                </a:tc>
                <a:tc>
                  <a:txBody>
                    <a:bodyPr/>
                    <a:lstStyle/>
                    <a:p>
                      <a:r>
                        <a:rPr lang="en-US" sz="1600" dirty="0" smtClean="0"/>
                        <a:t>A reference in</a:t>
                      </a:r>
                      <a:r>
                        <a:rPr lang="en-US" sz="1600" baseline="0" dirty="0" smtClean="0"/>
                        <a:t> a work of literature to a character, place, or situation from another work of literature, music or art.</a:t>
                      </a:r>
                      <a:endParaRPr lang="en-US" sz="1600" dirty="0"/>
                    </a:p>
                  </a:txBody>
                  <a:tcPr/>
                </a:tc>
                <a:tc>
                  <a:txBody>
                    <a:bodyPr/>
                    <a:lstStyle/>
                    <a:p>
                      <a:r>
                        <a:rPr lang="en-US" dirty="0" smtClean="0"/>
                        <a:t>Allows the author to communicate information without stating it outright.</a:t>
                      </a:r>
                      <a:endParaRPr lang="en-US" dirty="0"/>
                    </a:p>
                  </a:txBody>
                  <a:tcPr/>
                </a:tc>
              </a:tr>
              <a:tr h="370840">
                <a:tc>
                  <a:txBody>
                    <a:bodyPr/>
                    <a:lstStyle/>
                    <a:p>
                      <a:r>
                        <a:rPr lang="en-US" dirty="0" smtClean="0"/>
                        <a:t>Foreshadowing</a:t>
                      </a:r>
                      <a:endParaRPr lang="en-US" dirty="0"/>
                    </a:p>
                  </a:txBody>
                  <a:tcPr/>
                </a:tc>
                <a:tc>
                  <a:txBody>
                    <a:bodyPr/>
                    <a:lstStyle/>
                    <a:p>
                      <a:r>
                        <a:rPr lang="en-US" sz="1600" dirty="0" smtClean="0"/>
                        <a:t>The</a:t>
                      </a:r>
                      <a:r>
                        <a:rPr lang="en-US" sz="1600" baseline="0" dirty="0" smtClean="0"/>
                        <a:t> use of clues by an author to prepare readers for events that will happen later in the text.</a:t>
                      </a:r>
                      <a:endParaRPr lang="en-US" sz="1600" dirty="0"/>
                    </a:p>
                  </a:txBody>
                  <a:tcPr/>
                </a:tc>
                <a:tc>
                  <a:txBody>
                    <a:bodyPr/>
                    <a:lstStyle/>
                    <a:p>
                      <a:r>
                        <a:rPr lang="en-US" dirty="0" smtClean="0"/>
                        <a:t>Unifies the text and keeps</a:t>
                      </a:r>
                      <a:r>
                        <a:rPr lang="en-US" baseline="0" dirty="0" smtClean="0"/>
                        <a:t> the reader engaged.</a:t>
                      </a:r>
                      <a:endParaRPr lang="en-US" dirty="0"/>
                    </a:p>
                  </a:txBody>
                  <a:tcPr/>
                </a:tc>
              </a:tr>
              <a:tr h="370840">
                <a:tc>
                  <a:txBody>
                    <a:bodyPr/>
                    <a:lstStyle/>
                    <a:p>
                      <a:r>
                        <a:rPr lang="en-US" dirty="0" smtClean="0"/>
                        <a:t>Flashback</a:t>
                      </a:r>
                      <a:endParaRPr lang="en-US" dirty="0"/>
                    </a:p>
                  </a:txBody>
                  <a:tcPr/>
                </a:tc>
                <a:tc>
                  <a:txBody>
                    <a:bodyPr/>
                    <a:lstStyle/>
                    <a:p>
                      <a:r>
                        <a:rPr lang="en-US" sz="1600" dirty="0" smtClean="0"/>
                        <a:t>A device that informs the audience</a:t>
                      </a:r>
                      <a:r>
                        <a:rPr lang="en-US" sz="1600" baseline="0" dirty="0" smtClean="0"/>
                        <a:t> about events that happened before the opening scene of the text.</a:t>
                      </a:r>
                      <a:endParaRPr lang="en-US" sz="1600" dirty="0"/>
                    </a:p>
                  </a:txBody>
                  <a:tcPr/>
                </a:tc>
                <a:tc>
                  <a:txBody>
                    <a:bodyPr/>
                    <a:lstStyle/>
                    <a:p>
                      <a:r>
                        <a:rPr lang="en-US" dirty="0" smtClean="0"/>
                        <a:t>Allows</a:t>
                      </a:r>
                      <a:r>
                        <a:rPr lang="en-US" baseline="0" dirty="0" smtClean="0"/>
                        <a:t> the author to manipulate time in the text and information presented  to build interest and suspense.</a:t>
                      </a:r>
                      <a:endParaRPr lang="en-US" dirty="0"/>
                    </a:p>
                  </a:txBody>
                  <a:tcPr/>
                </a:tc>
              </a:tr>
            </a:tbl>
          </a:graphicData>
        </a:graphic>
      </p:graphicFrame>
    </p:spTree>
    <p:extLst>
      <p:ext uri="{BB962C8B-B14F-4D97-AF65-F5344CB8AC3E}">
        <p14:creationId xmlns:p14="http://schemas.microsoft.com/office/powerpoint/2010/main" val="337454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Stylistic/Literary Devices Review</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71500998"/>
              </p:ext>
            </p:extLst>
          </p:nvPr>
        </p:nvGraphicFramePr>
        <p:xfrm>
          <a:off x="301625" y="1527175"/>
          <a:ext cx="8504238" cy="479044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sz="1600" dirty="0" smtClean="0"/>
                        <a:t>Device</a:t>
                      </a:r>
                      <a:endParaRPr lang="en-US" sz="1600" dirty="0"/>
                    </a:p>
                  </a:txBody>
                  <a:tcPr marL="82973" marR="82973"/>
                </a:tc>
                <a:tc>
                  <a:txBody>
                    <a:bodyPr/>
                    <a:lstStyle/>
                    <a:p>
                      <a:r>
                        <a:rPr lang="en-US" sz="1600" dirty="0" smtClean="0"/>
                        <a:t>Definition</a:t>
                      </a:r>
                      <a:endParaRPr lang="en-US" sz="1600" dirty="0"/>
                    </a:p>
                  </a:txBody>
                  <a:tcPr marL="82973" marR="82973"/>
                </a:tc>
                <a:tc>
                  <a:txBody>
                    <a:bodyPr/>
                    <a:lstStyle/>
                    <a:p>
                      <a:r>
                        <a:rPr lang="en-US" sz="1600" dirty="0" smtClean="0"/>
                        <a:t>Purpose</a:t>
                      </a:r>
                      <a:endParaRPr lang="en-US" sz="1600" dirty="0"/>
                    </a:p>
                  </a:txBody>
                  <a:tcPr marL="82973" marR="82973"/>
                </a:tc>
              </a:tr>
              <a:tr h="370840">
                <a:tc>
                  <a:txBody>
                    <a:bodyPr/>
                    <a:lstStyle/>
                    <a:p>
                      <a:r>
                        <a:rPr lang="en-US" sz="1600" dirty="0" smtClean="0"/>
                        <a:t>Symbols</a:t>
                      </a:r>
                      <a:endParaRPr lang="en-US" sz="1600" dirty="0"/>
                    </a:p>
                  </a:txBody>
                  <a:tcPr/>
                </a:tc>
                <a:tc>
                  <a:txBody>
                    <a:bodyPr/>
                    <a:lstStyle/>
                    <a:p>
                      <a:r>
                        <a:rPr lang="en-US" sz="1600" dirty="0" smtClean="0"/>
                        <a:t>Any</a:t>
                      </a:r>
                      <a:r>
                        <a:rPr lang="en-US" sz="1600" baseline="0" dirty="0" smtClean="0"/>
                        <a:t> story element, whether an object, a person, a place, an animal, an action, or an image that has both a literal and a deeper meaning.</a:t>
                      </a:r>
                      <a:endParaRPr lang="en-US" sz="1600" dirty="0"/>
                    </a:p>
                  </a:txBody>
                  <a:tcPr/>
                </a:tc>
                <a:tc>
                  <a:txBody>
                    <a:bodyPr/>
                    <a:lstStyle/>
                    <a:p>
                      <a:r>
                        <a:rPr lang="en-US" sz="1600" dirty="0" smtClean="0"/>
                        <a:t>To communicate abstract/intangible</a:t>
                      </a:r>
                      <a:r>
                        <a:rPr lang="en-US" sz="1600" baseline="0" dirty="0" smtClean="0"/>
                        <a:t> thoughts, messages,  and ideas to the reader.  Notice story elements that repeat or that have strong emotional content</a:t>
                      </a:r>
                      <a:endParaRPr lang="en-US" sz="1600" dirty="0"/>
                    </a:p>
                  </a:txBody>
                  <a:tcPr/>
                </a:tc>
              </a:tr>
              <a:tr h="370840">
                <a:tc>
                  <a:txBody>
                    <a:bodyPr/>
                    <a:lstStyle/>
                    <a:p>
                      <a:r>
                        <a:rPr lang="en-US" sz="1600" dirty="0" smtClean="0"/>
                        <a:t>Conflict and Plot</a:t>
                      </a:r>
                      <a:endParaRPr lang="en-US" sz="1600" dirty="0"/>
                    </a:p>
                  </a:txBody>
                  <a:tcPr/>
                </a:tc>
                <a:tc>
                  <a:txBody>
                    <a:bodyPr/>
                    <a:lstStyle/>
                    <a:p>
                      <a:r>
                        <a:rPr lang="en-US" sz="1600" dirty="0" smtClean="0"/>
                        <a:t>Conflicts</a:t>
                      </a:r>
                      <a:r>
                        <a:rPr lang="en-US" sz="1600" baseline="0" dirty="0" smtClean="0"/>
                        <a:t> are the struggles characters face.  Plot is the sequence of events in a story.</a:t>
                      </a:r>
                      <a:endParaRPr lang="en-US" sz="1600" dirty="0"/>
                    </a:p>
                  </a:txBody>
                  <a:tcPr/>
                </a:tc>
                <a:tc>
                  <a:txBody>
                    <a:bodyPr/>
                    <a:lstStyle/>
                    <a:p>
                      <a:r>
                        <a:rPr lang="en-US" sz="1600" dirty="0" smtClean="0"/>
                        <a:t>Conflicts always spark the plot and are key to the theme.  Notice the problems of the characters</a:t>
                      </a:r>
                      <a:r>
                        <a:rPr lang="en-US" sz="1600" baseline="0" dirty="0" smtClean="0"/>
                        <a:t>, how they are resolved, and how the character feels about the resolution.</a:t>
                      </a:r>
                      <a:endParaRPr lang="en-US" sz="1600" dirty="0"/>
                    </a:p>
                  </a:txBody>
                  <a:tcPr/>
                </a:tc>
              </a:tr>
              <a:tr h="370840">
                <a:tc>
                  <a:txBody>
                    <a:bodyPr/>
                    <a:lstStyle/>
                    <a:p>
                      <a:r>
                        <a:rPr lang="en-US" sz="1600" dirty="0" smtClean="0"/>
                        <a:t>Theme</a:t>
                      </a:r>
                      <a:endParaRPr lang="en-US" sz="1600" dirty="0"/>
                    </a:p>
                  </a:txBody>
                  <a:tcPr/>
                </a:tc>
                <a:tc>
                  <a:txBody>
                    <a:bodyPr/>
                    <a:lstStyle/>
                    <a:p>
                      <a:r>
                        <a:rPr lang="en-US" sz="1600" dirty="0" smtClean="0"/>
                        <a:t>The</a:t>
                      </a:r>
                      <a:r>
                        <a:rPr lang="en-US" sz="1600" baseline="0" dirty="0" smtClean="0"/>
                        <a:t> central message or insight into life in a literary work.</a:t>
                      </a:r>
                      <a:endParaRPr lang="en-US" sz="1600" dirty="0"/>
                    </a:p>
                  </a:txBody>
                  <a:tcPr/>
                </a:tc>
                <a:tc>
                  <a:txBody>
                    <a:bodyPr/>
                    <a:lstStyle/>
                    <a:p>
                      <a:r>
                        <a:rPr lang="en-US" sz="1600" dirty="0" smtClean="0"/>
                        <a:t>May be stated or implied.</a:t>
                      </a:r>
                      <a:r>
                        <a:rPr lang="en-US" sz="1600" baseline="0" dirty="0" smtClean="0"/>
                        <a:t>  It is the purpose of the work</a:t>
                      </a:r>
                      <a:endParaRPr lang="en-US" sz="1600" dirty="0"/>
                    </a:p>
                  </a:txBody>
                  <a:tcPr/>
                </a:tc>
              </a:tr>
            </a:tbl>
          </a:graphicData>
        </a:graphic>
      </p:graphicFrame>
    </p:spTree>
    <p:extLst>
      <p:ext uri="{BB962C8B-B14F-4D97-AF65-F5344CB8AC3E}">
        <p14:creationId xmlns:p14="http://schemas.microsoft.com/office/powerpoint/2010/main" val="324028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Stylistic/Literary Devices Review</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37104017"/>
              </p:ext>
            </p:extLst>
          </p:nvPr>
        </p:nvGraphicFramePr>
        <p:xfrm>
          <a:off x="301625" y="1527175"/>
          <a:ext cx="8504238" cy="4211320"/>
        </p:xfrm>
        <a:graphic>
          <a:graphicData uri="http://schemas.openxmlformats.org/drawingml/2006/table">
            <a:tbl>
              <a:tblPr firstRow="1" bandRow="1">
                <a:tableStyleId>{5C22544A-7EE6-4342-B048-85BDC9FD1C3A}</a:tableStyleId>
              </a:tblPr>
              <a:tblGrid>
                <a:gridCol w="1755775"/>
                <a:gridCol w="3913717"/>
                <a:gridCol w="2834746"/>
              </a:tblGrid>
              <a:tr h="370840">
                <a:tc>
                  <a:txBody>
                    <a:bodyPr/>
                    <a:lstStyle/>
                    <a:p>
                      <a:r>
                        <a:rPr lang="en-US" sz="1600" dirty="0" smtClean="0"/>
                        <a:t>Device</a:t>
                      </a:r>
                      <a:endParaRPr lang="en-US" sz="1600" dirty="0"/>
                    </a:p>
                  </a:txBody>
                  <a:tcPr marL="82973" marR="82973"/>
                </a:tc>
                <a:tc>
                  <a:txBody>
                    <a:bodyPr/>
                    <a:lstStyle/>
                    <a:p>
                      <a:r>
                        <a:rPr lang="en-US" sz="1600" dirty="0" smtClean="0"/>
                        <a:t>Definition</a:t>
                      </a:r>
                      <a:endParaRPr lang="en-US" sz="1600" dirty="0"/>
                    </a:p>
                  </a:txBody>
                  <a:tcPr marL="82973" marR="82973"/>
                </a:tc>
                <a:tc>
                  <a:txBody>
                    <a:bodyPr/>
                    <a:lstStyle/>
                    <a:p>
                      <a:r>
                        <a:rPr lang="en-US" sz="1600" dirty="0" smtClean="0"/>
                        <a:t>Purpose</a:t>
                      </a:r>
                      <a:endParaRPr lang="en-US" sz="1600" dirty="0"/>
                    </a:p>
                  </a:txBody>
                  <a:tcPr marL="82973" marR="82973"/>
                </a:tc>
              </a:tr>
              <a:tr h="370840">
                <a:tc>
                  <a:txBody>
                    <a:bodyPr/>
                    <a:lstStyle/>
                    <a:p>
                      <a:r>
                        <a:rPr lang="en-US" b="0" i="0" dirty="0" smtClean="0"/>
                        <a:t>First person point </a:t>
                      </a:r>
                      <a:endParaRPr lang="en-US" b="0" i="0" dirty="0"/>
                    </a:p>
                  </a:txBody>
                  <a:tcPr/>
                </a:tc>
                <a:tc>
                  <a:txBody>
                    <a:bodyPr/>
                    <a:lstStyle/>
                    <a:p>
                      <a:r>
                        <a:rPr lang="en-US" b="0" i="0" dirty="0" smtClean="0"/>
                        <a:t>told by one of the characters referred using the pronoun “I”. </a:t>
                      </a:r>
                      <a:endParaRPr lang="en-US"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This perspective allows the reader to identify with the narrator.</a:t>
                      </a:r>
                    </a:p>
                    <a:p>
                      <a:endParaRPr lang="en-US" b="0" i="0" dirty="0"/>
                    </a:p>
                  </a:txBody>
                  <a:tcPr/>
                </a:tc>
              </a:tr>
              <a:tr h="370840">
                <a:tc>
                  <a:txBody>
                    <a:bodyPr/>
                    <a:lstStyle/>
                    <a:p>
                      <a:r>
                        <a:rPr lang="en-US" b="0" i="0" dirty="0" smtClean="0"/>
                        <a:t>Limited third person point of view </a:t>
                      </a:r>
                      <a:endParaRPr lang="en-US" b="0" i="0" dirty="0"/>
                    </a:p>
                  </a:txBody>
                  <a:tcPr/>
                </a:tc>
                <a:tc>
                  <a:txBody>
                    <a:bodyPr/>
                    <a:lstStyle/>
                    <a:p>
                      <a:r>
                        <a:rPr lang="en-US" b="0" i="0" dirty="0" smtClean="0"/>
                        <a:t>the narrator tells the story from the limited view point of one character, speaking of the character using the pronouns “she” or “he.” </a:t>
                      </a:r>
                      <a:endParaRPr lang="en-US"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This perspective allows the narrator to seem objective.</a:t>
                      </a:r>
                    </a:p>
                    <a:p>
                      <a:endParaRPr lang="en-US" b="0" i="0" dirty="0"/>
                    </a:p>
                  </a:txBody>
                  <a:tcPr/>
                </a:tc>
              </a:tr>
              <a:tr h="370840">
                <a:tc>
                  <a:txBody>
                    <a:bodyPr/>
                    <a:lstStyle/>
                    <a:p>
                      <a:r>
                        <a:rPr lang="en-US" b="0" i="0" dirty="0" smtClean="0"/>
                        <a:t>Omniscient point of view </a:t>
                      </a:r>
                      <a:endParaRPr lang="en-US" b="0" i="0" dirty="0"/>
                    </a:p>
                  </a:txBody>
                  <a:tcPr/>
                </a:tc>
                <a:tc>
                  <a:txBody>
                    <a:bodyPr/>
                    <a:lstStyle/>
                    <a:p>
                      <a:r>
                        <a:rPr lang="en-US" b="0" i="0" dirty="0" smtClean="0"/>
                        <a:t>acts as an “all knowing” narrator who stands outside the story and can offer more than one character’s perspective</a:t>
                      </a:r>
                      <a:endParaRPr lang="en-US"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Allows the reader to receive multiple interpretations of common events.</a:t>
                      </a:r>
                    </a:p>
                    <a:p>
                      <a:endParaRPr lang="en-US" b="0" i="0" dirty="0"/>
                    </a:p>
                  </a:txBody>
                  <a:tcPr/>
                </a:tc>
              </a:tr>
            </a:tbl>
          </a:graphicData>
        </a:graphic>
      </p:graphicFrame>
    </p:spTree>
    <p:extLst>
      <p:ext uri="{BB962C8B-B14F-4D97-AF65-F5344CB8AC3E}">
        <p14:creationId xmlns:p14="http://schemas.microsoft.com/office/powerpoint/2010/main" val="186612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2/22/2017</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a:t>
            </a:r>
            <a:r>
              <a:rPr lang="en-US" dirty="0" smtClean="0">
                <a:solidFill>
                  <a:srgbClr val="C00000"/>
                </a:solidFill>
              </a:rPr>
              <a:t>Ticket In </a:t>
            </a:r>
            <a:endParaRPr lang="en-US" dirty="0">
              <a:solidFill>
                <a:srgbClr val="C00000"/>
              </a:solidFill>
            </a:endParaRP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Notes and Practice</a:t>
            </a:r>
          </a:p>
          <a:p>
            <a:r>
              <a:rPr lang="en-US" dirty="0">
                <a:solidFill>
                  <a:srgbClr val="002060"/>
                </a:solidFill>
              </a:rPr>
              <a:t>Detail Practice</a:t>
            </a:r>
          </a:p>
          <a:p>
            <a:r>
              <a:rPr lang="en-US" dirty="0">
                <a:solidFill>
                  <a:srgbClr val="002060"/>
                </a:solidFill>
              </a:rPr>
              <a:t>Practice Poetry Analysis</a:t>
            </a:r>
          </a:p>
          <a:p>
            <a:r>
              <a:rPr lang="en-US" dirty="0" smtClean="0">
                <a:solidFill>
                  <a:srgbClr val="002060"/>
                </a:solidFill>
              </a:rPr>
              <a:t>Read and Analyze Barry’s “Lost in the Kitchen” and Tannen’s “There Is No Unmarked Woman”</a:t>
            </a:r>
            <a:endParaRPr lang="en-US" i="1" dirty="0">
              <a:solidFill>
                <a:srgbClr val="002060"/>
              </a:solidFill>
            </a:endParaRPr>
          </a:p>
          <a:p>
            <a:r>
              <a:rPr lang="en-US" dirty="0">
                <a:solidFill>
                  <a:srgbClr val="C00000"/>
                </a:solidFill>
              </a:rPr>
              <a:t>Closure Question</a:t>
            </a:r>
          </a:p>
          <a:p>
            <a:endParaRPr lang="en-US" dirty="0"/>
          </a:p>
          <a:p>
            <a:endParaRPr lang="en-US" dirty="0"/>
          </a:p>
        </p:txBody>
      </p:sp>
    </p:spTree>
    <p:extLst>
      <p:ext uri="{BB962C8B-B14F-4D97-AF65-F5344CB8AC3E}">
        <p14:creationId xmlns:p14="http://schemas.microsoft.com/office/powerpoint/2010/main" val="2007214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463952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2113589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000" dirty="0"/>
              <a:t>Identify each of the following</a:t>
            </a:r>
            <a:r>
              <a:rPr lang="en-US" sz="2000" b="1" dirty="0"/>
              <a:t> as an adjective phrase, adverbial phrase, a participle phrase </a:t>
            </a:r>
            <a:r>
              <a:rPr lang="en-US" sz="2000" dirty="0"/>
              <a:t>or an </a:t>
            </a:r>
            <a:r>
              <a:rPr lang="en-US" sz="2000" b="1" dirty="0"/>
              <a:t>appositive phrase. *Consider the parts of speech.</a:t>
            </a:r>
            <a:endParaRPr lang="en-US" sz="20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The minuet</a:t>
            </a:r>
            <a:r>
              <a:rPr lang="en-US" u="sng" dirty="0"/>
              <a:t>, a seventeenth-century dance</a:t>
            </a:r>
            <a:r>
              <a:rPr lang="en-US" dirty="0"/>
              <a:t>, includes many intricate steps and turns.</a:t>
            </a:r>
          </a:p>
          <a:p>
            <a:pPr marL="514350" indent="-514350">
              <a:buFont typeface="+mj-lt"/>
              <a:buAutoNum type="arabicPeriod"/>
            </a:pPr>
            <a:r>
              <a:rPr lang="en-US" u="sng" dirty="0"/>
              <a:t>During the winter storm</a:t>
            </a:r>
            <a:r>
              <a:rPr lang="en-US" dirty="0"/>
              <a:t>, our city flooded.</a:t>
            </a:r>
          </a:p>
          <a:p>
            <a:pPr marL="514350" indent="-514350">
              <a:buFont typeface="+mj-lt"/>
              <a:buAutoNum type="arabicPeriod"/>
            </a:pPr>
            <a:r>
              <a:rPr lang="en-US" dirty="0"/>
              <a:t>Several homes </a:t>
            </a:r>
            <a:r>
              <a:rPr lang="en-US" u="sng" dirty="0"/>
              <a:t>on our street </a:t>
            </a:r>
            <a:r>
              <a:rPr lang="en-US" dirty="0"/>
              <a:t>have pools.</a:t>
            </a:r>
          </a:p>
          <a:p>
            <a:pPr marL="514350" indent="-514350">
              <a:buFont typeface="+mj-lt"/>
              <a:buAutoNum type="arabicPeriod"/>
            </a:pPr>
            <a:r>
              <a:rPr lang="en-US" u="sng" dirty="0"/>
              <a:t>Working at breakneck speed</a:t>
            </a:r>
            <a:r>
              <a:rPr lang="en-US" dirty="0"/>
              <a:t>, we complete the final exam in class.</a:t>
            </a:r>
          </a:p>
          <a:p>
            <a:pPr marL="514350" indent="-514350">
              <a:buFont typeface="+mj-lt"/>
              <a:buAutoNum type="arabicPeriod"/>
            </a:pPr>
            <a:r>
              <a:rPr lang="en-US" dirty="0"/>
              <a:t>I brought my brother, </a:t>
            </a:r>
            <a:r>
              <a:rPr lang="en-US" u="sng" dirty="0"/>
              <a:t>a boy of six</a:t>
            </a:r>
            <a:r>
              <a:rPr lang="en-US" dirty="0"/>
              <a:t>, a souvenir from my trip.</a:t>
            </a:r>
          </a:p>
          <a:p>
            <a:pPr marL="0" indent="0">
              <a:buNone/>
            </a:pPr>
            <a:endParaRPr lang="en-US" dirty="0"/>
          </a:p>
        </p:txBody>
      </p:sp>
    </p:spTree>
    <p:extLst>
      <p:ext uri="{BB962C8B-B14F-4D97-AF65-F5344CB8AC3E}">
        <p14:creationId xmlns:p14="http://schemas.microsoft.com/office/powerpoint/2010/main" val="2315616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Review</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solidFill>
                  <a:srgbClr val="1D02BE"/>
                </a:solidFill>
              </a:rPr>
              <a:t>“Mr. Martin bought the pack of Camels on Monday night in the most crowded cigar store on Broadway.  It was theater time and seven or eight men were buying cigarettes.  The clerk didn’t even glance at Mr. Martin, who put the pack in his overcoat and went out.  If any of the staff at F&amp;S had seen him buy the cigarettes, they would have been astonished, for it was generally known that Mr. Martin did not smoke, and never had.  No one saw him.”  Thurber- The Catbird Seat</a:t>
            </a:r>
          </a:p>
          <a:p>
            <a:pPr marL="514350" indent="-514350">
              <a:buFont typeface="+mj-lt"/>
              <a:buAutoNum type="arabicPeriod"/>
            </a:pPr>
            <a:r>
              <a:rPr lang="en-US" dirty="0"/>
              <a:t>Based on the quotation, describe Mr. Martin. Is the author using direct or indirect characterization?  Explain.</a:t>
            </a:r>
          </a:p>
          <a:p>
            <a:pPr marL="514350" indent="-514350">
              <a:buFont typeface="+mj-lt"/>
              <a:buAutoNum type="arabicPeriod"/>
            </a:pPr>
            <a:r>
              <a:rPr lang="en-US" dirty="0"/>
              <a:t>Why does Thurber avoid giving Mr. Martin a first name or a detailed physical description in this opening paragraph?  Consider the effect this has on the reader.</a:t>
            </a:r>
          </a:p>
          <a:p>
            <a:pPr marL="514350" indent="-514350">
              <a:buFont typeface="+mj-lt"/>
              <a:buAutoNum type="arabicPeriod"/>
            </a:pPr>
            <a:r>
              <a:rPr lang="en-US" dirty="0"/>
              <a:t>Use indirect characterization to create a description of a character with whom everyone can identify.  Make sure the activity in which they are participating is relatable.  </a:t>
            </a:r>
          </a:p>
          <a:p>
            <a:pPr marL="0" indent="0">
              <a:buNone/>
            </a:pPr>
            <a:endParaRPr lang="en-US" dirty="0"/>
          </a:p>
        </p:txBody>
      </p:sp>
    </p:spTree>
    <p:extLst>
      <p:ext uri="{BB962C8B-B14F-4D97-AF65-F5344CB8AC3E}">
        <p14:creationId xmlns:p14="http://schemas.microsoft.com/office/powerpoint/2010/main" val="559550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2/23/2017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smtClean="0">
                <a:solidFill>
                  <a:srgbClr val="C00000"/>
                </a:solidFill>
              </a:rPr>
              <a:t>Complete the Ticket In</a:t>
            </a:r>
            <a:endParaRPr lang="en-US" dirty="0">
              <a:solidFill>
                <a:srgbClr val="C00000"/>
              </a:solidFill>
            </a:endParaRP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Notes and Practice</a:t>
            </a:r>
          </a:p>
          <a:p>
            <a:r>
              <a:rPr lang="en-US" dirty="0">
                <a:solidFill>
                  <a:srgbClr val="002060"/>
                </a:solidFill>
              </a:rPr>
              <a:t>Detail Practice</a:t>
            </a:r>
          </a:p>
          <a:p>
            <a:r>
              <a:rPr lang="en-US" dirty="0">
                <a:solidFill>
                  <a:srgbClr val="002060"/>
                </a:solidFill>
              </a:rPr>
              <a:t>Practice Poetry Analysis</a:t>
            </a:r>
          </a:p>
          <a:p>
            <a:r>
              <a:rPr lang="en-US" dirty="0" smtClean="0">
                <a:solidFill>
                  <a:srgbClr val="002060"/>
                </a:solidFill>
              </a:rPr>
              <a:t>Read and Analyze Ortiz-</a:t>
            </a:r>
            <a:r>
              <a:rPr lang="en-US" dirty="0" err="1" smtClean="0">
                <a:solidFill>
                  <a:srgbClr val="002060"/>
                </a:solidFill>
              </a:rPr>
              <a:t>Cofer’s</a:t>
            </a:r>
            <a:r>
              <a:rPr lang="en-US" dirty="0" smtClean="0">
                <a:solidFill>
                  <a:srgbClr val="002060"/>
                </a:solidFill>
              </a:rPr>
              <a:t> “The Myth of Latin Women” and Gould’s “Women’s Brains”</a:t>
            </a:r>
            <a:endParaRPr lang="en-US" i="1" dirty="0">
              <a:solidFill>
                <a:srgbClr val="002060"/>
              </a:solidFill>
            </a:endParaRPr>
          </a:p>
          <a:p>
            <a:r>
              <a:rPr lang="en-US" dirty="0">
                <a:solidFill>
                  <a:srgbClr val="C00000"/>
                </a:solidFill>
              </a:rPr>
              <a:t>Closure Question</a:t>
            </a:r>
          </a:p>
          <a:p>
            <a:endParaRPr lang="en-US" dirty="0"/>
          </a:p>
          <a:p>
            <a:endParaRPr lang="en-US" dirty="0"/>
          </a:p>
        </p:txBody>
      </p:sp>
    </p:spTree>
    <p:extLst>
      <p:ext uri="{BB962C8B-B14F-4D97-AF65-F5344CB8AC3E}">
        <p14:creationId xmlns:p14="http://schemas.microsoft.com/office/powerpoint/2010/main" val="3065921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32993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985775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3180053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1D02BE"/>
                </a:solidFill>
              </a:rPr>
              <a:t>“In the midst of poverty and want, Felix carried with pleasure to his sister the first little white flower that peeped out from beneath the snowy ground.” –Shelly, </a:t>
            </a:r>
            <a:r>
              <a:rPr lang="en-US" u="sng" dirty="0" smtClean="0">
                <a:solidFill>
                  <a:srgbClr val="1D02BE"/>
                </a:solidFill>
              </a:rPr>
              <a:t>Frankenstein</a:t>
            </a:r>
            <a:endParaRPr lang="en-US" dirty="0" smtClean="0">
              <a:solidFill>
                <a:srgbClr val="1D02BE"/>
              </a:solidFill>
            </a:endParaRPr>
          </a:p>
          <a:p>
            <a:pPr marL="514350" indent="-514350">
              <a:buFont typeface="+mj-lt"/>
              <a:buAutoNum type="arabicPeriod"/>
            </a:pPr>
            <a:r>
              <a:rPr lang="en-US" dirty="0" smtClean="0"/>
              <a:t>How does the author use the imagery in the sentence to indirectly characterize Felix?</a:t>
            </a:r>
          </a:p>
          <a:p>
            <a:pPr marL="514350" indent="-514350">
              <a:buFont typeface="+mj-lt"/>
              <a:buAutoNum type="arabicPeriod"/>
            </a:pPr>
            <a:r>
              <a:rPr lang="en-US" dirty="0" smtClean="0"/>
              <a:t>How would the effect be different if Felix carried his sister a big bouquet of spring flowers?</a:t>
            </a:r>
          </a:p>
          <a:p>
            <a:pPr marL="514350" indent="-514350">
              <a:buFont typeface="+mj-lt"/>
              <a:buAutoNum type="arabicPeriod"/>
            </a:pPr>
            <a:r>
              <a:rPr lang="en-US" dirty="0" smtClean="0"/>
              <a:t>Write a sentence which expresses the joy of renewal through a visual image.</a:t>
            </a:r>
            <a:endParaRPr lang="en-US" dirty="0"/>
          </a:p>
        </p:txBody>
      </p:sp>
    </p:spTree>
    <p:extLst>
      <p:ext uri="{BB962C8B-B14F-4D97-AF65-F5344CB8AC3E}">
        <p14:creationId xmlns:p14="http://schemas.microsoft.com/office/powerpoint/2010/main" val="3235623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Identify each of the following</a:t>
            </a:r>
            <a:r>
              <a:rPr lang="en-US" sz="2000" b="1" dirty="0"/>
              <a:t> as an adverb phrase, adverbial phrase, a participle phrase </a:t>
            </a:r>
            <a:r>
              <a:rPr lang="en-US" sz="2000" dirty="0"/>
              <a:t>or an </a:t>
            </a:r>
            <a:r>
              <a:rPr lang="en-US" sz="2000" b="1" dirty="0"/>
              <a:t>appositive phrase</a:t>
            </a:r>
            <a:r>
              <a:rPr lang="en-US" sz="1800" b="1" dirty="0"/>
              <a:t>. *Consider the parts of speech.</a:t>
            </a:r>
            <a:endParaRPr lang="en-US" sz="20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Rosalind, </a:t>
            </a:r>
            <a:r>
              <a:rPr lang="en-US" u="sng" dirty="0"/>
              <a:t>a political activist</a:t>
            </a:r>
            <a:r>
              <a:rPr lang="en-US" dirty="0"/>
              <a:t>, voted against the tax increase.</a:t>
            </a:r>
          </a:p>
          <a:p>
            <a:pPr marL="514350" indent="-514350">
              <a:buFont typeface="+mj-lt"/>
              <a:buAutoNum type="arabicPeriod"/>
            </a:pPr>
            <a:r>
              <a:rPr lang="en-US" dirty="0"/>
              <a:t>I gave the new students </a:t>
            </a:r>
            <a:r>
              <a:rPr lang="en-US" u="sng" dirty="0"/>
              <a:t>on our campus</a:t>
            </a:r>
            <a:r>
              <a:rPr lang="en-US" dirty="0"/>
              <a:t> a tour of the school.</a:t>
            </a:r>
          </a:p>
          <a:p>
            <a:pPr marL="514350" indent="-514350">
              <a:buFont typeface="+mj-lt"/>
              <a:buAutoNum type="arabicPeriod"/>
            </a:pPr>
            <a:r>
              <a:rPr lang="en-US" dirty="0"/>
              <a:t>The price </a:t>
            </a:r>
            <a:r>
              <a:rPr lang="en-US" u="sng" dirty="0"/>
              <a:t>of the elegant gown </a:t>
            </a:r>
            <a:r>
              <a:rPr lang="en-US" dirty="0"/>
              <a:t>was too high for prom.</a:t>
            </a:r>
          </a:p>
          <a:p>
            <a:pPr marL="514350" indent="-514350">
              <a:buFont typeface="+mj-lt"/>
              <a:buAutoNum type="arabicPeriod"/>
            </a:pPr>
            <a:r>
              <a:rPr lang="en-US" dirty="0"/>
              <a:t>I chose the color pink, </a:t>
            </a:r>
            <a:r>
              <a:rPr lang="en-US" u="sng" dirty="0"/>
              <a:t>an unusual color for a house</a:t>
            </a:r>
            <a:r>
              <a:rPr lang="en-US" dirty="0"/>
              <a:t>.</a:t>
            </a:r>
          </a:p>
          <a:p>
            <a:pPr marL="514350" indent="-514350">
              <a:buFont typeface="+mj-lt"/>
              <a:buAutoNum type="arabicPeriod"/>
            </a:pPr>
            <a:r>
              <a:rPr lang="en-US" u="sng" dirty="0"/>
              <a:t>Having decided</a:t>
            </a:r>
            <a:r>
              <a:rPr lang="en-US" dirty="0"/>
              <a:t>, Mattie acted quickly.</a:t>
            </a:r>
          </a:p>
          <a:p>
            <a:pPr marL="0" indent="0">
              <a:buNone/>
            </a:pPr>
            <a:endParaRPr lang="en-US" dirty="0"/>
          </a:p>
        </p:txBody>
      </p:sp>
    </p:spTree>
    <p:extLst>
      <p:ext uri="{BB962C8B-B14F-4D97-AF65-F5344CB8AC3E}">
        <p14:creationId xmlns:p14="http://schemas.microsoft.com/office/powerpoint/2010/main" val="1486870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2/24/2017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err="1" smtClean="0">
                <a:solidFill>
                  <a:srgbClr val="C00000"/>
                </a:solidFill>
              </a:rPr>
              <a:t>AoW</a:t>
            </a:r>
            <a:endParaRPr lang="en-US" dirty="0" smtClean="0">
              <a:solidFill>
                <a:srgbClr val="C00000"/>
              </a:solidFill>
            </a:endParaRPr>
          </a:p>
          <a:p>
            <a:r>
              <a:rPr lang="en-US" dirty="0" smtClean="0">
                <a:solidFill>
                  <a:srgbClr val="C00000"/>
                </a:solidFill>
              </a:rPr>
              <a:t>No Warm Up </a:t>
            </a:r>
            <a:endParaRPr lang="en-US" dirty="0">
              <a:solidFill>
                <a:srgbClr val="C00000"/>
              </a:solidFill>
            </a:endParaRPr>
          </a:p>
          <a:p>
            <a:r>
              <a:rPr lang="en-US" dirty="0">
                <a:solidFill>
                  <a:srgbClr val="C00000"/>
                </a:solidFill>
              </a:rPr>
              <a:t>Complete the </a:t>
            </a:r>
            <a:r>
              <a:rPr lang="en-US" dirty="0" smtClean="0">
                <a:solidFill>
                  <a:srgbClr val="C00000"/>
                </a:solidFill>
              </a:rPr>
              <a:t>Test</a:t>
            </a:r>
          </a:p>
          <a:p>
            <a:r>
              <a:rPr lang="en-US" dirty="0" smtClean="0">
                <a:solidFill>
                  <a:srgbClr val="C00000"/>
                </a:solidFill>
              </a:rPr>
              <a:t>Complete BBR (3/1)</a:t>
            </a:r>
          </a:p>
          <a:p>
            <a:pPr marL="0" indent="0">
              <a:buNone/>
            </a:pPr>
            <a:endParaRPr lang="en-US" dirty="0">
              <a:solidFill>
                <a:srgbClr val="C00000"/>
              </a:solidFill>
            </a:endParaRPr>
          </a:p>
          <a:p>
            <a:pPr marL="0" indent="0">
              <a:buNone/>
            </a:pPr>
            <a:endParaRPr lang="en-US" dirty="0">
              <a:solidFill>
                <a:srgbClr val="C00000"/>
              </a:solidFill>
            </a:endParaRPr>
          </a:p>
          <a:p>
            <a:endParaRPr lang="en-US" dirty="0"/>
          </a:p>
        </p:txBody>
      </p:sp>
    </p:spTree>
    <p:extLst>
      <p:ext uri="{BB962C8B-B14F-4D97-AF65-F5344CB8AC3E}">
        <p14:creationId xmlns:p14="http://schemas.microsoft.com/office/powerpoint/2010/main" val="3039878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468757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2572330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US" sz="2200" dirty="0"/>
              <a:t>Identify each of the following</a:t>
            </a:r>
            <a:r>
              <a:rPr lang="en-US" sz="2200" b="1" dirty="0"/>
              <a:t> as an adjective phrase, adverbial phrase, a participle phrase </a:t>
            </a:r>
            <a:r>
              <a:rPr lang="en-US" sz="2200" dirty="0"/>
              <a:t>or an </a:t>
            </a:r>
            <a:r>
              <a:rPr lang="en-US" sz="2200" b="1" dirty="0"/>
              <a:t>appositive phrase. *Consider the parts of speech</a:t>
            </a:r>
            <a:r>
              <a:rPr lang="en-US" sz="3600" b="1" dirty="0"/>
              <a:t>.</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She moved to Albany, </a:t>
            </a:r>
            <a:r>
              <a:rPr lang="en-US" u="sng" dirty="0" smtClean="0"/>
              <a:t>the capital of New York</a:t>
            </a:r>
            <a:r>
              <a:rPr lang="en-US" dirty="0" smtClean="0"/>
              <a:t>.</a:t>
            </a:r>
          </a:p>
          <a:p>
            <a:pPr marL="514350" indent="-514350">
              <a:buFont typeface="+mj-lt"/>
              <a:buAutoNum type="arabicPeriod"/>
            </a:pPr>
            <a:r>
              <a:rPr lang="en-US" u="sng" dirty="0" smtClean="0"/>
              <a:t>Stumbling over the junk</a:t>
            </a:r>
            <a:r>
              <a:rPr lang="en-US" dirty="0" smtClean="0"/>
              <a:t>, I decided to clean up my room.</a:t>
            </a:r>
          </a:p>
          <a:p>
            <a:pPr marL="514350" indent="-514350">
              <a:buFont typeface="+mj-lt"/>
              <a:buAutoNum type="arabicPeriod"/>
            </a:pPr>
            <a:r>
              <a:rPr lang="en-US" dirty="0" smtClean="0"/>
              <a:t>The farm, </a:t>
            </a:r>
            <a:r>
              <a:rPr lang="en-US" u="sng" dirty="0" smtClean="0"/>
              <a:t>devastated by the storm</a:t>
            </a:r>
            <a:r>
              <a:rPr lang="en-US" dirty="0" smtClean="0"/>
              <a:t>, lay in ruins.</a:t>
            </a:r>
          </a:p>
          <a:p>
            <a:pPr marL="514350" indent="-514350">
              <a:buFont typeface="+mj-lt"/>
              <a:buAutoNum type="arabicPeriod"/>
            </a:pPr>
            <a:r>
              <a:rPr lang="en-US" dirty="0" smtClean="0"/>
              <a:t>The comedians, </a:t>
            </a:r>
            <a:r>
              <a:rPr lang="en-US" u="sng" dirty="0" smtClean="0"/>
              <a:t>Seth and Josh</a:t>
            </a:r>
            <a:r>
              <a:rPr lang="en-US" dirty="0" smtClean="0"/>
              <a:t>, kept us in stiches for hours.</a:t>
            </a:r>
          </a:p>
          <a:p>
            <a:pPr marL="514350" indent="-514350">
              <a:buFont typeface="+mj-lt"/>
              <a:buAutoNum type="arabicPeriod"/>
            </a:pPr>
            <a:r>
              <a:rPr lang="en-US" dirty="0" smtClean="0"/>
              <a:t>The pictures </a:t>
            </a:r>
            <a:r>
              <a:rPr lang="en-US" u="sng" dirty="0" smtClean="0"/>
              <a:t>in the yearbook </a:t>
            </a:r>
            <a:r>
              <a:rPr lang="en-US" dirty="0" smtClean="0"/>
              <a:t>brought back memories.</a:t>
            </a:r>
            <a:endParaRPr lang="en-US" dirty="0"/>
          </a:p>
        </p:txBody>
      </p:sp>
    </p:spTree>
    <p:extLst>
      <p:ext uri="{BB962C8B-B14F-4D97-AF65-F5344CB8AC3E}">
        <p14:creationId xmlns:p14="http://schemas.microsoft.com/office/powerpoint/2010/main" val="4113221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a:t>
            </a:r>
            <a:r>
              <a:rPr lang="en-US" dirty="0" smtClean="0"/>
              <a:t>2/27/2017</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Distribute AOW and Vocabulary</a:t>
            </a:r>
          </a:p>
          <a:p>
            <a:pPr lvl="1"/>
            <a:r>
              <a:rPr lang="en-US" dirty="0" smtClean="0">
                <a:solidFill>
                  <a:srgbClr val="C00000"/>
                </a:solidFill>
              </a:rPr>
              <a:t>Bring in BBR Novel (from the List) Friday</a:t>
            </a:r>
          </a:p>
          <a:p>
            <a:pPr lvl="1"/>
            <a:r>
              <a:rPr lang="en-US" dirty="0" smtClean="0">
                <a:solidFill>
                  <a:srgbClr val="C00000"/>
                </a:solidFill>
              </a:rPr>
              <a:t>BBR Report Due 3/1</a:t>
            </a:r>
            <a:endParaRPr lang="en-US" dirty="0">
              <a:solidFill>
                <a:srgbClr val="C00000"/>
              </a:solidFill>
            </a:endParaRPr>
          </a:p>
          <a:p>
            <a:r>
              <a:rPr lang="en-US" dirty="0">
                <a:solidFill>
                  <a:srgbClr val="C00000"/>
                </a:solidFill>
              </a:rPr>
              <a:t>Complete </a:t>
            </a:r>
            <a:r>
              <a:rPr lang="en-US" dirty="0" smtClean="0">
                <a:solidFill>
                  <a:srgbClr val="C00000"/>
                </a:solidFill>
              </a:rPr>
              <a:t>Warm Up </a:t>
            </a:r>
            <a:endParaRPr lang="en-US" dirty="0">
              <a:solidFill>
                <a:srgbClr val="C00000"/>
              </a:solidFill>
            </a:endParaRP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Notes and Practice</a:t>
            </a:r>
          </a:p>
          <a:p>
            <a:r>
              <a:rPr lang="en-US" dirty="0">
                <a:solidFill>
                  <a:srgbClr val="002060"/>
                </a:solidFill>
              </a:rPr>
              <a:t>Detail Practice</a:t>
            </a:r>
          </a:p>
          <a:p>
            <a:r>
              <a:rPr lang="en-US" dirty="0" smtClean="0">
                <a:solidFill>
                  <a:srgbClr val="002060"/>
                </a:solidFill>
              </a:rPr>
              <a:t>Poetry Presentation</a:t>
            </a:r>
            <a:endParaRPr lang="en-US" dirty="0">
              <a:solidFill>
                <a:srgbClr val="002060"/>
              </a:solidFill>
            </a:endParaRPr>
          </a:p>
          <a:p>
            <a:r>
              <a:rPr lang="en-US" dirty="0" smtClean="0">
                <a:solidFill>
                  <a:srgbClr val="002060"/>
                </a:solidFill>
              </a:rPr>
              <a:t>Mini Seminar on Gender Issues</a:t>
            </a:r>
          </a:p>
          <a:p>
            <a:r>
              <a:rPr lang="en-US" dirty="0" smtClean="0">
                <a:solidFill>
                  <a:srgbClr val="002060"/>
                </a:solidFill>
              </a:rPr>
              <a:t>Begin Reading and Analyzing Hurston’s </a:t>
            </a:r>
            <a:r>
              <a:rPr lang="en-US" i="1" dirty="0" smtClean="0">
                <a:solidFill>
                  <a:srgbClr val="002060"/>
                </a:solidFill>
              </a:rPr>
              <a:t>Their Eyes Were Watching God</a:t>
            </a:r>
            <a:endParaRPr lang="en-US" dirty="0">
              <a:solidFill>
                <a:srgbClr val="002060"/>
              </a:solidFill>
            </a:endParaRPr>
          </a:p>
          <a:p>
            <a:r>
              <a:rPr lang="en-US" dirty="0">
                <a:solidFill>
                  <a:srgbClr val="C00000"/>
                </a:solidFill>
              </a:rPr>
              <a:t>Closure Question</a:t>
            </a:r>
          </a:p>
          <a:p>
            <a:endParaRPr lang="en-US" dirty="0"/>
          </a:p>
          <a:p>
            <a:endParaRPr lang="en-US" dirty="0"/>
          </a:p>
        </p:txBody>
      </p:sp>
    </p:spTree>
    <p:extLst>
      <p:ext uri="{BB962C8B-B14F-4D97-AF65-F5344CB8AC3E}">
        <p14:creationId xmlns:p14="http://schemas.microsoft.com/office/powerpoint/2010/main" val="2761259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4130376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1736090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pPr marL="0" indent="0">
              <a:buNone/>
            </a:pPr>
            <a:endParaRPr lang="en-US" dirty="0"/>
          </a:p>
          <a:p>
            <a:endParaRPr lang="en-US" dirty="0"/>
          </a:p>
        </p:txBody>
      </p:sp>
    </p:spTree>
    <p:extLst>
      <p:ext uri="{BB962C8B-B14F-4D97-AF65-F5344CB8AC3E}">
        <p14:creationId xmlns:p14="http://schemas.microsoft.com/office/powerpoint/2010/main" val="41763268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Infinitive and Gerund Phrases</a:t>
            </a:r>
            <a:endParaRPr lang="en-US" dirty="0"/>
          </a:p>
        </p:txBody>
      </p:sp>
      <p:sp>
        <p:nvSpPr>
          <p:cNvPr id="3" name="Content Placeholder 2"/>
          <p:cNvSpPr>
            <a:spLocks noGrp="1"/>
          </p:cNvSpPr>
          <p:nvPr>
            <p:ph sz="quarter" idx="1"/>
          </p:nvPr>
        </p:nvSpPr>
        <p:spPr/>
        <p:txBody>
          <a:bodyPr/>
          <a:lstStyle/>
          <a:p>
            <a:r>
              <a:rPr lang="en-US" dirty="0"/>
              <a:t>An infinitive is a form of a verb that generally appears with the word </a:t>
            </a:r>
            <a:r>
              <a:rPr lang="en-US" b="1" i="1" dirty="0">
                <a:solidFill>
                  <a:srgbClr val="FF0000"/>
                </a:solidFill>
              </a:rPr>
              <a:t>to</a:t>
            </a:r>
            <a:r>
              <a:rPr lang="en-US" dirty="0">
                <a:solidFill>
                  <a:srgbClr val="FF0000"/>
                </a:solidFill>
              </a:rPr>
              <a:t> </a:t>
            </a:r>
            <a:r>
              <a:rPr lang="en-US" dirty="0"/>
              <a:t>in front of it and acts as a noun, an adjective, or an adverb.</a:t>
            </a:r>
          </a:p>
          <a:p>
            <a:pPr lvl="1"/>
            <a:r>
              <a:rPr lang="en-US" dirty="0"/>
              <a:t>The peasants decided </a:t>
            </a:r>
            <a:r>
              <a:rPr lang="en-US" dirty="0">
                <a:solidFill>
                  <a:schemeClr val="accent2"/>
                </a:solidFill>
              </a:rPr>
              <a:t>to rebel.</a:t>
            </a:r>
          </a:p>
          <a:p>
            <a:pPr lvl="1"/>
            <a:r>
              <a:rPr lang="en-US" dirty="0"/>
              <a:t>Our flight from Paris was boarding </a:t>
            </a:r>
            <a:r>
              <a:rPr lang="en-US" dirty="0">
                <a:solidFill>
                  <a:schemeClr val="accent2"/>
                </a:solidFill>
              </a:rPr>
              <a:t>to leave.</a:t>
            </a:r>
          </a:p>
          <a:p>
            <a:r>
              <a:rPr lang="en-US" dirty="0"/>
              <a:t>Gerund is a form of a verb that ends in </a:t>
            </a:r>
            <a:r>
              <a:rPr lang="en-US" dirty="0">
                <a:solidFill>
                  <a:srgbClr val="FF0000"/>
                </a:solidFill>
              </a:rPr>
              <a:t>–</a:t>
            </a:r>
            <a:r>
              <a:rPr lang="en-US" dirty="0" err="1">
                <a:solidFill>
                  <a:srgbClr val="FF0000"/>
                </a:solidFill>
              </a:rPr>
              <a:t>ing</a:t>
            </a:r>
            <a:r>
              <a:rPr lang="en-US" dirty="0">
                <a:solidFill>
                  <a:srgbClr val="FF0000"/>
                </a:solidFill>
              </a:rPr>
              <a:t> </a:t>
            </a:r>
            <a:r>
              <a:rPr lang="en-US" dirty="0"/>
              <a:t>and acts as a </a:t>
            </a:r>
            <a:r>
              <a:rPr lang="en-US" b="1" dirty="0">
                <a:solidFill>
                  <a:srgbClr val="FF0000"/>
                </a:solidFill>
              </a:rPr>
              <a:t>noun</a:t>
            </a:r>
            <a:r>
              <a:rPr lang="en-US" b="1" dirty="0"/>
              <a:t>.</a:t>
            </a:r>
          </a:p>
          <a:p>
            <a:pPr lvl="1"/>
            <a:r>
              <a:rPr lang="en-US" dirty="0">
                <a:solidFill>
                  <a:schemeClr val="accent2"/>
                </a:solidFill>
              </a:rPr>
              <a:t>Skiing</a:t>
            </a:r>
            <a:r>
              <a:rPr lang="en-US" dirty="0"/>
              <a:t> is my favorite pastime.</a:t>
            </a:r>
          </a:p>
          <a:p>
            <a:pPr lvl="1"/>
            <a:r>
              <a:rPr lang="en-US" dirty="0">
                <a:solidFill>
                  <a:schemeClr val="accent2"/>
                </a:solidFill>
              </a:rPr>
              <a:t>Answering quickly </a:t>
            </a:r>
            <a:r>
              <a:rPr lang="en-US" dirty="0"/>
              <a:t>is not always a good idea.</a:t>
            </a:r>
          </a:p>
          <a:p>
            <a:endParaRPr lang="en-US" dirty="0"/>
          </a:p>
        </p:txBody>
      </p:sp>
    </p:spTree>
    <p:extLst>
      <p:ext uri="{BB962C8B-B14F-4D97-AF65-F5344CB8AC3E}">
        <p14:creationId xmlns:p14="http://schemas.microsoft.com/office/powerpoint/2010/main" val="2327596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Participle, or Gerund </a:t>
            </a:r>
          </a:p>
        </p:txBody>
      </p:sp>
      <p:sp>
        <p:nvSpPr>
          <p:cNvPr id="3" name="Content Placeholder 2"/>
          <p:cNvSpPr>
            <a:spLocks noGrp="1"/>
          </p:cNvSpPr>
          <p:nvPr>
            <p:ph sz="quarter" idx="1"/>
          </p:nvPr>
        </p:nvSpPr>
        <p:spPr/>
        <p:txBody>
          <a:bodyPr/>
          <a:lstStyle/>
          <a:p>
            <a:r>
              <a:rPr lang="en-US" dirty="0"/>
              <a:t>Words ending in –</a:t>
            </a:r>
            <a:r>
              <a:rPr lang="en-US" dirty="0" err="1"/>
              <a:t>ing</a:t>
            </a:r>
            <a:r>
              <a:rPr lang="en-US" dirty="0"/>
              <a:t> that act as nouns are called gerunds.  Unlike verbs ending in –</a:t>
            </a:r>
            <a:r>
              <a:rPr lang="en-US" dirty="0" err="1"/>
              <a:t>ing</a:t>
            </a:r>
            <a:r>
              <a:rPr lang="en-US" dirty="0"/>
              <a:t>, gerunds do not have helping verbs.  Unlike participles ending in –</a:t>
            </a:r>
            <a:r>
              <a:rPr lang="en-US" dirty="0" err="1"/>
              <a:t>ing</a:t>
            </a:r>
            <a:r>
              <a:rPr lang="en-US" dirty="0"/>
              <a:t> they do not act as adjective.</a:t>
            </a:r>
          </a:p>
          <a:p>
            <a:r>
              <a:rPr lang="en-US" dirty="0"/>
              <a:t>Kevin </a:t>
            </a:r>
            <a:r>
              <a:rPr lang="en-US" b="1" dirty="0">
                <a:solidFill>
                  <a:srgbClr val="FF0000"/>
                </a:solidFill>
              </a:rPr>
              <a:t>is yawing </a:t>
            </a:r>
            <a:r>
              <a:rPr lang="en-US" dirty="0"/>
              <a:t>at his desk. (Verb-action )</a:t>
            </a:r>
          </a:p>
          <a:p>
            <a:r>
              <a:rPr lang="en-US" dirty="0"/>
              <a:t>The </a:t>
            </a:r>
            <a:r>
              <a:rPr lang="en-US" b="1" dirty="0">
                <a:solidFill>
                  <a:srgbClr val="FF0000"/>
                </a:solidFill>
              </a:rPr>
              <a:t>yawing</a:t>
            </a:r>
            <a:r>
              <a:rPr lang="en-US" dirty="0"/>
              <a:t> boy was very tired. (Participle-</a:t>
            </a:r>
            <a:r>
              <a:rPr lang="en-US" dirty="0" err="1"/>
              <a:t>adj</a:t>
            </a:r>
            <a:r>
              <a:rPr lang="en-US" dirty="0"/>
              <a:t>)</a:t>
            </a:r>
          </a:p>
          <a:p>
            <a:r>
              <a:rPr lang="en-US" b="1" dirty="0">
                <a:solidFill>
                  <a:srgbClr val="FF0000"/>
                </a:solidFill>
              </a:rPr>
              <a:t>Yawning</a:t>
            </a:r>
            <a:r>
              <a:rPr lang="en-US" dirty="0"/>
              <a:t> is contagious. (Gerund-noun)</a:t>
            </a:r>
          </a:p>
          <a:p>
            <a:pPr marL="0" indent="0">
              <a:buNone/>
            </a:pPr>
            <a:endParaRPr lang="en-US" dirty="0"/>
          </a:p>
        </p:txBody>
      </p:sp>
    </p:spTree>
    <p:extLst>
      <p:ext uri="{BB962C8B-B14F-4D97-AF65-F5344CB8AC3E}">
        <p14:creationId xmlns:p14="http://schemas.microsoft.com/office/powerpoint/2010/main" val="3750823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and Clause Review</a:t>
            </a:r>
          </a:p>
        </p:txBody>
      </p:sp>
      <p:sp>
        <p:nvSpPr>
          <p:cNvPr id="3" name="Content Placeholder 2"/>
          <p:cNvSpPr>
            <a:spLocks noGrp="1"/>
          </p:cNvSpPr>
          <p:nvPr>
            <p:ph sz="quarter" idx="1"/>
          </p:nvPr>
        </p:nvSpPr>
        <p:spPr/>
        <p:txBody>
          <a:bodyPr>
            <a:normAutofit fontScale="92500" lnSpcReduction="20000"/>
          </a:bodyPr>
          <a:lstStyle/>
          <a:p>
            <a:r>
              <a:rPr lang="en-US" dirty="0"/>
              <a:t>A </a:t>
            </a:r>
            <a:r>
              <a:rPr lang="en-US" b="1" i="1" dirty="0"/>
              <a:t>clause</a:t>
            </a:r>
            <a:r>
              <a:rPr lang="en-US" dirty="0"/>
              <a:t> is a group of words that contain a subject and a verb.</a:t>
            </a:r>
          </a:p>
          <a:p>
            <a:r>
              <a:rPr lang="en-US" dirty="0"/>
              <a:t>A </a:t>
            </a:r>
            <a:r>
              <a:rPr lang="en-US" b="1" i="1" dirty="0"/>
              <a:t>phrase</a:t>
            </a:r>
            <a:r>
              <a:rPr lang="en-US" dirty="0"/>
              <a:t> is a group of related words that is used as a single part of speech and that </a:t>
            </a:r>
            <a:r>
              <a:rPr lang="en-US" b="1" dirty="0"/>
              <a:t>does not</a:t>
            </a:r>
            <a:r>
              <a:rPr lang="en-US" dirty="0"/>
              <a:t> contain both  a verb and its subject.</a:t>
            </a:r>
          </a:p>
          <a:p>
            <a:pPr lvl="1"/>
            <a:r>
              <a:rPr lang="en-US" b="1" dirty="0">
                <a:solidFill>
                  <a:srgbClr val="FF0000"/>
                </a:solidFill>
              </a:rPr>
              <a:t>Prepositional phrase (includes a preposition)- under the bed</a:t>
            </a:r>
          </a:p>
          <a:p>
            <a:pPr lvl="1"/>
            <a:r>
              <a:rPr lang="en-US" b="1" dirty="0">
                <a:solidFill>
                  <a:srgbClr val="FF0000"/>
                </a:solidFill>
              </a:rPr>
              <a:t>Participial phrase- (word that is typically a verb is used as an adjective, noun, or adverb and may use </a:t>
            </a:r>
            <a:r>
              <a:rPr lang="en-US" b="1" dirty="0" err="1">
                <a:solidFill>
                  <a:srgbClr val="FF0000"/>
                </a:solidFill>
              </a:rPr>
              <a:t>ing</a:t>
            </a:r>
            <a:r>
              <a:rPr lang="en-US" b="1" dirty="0">
                <a:solidFill>
                  <a:srgbClr val="FF0000"/>
                </a:solidFill>
              </a:rPr>
              <a:t>) discarded needlessly</a:t>
            </a:r>
          </a:p>
          <a:p>
            <a:pPr lvl="1"/>
            <a:r>
              <a:rPr lang="en-US" b="1" dirty="0">
                <a:solidFill>
                  <a:srgbClr val="FF0000"/>
                </a:solidFill>
              </a:rPr>
              <a:t>Gerund phrase-(</a:t>
            </a:r>
            <a:r>
              <a:rPr lang="en-US" b="1" i="1" dirty="0" err="1">
                <a:solidFill>
                  <a:srgbClr val="FF0000"/>
                </a:solidFill>
              </a:rPr>
              <a:t>ing</a:t>
            </a:r>
            <a:r>
              <a:rPr lang="en-US" b="1" dirty="0">
                <a:solidFill>
                  <a:srgbClr val="FF0000"/>
                </a:solidFill>
              </a:rPr>
              <a:t> that is used as a noun) the growling of dogs</a:t>
            </a:r>
          </a:p>
          <a:p>
            <a:pPr lvl="1"/>
            <a:r>
              <a:rPr lang="en-US" b="1" dirty="0">
                <a:solidFill>
                  <a:srgbClr val="FF0000"/>
                </a:solidFill>
              </a:rPr>
              <a:t>Infinitive phrase (</a:t>
            </a:r>
            <a:r>
              <a:rPr lang="en-US" b="1" dirty="0" err="1">
                <a:solidFill>
                  <a:srgbClr val="FF0000"/>
                </a:solidFill>
              </a:rPr>
              <a:t>to+verb</a:t>
            </a:r>
            <a:r>
              <a:rPr lang="en-US" b="1" dirty="0">
                <a:solidFill>
                  <a:srgbClr val="FF0000"/>
                </a:solidFill>
              </a:rPr>
              <a:t>)- to go quickly</a:t>
            </a:r>
          </a:p>
          <a:p>
            <a:pPr lvl="1"/>
            <a:r>
              <a:rPr lang="en-US" b="1" dirty="0">
                <a:solidFill>
                  <a:srgbClr val="FF0000"/>
                </a:solidFill>
              </a:rPr>
              <a:t>Appositive phrase (a noun/pronoun next to another noun/pronoun to describe it) the dog, a brown collie,</a:t>
            </a:r>
          </a:p>
          <a:p>
            <a:endParaRPr lang="en-US" dirty="0"/>
          </a:p>
        </p:txBody>
      </p:sp>
    </p:spTree>
    <p:extLst>
      <p:ext uri="{BB962C8B-B14F-4D97-AF65-F5344CB8AC3E}">
        <p14:creationId xmlns:p14="http://schemas.microsoft.com/office/powerpoint/2010/main" val="1429094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Clause Review Continued</a:t>
            </a:r>
          </a:p>
        </p:txBody>
      </p:sp>
      <p:sp>
        <p:nvSpPr>
          <p:cNvPr id="3" name="Content Placeholder 2"/>
          <p:cNvSpPr>
            <a:spLocks noGrp="1"/>
          </p:cNvSpPr>
          <p:nvPr>
            <p:ph sz="quarter" idx="1"/>
          </p:nvPr>
        </p:nvSpPr>
        <p:spPr/>
        <p:txBody>
          <a:bodyPr>
            <a:normAutofit fontScale="85000" lnSpcReduction="20000"/>
          </a:bodyPr>
          <a:lstStyle/>
          <a:p>
            <a:r>
              <a:rPr lang="en-US" dirty="0"/>
              <a:t>A </a:t>
            </a:r>
            <a:r>
              <a:rPr lang="en-US" b="1" i="1" dirty="0"/>
              <a:t>clause</a:t>
            </a:r>
            <a:r>
              <a:rPr lang="en-US" dirty="0"/>
              <a:t> is a word group that contains a verb and its subject and that is used as a sentence or as part of a sentence.</a:t>
            </a:r>
          </a:p>
          <a:p>
            <a:r>
              <a:rPr lang="en-US" b="1" dirty="0"/>
              <a:t>Sentence-</a:t>
            </a:r>
            <a:r>
              <a:rPr lang="en-US" dirty="0"/>
              <a:t>  has a subject +verb+ complete thought.</a:t>
            </a:r>
          </a:p>
          <a:p>
            <a:pPr lvl="1"/>
            <a:r>
              <a:rPr lang="en-US" b="1" dirty="0"/>
              <a:t>The hurricane may hit here.</a:t>
            </a:r>
            <a:endParaRPr lang="en-US" dirty="0"/>
          </a:p>
          <a:p>
            <a:r>
              <a:rPr lang="en-US" b="1" dirty="0"/>
              <a:t>Independent clause-</a:t>
            </a:r>
            <a:r>
              <a:rPr lang="en-US" dirty="0"/>
              <a:t> expresses a complete though and can stand by itself as a sentence. Two independent clauses need to be joined by a comma and a coordinating conjunction or a semicolon.</a:t>
            </a:r>
          </a:p>
          <a:p>
            <a:pPr lvl="1"/>
            <a:r>
              <a:rPr lang="en-US" b="1" dirty="0"/>
              <a:t>The hurricane may hit here; we need to leave.</a:t>
            </a:r>
          </a:p>
          <a:p>
            <a:pPr lvl="1"/>
            <a:r>
              <a:rPr lang="en-US" b="1" dirty="0"/>
              <a:t>The hurricane may hit here, so we need to leave.</a:t>
            </a:r>
          </a:p>
          <a:p>
            <a:r>
              <a:rPr lang="en-US" b="1" dirty="0"/>
              <a:t>Subordinate/ dependent clause-</a:t>
            </a:r>
            <a:r>
              <a:rPr lang="en-US" dirty="0"/>
              <a:t> a clause that does not express a complete thought and cannot stand alone as a sentence even though it has a subject and a verb.</a:t>
            </a:r>
          </a:p>
          <a:p>
            <a:pPr lvl="1"/>
            <a:r>
              <a:rPr lang="en-US" b="1" dirty="0"/>
              <a:t>Since I work after school</a:t>
            </a:r>
          </a:p>
          <a:p>
            <a:pPr lvl="1"/>
            <a:r>
              <a:rPr lang="en-US" b="1" dirty="0"/>
              <a:t>Before Holly threw me that ball</a:t>
            </a:r>
            <a:endParaRPr lang="en-US" dirty="0"/>
          </a:p>
        </p:txBody>
      </p:sp>
    </p:spTree>
    <p:extLst>
      <p:ext uri="{BB962C8B-B14F-4D97-AF65-F5344CB8AC3E}">
        <p14:creationId xmlns:p14="http://schemas.microsoft.com/office/powerpoint/2010/main" val="3997968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Practice- Identify the types of phrases in each sentence.</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I took the train </a:t>
            </a:r>
            <a:r>
              <a:rPr lang="en-US" u="sng" dirty="0"/>
              <a:t>to get there early</a:t>
            </a:r>
            <a:r>
              <a:rPr lang="en-US" dirty="0"/>
              <a:t>.</a:t>
            </a:r>
          </a:p>
          <a:p>
            <a:pPr marL="514350" indent="-514350">
              <a:buFont typeface="+mj-lt"/>
              <a:buAutoNum type="arabicPeriod"/>
            </a:pPr>
            <a:r>
              <a:rPr lang="en-US" u="sng" dirty="0"/>
              <a:t>His constant, angry ranting</a:t>
            </a:r>
            <a:r>
              <a:rPr lang="en-US" dirty="0"/>
              <a:t> made the general difficult to tolerate.</a:t>
            </a:r>
          </a:p>
          <a:p>
            <a:pPr marL="514350" indent="-514350">
              <a:buFont typeface="+mj-lt"/>
              <a:buAutoNum type="arabicPeriod"/>
            </a:pPr>
            <a:r>
              <a:rPr lang="en-US" u="sng" dirty="0"/>
              <a:t>The annoyed driver</a:t>
            </a:r>
            <a:r>
              <a:rPr lang="en-US" dirty="0"/>
              <a:t> beeped his car horn.</a:t>
            </a:r>
          </a:p>
          <a:p>
            <a:pPr marL="514350" indent="-514350">
              <a:buFont typeface="+mj-lt"/>
              <a:buAutoNum type="arabicPeriod"/>
            </a:pPr>
            <a:r>
              <a:rPr lang="en-US" dirty="0"/>
              <a:t>The entire team-</a:t>
            </a:r>
            <a:r>
              <a:rPr lang="en-US" u="sng" dirty="0"/>
              <a:t>guards, forwards, and centers-</a:t>
            </a:r>
            <a:r>
              <a:rPr lang="en-US" dirty="0"/>
              <a:t>practiced together.</a:t>
            </a:r>
          </a:p>
          <a:p>
            <a:pPr marL="514350" indent="-514350">
              <a:buFont typeface="+mj-lt"/>
              <a:buAutoNum type="arabicPeriod"/>
            </a:pPr>
            <a:r>
              <a:rPr lang="en-US" dirty="0"/>
              <a:t>Mary had lunch  </a:t>
            </a:r>
            <a:r>
              <a:rPr lang="en-US" u="sng" dirty="0"/>
              <a:t>from a lunch box</a:t>
            </a:r>
            <a:r>
              <a:rPr lang="en-US" dirty="0"/>
              <a:t>.</a:t>
            </a:r>
          </a:p>
          <a:p>
            <a:pPr marL="0" indent="0">
              <a:buNone/>
            </a:pPr>
            <a:endParaRPr lang="en-US" dirty="0"/>
          </a:p>
        </p:txBody>
      </p:sp>
    </p:spTree>
    <p:extLst>
      <p:ext uri="{BB962C8B-B14F-4D97-AF65-F5344CB8AC3E}">
        <p14:creationId xmlns:p14="http://schemas.microsoft.com/office/powerpoint/2010/main" val="1610684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1D02BE"/>
                </a:solidFill>
              </a:rPr>
              <a:t>“The dog stood up and growled like a lion, stiff-standing hackles, teeth uncovered as he lashed up his fury for the charge.  Tea Cake split the water like an otter, opening his knife as he dived.  The dog raced down the back-bone of the cow to attack and Janie screamed and slipped far back on the tail of the cow, just out of reach of the dog’s angry jaws. –Hurston, </a:t>
            </a:r>
            <a:r>
              <a:rPr lang="en-US" i="1" dirty="0">
                <a:solidFill>
                  <a:srgbClr val="1D02BE"/>
                </a:solidFill>
              </a:rPr>
              <a:t>Their Eyes Were Watching God</a:t>
            </a:r>
            <a:endParaRPr lang="en-US" dirty="0">
              <a:solidFill>
                <a:srgbClr val="1D02BE"/>
              </a:solidFill>
            </a:endParaRPr>
          </a:p>
          <a:p>
            <a:pPr marL="514350" indent="-514350">
              <a:buFont typeface="+mj-lt"/>
              <a:buAutoNum type="arabicPeriod"/>
            </a:pPr>
            <a:r>
              <a:rPr lang="en-US" dirty="0"/>
              <a:t>Which details reveal that the dog has rabies?  What effect do these details have on the reader?</a:t>
            </a:r>
          </a:p>
          <a:p>
            <a:pPr marL="514350" indent="-514350">
              <a:buFont typeface="+mj-lt"/>
              <a:buAutoNum type="arabicPeriod"/>
            </a:pPr>
            <a:r>
              <a:rPr lang="en-US" dirty="0"/>
              <a:t>Contrast the details used to describe Tea Cake (the male protagonist) and Janie (the female protagonist).  What do these details reveal about the author’s attitude toward these two characters?</a:t>
            </a:r>
          </a:p>
          <a:p>
            <a:endParaRPr lang="en-US" dirty="0"/>
          </a:p>
        </p:txBody>
      </p:sp>
    </p:spTree>
    <p:extLst>
      <p:ext uri="{BB962C8B-B14F-4D97-AF65-F5344CB8AC3E}">
        <p14:creationId xmlns:p14="http://schemas.microsoft.com/office/powerpoint/2010/main" val="33103374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Devices Review</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solidFill>
                  <a:srgbClr val="C00000"/>
                </a:solidFill>
              </a:rPr>
              <a:t>Dialect-The language used by the people of a specific area, class, district or any other group of people. The term dialect involves the spelling, sounds, grammar and pronunciation used by a particular group of people and it distinguishes them from other people around them. Dialect is a very powerful and common way of characterization which elaborates the geographic and social background of any character.</a:t>
            </a:r>
          </a:p>
          <a:p>
            <a:r>
              <a:rPr lang="en-US" dirty="0">
                <a:solidFill>
                  <a:srgbClr val="0070C0"/>
                </a:solidFill>
              </a:rPr>
              <a:t>Motif-recurring structures, oppositions, contrasts, or literary devices that can help to develop and inform the text’s major themes (community, race, folklore, journey/odyssey)</a:t>
            </a:r>
            <a:endParaRPr lang="en-US" i="1" dirty="0"/>
          </a:p>
          <a:p>
            <a:r>
              <a:rPr lang="en-US" dirty="0">
                <a:solidFill>
                  <a:srgbClr val="7030A0"/>
                </a:solidFill>
              </a:rPr>
              <a:t>Theme- The theme of any literary work is the base topic or focus that acts as a foundation for the entire literary piece. The theme links all aspects of the literary work with one another and is basically the main subject.  It is up to the readers to explore a theme of a literary work by analyzing characters, plot and other literary devices</a:t>
            </a:r>
            <a:r>
              <a:rPr lang="en-US" dirty="0"/>
              <a:t>. </a:t>
            </a:r>
            <a:r>
              <a:rPr lang="en-US" dirty="0">
                <a:solidFill>
                  <a:srgbClr val="7030A0"/>
                </a:solidFill>
              </a:rPr>
              <a:t>(voice/silence, identity, faith, love, control)</a:t>
            </a:r>
          </a:p>
          <a:p>
            <a:endParaRPr lang="en-US" dirty="0"/>
          </a:p>
        </p:txBody>
      </p:sp>
    </p:spTree>
    <p:extLst>
      <p:ext uri="{BB962C8B-B14F-4D97-AF65-F5344CB8AC3E}">
        <p14:creationId xmlns:p14="http://schemas.microsoft.com/office/powerpoint/2010/main" val="1390263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Devices Review</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solidFill>
                  <a:schemeClr val="accent3">
                    <a:lumMod val="50000"/>
                  </a:schemeClr>
                </a:solidFill>
              </a:rPr>
              <a:t>Point of View- Point of view is the manner in which a story is narrated or depicted and who it is that tells the story. Simply put, the point of view determines the angle and perception of the story unfolding, and thus influences the tone in which the story takes place. The point of view is instrumental in manipulating the reader’s understanding of the narrative. In a way, the point of view can allow or withhold the reader access into the greater reaches of the story. (changes, what role does the narrator play)</a:t>
            </a:r>
          </a:p>
          <a:p>
            <a:r>
              <a:rPr lang="en-US" dirty="0">
                <a:solidFill>
                  <a:srgbClr val="FF0066"/>
                </a:solidFill>
              </a:rPr>
              <a:t>Symbols- A symbol is literary device that contains several layers of meaning, often concealed at first sight, and is representative of several other aspects, concepts or traits than those that are visible in the literal translation alone. Symbol is using an object or action that means something more than its literal meaning</a:t>
            </a:r>
            <a:r>
              <a:rPr lang="en-US" dirty="0"/>
              <a:t>. </a:t>
            </a:r>
            <a:r>
              <a:rPr lang="en-US" dirty="0">
                <a:solidFill>
                  <a:srgbClr val="FF0066"/>
                </a:solidFill>
              </a:rPr>
              <a:t>(hair, pear tree, mule, horizon)</a:t>
            </a:r>
          </a:p>
          <a:p>
            <a:r>
              <a:rPr lang="en-US" dirty="0"/>
              <a:t>Also note the author’s use of  the following:  personification, allusion (primarily Biblical and historical), simile, metaphor, tone, irony, flashback, plot structure, and setting. </a:t>
            </a:r>
          </a:p>
          <a:p>
            <a:endParaRPr lang="en-US" dirty="0"/>
          </a:p>
        </p:txBody>
      </p:sp>
    </p:spTree>
    <p:extLst>
      <p:ext uri="{BB962C8B-B14F-4D97-AF65-F5344CB8AC3E}">
        <p14:creationId xmlns:p14="http://schemas.microsoft.com/office/powerpoint/2010/main" val="42815806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Agenda 2/28/2017</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Warm Up </a:t>
            </a: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a:t>
            </a:r>
            <a:r>
              <a:rPr lang="en-US" dirty="0" smtClean="0">
                <a:solidFill>
                  <a:srgbClr val="002060"/>
                </a:solidFill>
              </a:rPr>
              <a:t>Practice</a:t>
            </a:r>
            <a:endParaRPr lang="en-US" dirty="0">
              <a:solidFill>
                <a:srgbClr val="002060"/>
              </a:solidFill>
            </a:endParaRPr>
          </a:p>
          <a:p>
            <a:r>
              <a:rPr lang="en-US" dirty="0" smtClean="0">
                <a:solidFill>
                  <a:srgbClr val="002060"/>
                </a:solidFill>
              </a:rPr>
              <a:t>Detail/Imagery </a:t>
            </a:r>
            <a:r>
              <a:rPr lang="en-US" dirty="0">
                <a:solidFill>
                  <a:srgbClr val="002060"/>
                </a:solidFill>
              </a:rPr>
              <a:t>Practice</a:t>
            </a:r>
          </a:p>
          <a:p>
            <a:r>
              <a:rPr lang="en-US" dirty="0">
                <a:solidFill>
                  <a:srgbClr val="002060"/>
                </a:solidFill>
              </a:rPr>
              <a:t>Poetry Presentation</a:t>
            </a:r>
          </a:p>
          <a:p>
            <a:r>
              <a:rPr lang="en-US" dirty="0" smtClean="0">
                <a:solidFill>
                  <a:srgbClr val="002060"/>
                </a:solidFill>
              </a:rPr>
              <a:t>Continue Reading </a:t>
            </a:r>
            <a:r>
              <a:rPr lang="en-US" dirty="0">
                <a:solidFill>
                  <a:srgbClr val="002060"/>
                </a:solidFill>
              </a:rPr>
              <a:t>and Analyzing Hurston’s </a:t>
            </a:r>
            <a:r>
              <a:rPr lang="en-US" i="1" dirty="0">
                <a:solidFill>
                  <a:srgbClr val="002060"/>
                </a:solidFill>
              </a:rPr>
              <a:t>Their Eyes Were Watching God</a:t>
            </a:r>
            <a:endParaRPr lang="en-US" dirty="0">
              <a:solidFill>
                <a:srgbClr val="002060"/>
              </a:solidFill>
            </a:endParaRPr>
          </a:p>
          <a:p>
            <a:r>
              <a:rPr lang="en-US" dirty="0">
                <a:solidFill>
                  <a:srgbClr val="C00000"/>
                </a:solidFill>
              </a:rPr>
              <a:t>Closure Question</a:t>
            </a:r>
          </a:p>
          <a:p>
            <a:endParaRPr lang="en-US" dirty="0"/>
          </a:p>
        </p:txBody>
      </p:sp>
    </p:spTree>
    <p:extLst>
      <p:ext uri="{BB962C8B-B14F-4D97-AF65-F5344CB8AC3E}">
        <p14:creationId xmlns:p14="http://schemas.microsoft.com/office/powerpoint/2010/main" val="1946218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90909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Identify the underlined word as a verb or a participle.  If the word is a participle, identify if it is a present or past participle</a:t>
            </a:r>
            <a:r>
              <a:rPr lang="en-US" sz="2400" dirty="0" smtClean="0"/>
              <a:t>.</a:t>
            </a:r>
            <a:endParaRPr lang="en-US" sz="24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Emma’s </a:t>
            </a:r>
            <a:r>
              <a:rPr lang="en-US" u="sng" dirty="0" smtClean="0"/>
              <a:t>shining</a:t>
            </a:r>
            <a:r>
              <a:rPr lang="en-US" dirty="0" smtClean="0"/>
              <a:t> eyes betrayed her excitement.</a:t>
            </a:r>
          </a:p>
          <a:p>
            <a:pPr marL="514350" indent="-514350">
              <a:buFont typeface="+mj-lt"/>
              <a:buAutoNum type="arabicPeriod"/>
            </a:pPr>
            <a:r>
              <a:rPr lang="en-US" dirty="0" smtClean="0"/>
              <a:t>The </a:t>
            </a:r>
            <a:r>
              <a:rPr lang="en-US" u="sng" dirty="0" smtClean="0"/>
              <a:t>shattered</a:t>
            </a:r>
            <a:r>
              <a:rPr lang="en-US" dirty="0" smtClean="0"/>
              <a:t> window needs replacement.</a:t>
            </a:r>
          </a:p>
          <a:p>
            <a:pPr marL="514350" indent="-514350">
              <a:buFont typeface="+mj-lt"/>
              <a:buAutoNum type="arabicPeriod"/>
            </a:pPr>
            <a:r>
              <a:rPr lang="en-US" dirty="0" smtClean="0"/>
              <a:t>The dog is </a:t>
            </a:r>
            <a:r>
              <a:rPr lang="en-US" u="sng" dirty="0" smtClean="0"/>
              <a:t>snarling</a:t>
            </a:r>
            <a:r>
              <a:rPr lang="en-US" dirty="0" smtClean="0"/>
              <a:t> at the plumber.</a:t>
            </a:r>
          </a:p>
          <a:p>
            <a:pPr marL="514350" indent="-514350">
              <a:buFont typeface="+mj-lt"/>
              <a:buAutoNum type="arabicPeriod"/>
            </a:pPr>
            <a:r>
              <a:rPr lang="en-US" dirty="0" smtClean="0"/>
              <a:t>The </a:t>
            </a:r>
            <a:r>
              <a:rPr lang="en-US" u="sng" dirty="0" smtClean="0"/>
              <a:t>snarling</a:t>
            </a:r>
            <a:r>
              <a:rPr lang="en-US" dirty="0" smtClean="0"/>
              <a:t> dog attacked the plumber.</a:t>
            </a:r>
          </a:p>
          <a:p>
            <a:pPr marL="514350" indent="-514350">
              <a:buFont typeface="+mj-lt"/>
              <a:buAutoNum type="arabicPeriod"/>
            </a:pPr>
            <a:r>
              <a:rPr lang="en-US" dirty="0" smtClean="0"/>
              <a:t>The performers </a:t>
            </a:r>
            <a:r>
              <a:rPr lang="en-US" u="sng" dirty="0" smtClean="0"/>
              <a:t>delighted</a:t>
            </a:r>
            <a:r>
              <a:rPr lang="en-US" dirty="0" smtClean="0"/>
              <a:t> their audience.</a:t>
            </a:r>
          </a:p>
          <a:p>
            <a:pPr marL="514350" indent="-514350">
              <a:buFont typeface="+mj-lt"/>
              <a:buAutoNum type="arabicPeriod"/>
            </a:pPr>
            <a:r>
              <a:rPr lang="en-US" u="sng" dirty="0" smtClean="0"/>
              <a:t>Delighted</a:t>
            </a:r>
            <a:r>
              <a:rPr lang="en-US" dirty="0" smtClean="0"/>
              <a:t>, the audience applauded the performers.</a:t>
            </a:r>
          </a:p>
          <a:p>
            <a:pPr marL="514350" indent="-514350">
              <a:buFont typeface="+mj-lt"/>
              <a:buAutoNum type="arabicPeriod"/>
            </a:pPr>
            <a:r>
              <a:rPr lang="en-US" dirty="0" smtClean="0"/>
              <a:t>There is Craig, </a:t>
            </a:r>
            <a:r>
              <a:rPr lang="en-US" u="sng" dirty="0" smtClean="0"/>
              <a:t>standing</a:t>
            </a:r>
            <a:r>
              <a:rPr lang="en-US" dirty="0" smtClean="0"/>
              <a:t> at the bus stop.</a:t>
            </a:r>
          </a:p>
          <a:p>
            <a:pPr marL="514350" indent="-514350">
              <a:buFont typeface="+mj-lt"/>
              <a:buAutoNum type="arabicPeriod"/>
            </a:pPr>
            <a:r>
              <a:rPr lang="en-US" dirty="0" smtClean="0"/>
              <a:t>The boy </a:t>
            </a:r>
            <a:r>
              <a:rPr lang="en-US" u="sng" dirty="0" smtClean="0"/>
              <a:t>standing</a:t>
            </a:r>
            <a:r>
              <a:rPr lang="en-US" dirty="0" smtClean="0"/>
              <a:t> at the bus stop is Craig.</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2884142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1800" dirty="0"/>
              <a:t>Identify each of the following</a:t>
            </a:r>
            <a:r>
              <a:rPr lang="en-US" sz="1800" b="1" dirty="0"/>
              <a:t> as  a clause, an adverb phrase, adjective phrase, gerund phrase, an infinitive phrase, a participle phrase </a:t>
            </a:r>
            <a:r>
              <a:rPr lang="en-US" sz="1800" dirty="0"/>
              <a:t>or an </a:t>
            </a:r>
            <a:r>
              <a:rPr lang="en-US" sz="1800" b="1" dirty="0"/>
              <a:t>appositive phrase. </a:t>
            </a:r>
            <a:endParaRPr lang="en-US" sz="18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Some people love</a:t>
            </a:r>
            <a:r>
              <a:rPr lang="en-US" u="sng" dirty="0"/>
              <a:t> working in the kitchen, </a:t>
            </a:r>
            <a:r>
              <a:rPr lang="en-US" dirty="0"/>
              <a:t> while others do not.</a:t>
            </a:r>
          </a:p>
          <a:p>
            <a:pPr marL="514350" indent="-514350">
              <a:buFont typeface="+mj-lt"/>
              <a:buAutoNum type="arabicPeriod"/>
            </a:pPr>
            <a:r>
              <a:rPr lang="en-US" dirty="0"/>
              <a:t>She found her jacket </a:t>
            </a:r>
            <a:r>
              <a:rPr lang="en-US" u="sng" dirty="0"/>
              <a:t>in the closet.</a:t>
            </a:r>
            <a:endParaRPr lang="en-US" dirty="0"/>
          </a:p>
          <a:p>
            <a:pPr marL="514350" indent="-514350">
              <a:buFont typeface="+mj-lt"/>
              <a:buAutoNum type="arabicPeriod"/>
            </a:pPr>
            <a:r>
              <a:rPr lang="en-US" dirty="0"/>
              <a:t>Most high school students have an opportunity </a:t>
            </a:r>
            <a:r>
              <a:rPr lang="en-US" u="sng" dirty="0"/>
              <a:t>to read Shakespeare.</a:t>
            </a:r>
            <a:endParaRPr lang="en-US" dirty="0"/>
          </a:p>
          <a:p>
            <a:pPr marL="514350" indent="-514350">
              <a:buFont typeface="+mj-lt"/>
              <a:buAutoNum type="arabicPeriod"/>
            </a:pPr>
            <a:r>
              <a:rPr lang="en-US" dirty="0"/>
              <a:t>I waited for my friend, </a:t>
            </a:r>
            <a:r>
              <a:rPr lang="en-US" u="sng" dirty="0"/>
              <a:t>who had to stay late.</a:t>
            </a:r>
            <a:endParaRPr lang="en-US" dirty="0"/>
          </a:p>
          <a:p>
            <a:pPr marL="514350" indent="-514350">
              <a:buFont typeface="+mj-lt"/>
              <a:buAutoNum type="arabicPeriod"/>
            </a:pPr>
            <a:r>
              <a:rPr lang="en-US" dirty="0"/>
              <a:t>The woman </a:t>
            </a:r>
            <a:r>
              <a:rPr lang="en-US" u="sng" dirty="0"/>
              <a:t>who is seated on the bench</a:t>
            </a:r>
            <a:r>
              <a:rPr lang="en-US" dirty="0"/>
              <a:t> is my mother.</a:t>
            </a:r>
          </a:p>
          <a:p>
            <a:pPr marL="514350" indent="-514350">
              <a:buFont typeface="+mj-lt"/>
              <a:buAutoNum type="arabicPeriod"/>
            </a:pPr>
            <a:r>
              <a:rPr lang="en-US" dirty="0"/>
              <a:t>Ever since she was you, </a:t>
            </a:r>
            <a:r>
              <a:rPr lang="en-US" u="sng" dirty="0"/>
              <a:t>Harriet has love flowers.</a:t>
            </a:r>
            <a:endParaRPr lang="en-US" dirty="0"/>
          </a:p>
          <a:p>
            <a:pPr marL="0" indent="0">
              <a:buNone/>
            </a:pPr>
            <a:endParaRPr lang="en-US" dirty="0"/>
          </a:p>
        </p:txBody>
      </p:sp>
    </p:spTree>
    <p:extLst>
      <p:ext uri="{BB962C8B-B14F-4D97-AF65-F5344CB8AC3E}">
        <p14:creationId xmlns:p14="http://schemas.microsoft.com/office/powerpoint/2010/main" val="1198431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solidFill>
                  <a:srgbClr val="1D02BE"/>
                </a:solidFill>
              </a:rPr>
              <a:t>“And now nothing but drums, a battery of drums, the conga drums jamming out, in a </a:t>
            </a:r>
            <a:r>
              <a:rPr lang="en-US" dirty="0" err="1" smtClean="0">
                <a:solidFill>
                  <a:srgbClr val="1D02BE"/>
                </a:solidFill>
              </a:rPr>
              <a:t>descarga</a:t>
            </a:r>
            <a:r>
              <a:rPr lang="en-US" dirty="0" smtClean="0">
                <a:solidFill>
                  <a:srgbClr val="1D02BE"/>
                </a:solidFill>
              </a:rPr>
              <a:t>, and the drummers lifting their heads and shaking under some kind of spell.  There’s rain drums, like pitter-patter pitter-patter</a:t>
            </a:r>
            <a:r>
              <a:rPr lang="en-US" dirty="0">
                <a:solidFill>
                  <a:srgbClr val="1D02BE"/>
                </a:solidFill>
              </a:rPr>
              <a:t> </a:t>
            </a:r>
            <a:r>
              <a:rPr lang="en-US" dirty="0" smtClean="0">
                <a:solidFill>
                  <a:srgbClr val="1D02BE"/>
                </a:solidFill>
              </a:rPr>
              <a:t>but a hundred times faster, and then slamming-the-door drums and dropping-the-bucket drums, kicking-the-car-fender drums. Then circus drums, then coconuts-falling-out-of-the-trees-and-thumping-against-the-ground drums, then lion-skin strums, then-beating-of-a-pillow drums, then heavy-stones-against-a-wall drums…”-</a:t>
            </a:r>
            <a:r>
              <a:rPr lang="en-US" dirty="0" err="1" smtClean="0">
                <a:solidFill>
                  <a:srgbClr val="1D02BE"/>
                </a:solidFill>
              </a:rPr>
              <a:t>Hijuelos</a:t>
            </a:r>
            <a:r>
              <a:rPr lang="en-US" dirty="0" smtClean="0">
                <a:solidFill>
                  <a:srgbClr val="1D02BE"/>
                </a:solidFill>
              </a:rPr>
              <a:t>, </a:t>
            </a:r>
            <a:r>
              <a:rPr lang="en-US" u="sng" dirty="0" smtClean="0">
                <a:solidFill>
                  <a:srgbClr val="1D02BE"/>
                </a:solidFill>
              </a:rPr>
              <a:t>The Mambo Kings Plays Songs of Love</a:t>
            </a:r>
          </a:p>
          <a:p>
            <a:pPr marL="514350" indent="-514350">
              <a:buFont typeface="+mj-lt"/>
              <a:buAutoNum type="arabicPeriod"/>
            </a:pPr>
            <a:r>
              <a:rPr lang="en-US" dirty="0" smtClean="0"/>
              <a:t>How does </a:t>
            </a:r>
            <a:r>
              <a:rPr lang="en-US" dirty="0" err="1" smtClean="0"/>
              <a:t>Hijuelos</a:t>
            </a:r>
            <a:r>
              <a:rPr lang="en-US" dirty="0" smtClean="0"/>
              <a:t> create the auditory imagery of drumming?  In other words, how do the words imitate the sounds they represent?</a:t>
            </a:r>
          </a:p>
          <a:p>
            <a:pPr marL="514350" indent="-514350">
              <a:buFont typeface="+mj-lt"/>
              <a:buAutoNum type="arabicPeriod"/>
            </a:pPr>
            <a:r>
              <a:rPr lang="en-US" dirty="0" err="1" smtClean="0"/>
              <a:t>Hijuelos</a:t>
            </a:r>
            <a:r>
              <a:rPr lang="en-US" dirty="0" smtClean="0"/>
              <a:t> repeats the word then.  What does this repetition contribute to the auditory image of drumming.</a:t>
            </a:r>
            <a:endParaRPr lang="en-US" dirty="0"/>
          </a:p>
        </p:txBody>
      </p:sp>
    </p:spTree>
    <p:extLst>
      <p:ext uri="{BB962C8B-B14F-4D97-AF65-F5344CB8AC3E}">
        <p14:creationId xmlns:p14="http://schemas.microsoft.com/office/powerpoint/2010/main" val="1728539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3/1/2017</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BBR Report</a:t>
            </a:r>
            <a:endParaRPr lang="en-US" dirty="0">
              <a:solidFill>
                <a:srgbClr val="C00000"/>
              </a:solidFill>
            </a:endParaRPr>
          </a:p>
          <a:p>
            <a:r>
              <a:rPr lang="en-US" dirty="0">
                <a:solidFill>
                  <a:srgbClr val="C00000"/>
                </a:solidFill>
              </a:rPr>
              <a:t>Complete Warm Up </a:t>
            </a: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Practice</a:t>
            </a:r>
          </a:p>
          <a:p>
            <a:r>
              <a:rPr lang="en-US" dirty="0" smtClean="0">
                <a:solidFill>
                  <a:srgbClr val="002060"/>
                </a:solidFill>
              </a:rPr>
              <a:t>Detail/Imagery </a:t>
            </a:r>
            <a:r>
              <a:rPr lang="en-US" dirty="0">
                <a:solidFill>
                  <a:srgbClr val="002060"/>
                </a:solidFill>
              </a:rPr>
              <a:t>Practice</a:t>
            </a:r>
          </a:p>
          <a:p>
            <a:r>
              <a:rPr lang="en-US" dirty="0">
                <a:solidFill>
                  <a:srgbClr val="002060"/>
                </a:solidFill>
              </a:rPr>
              <a:t>Poetry Presentation</a:t>
            </a:r>
          </a:p>
          <a:p>
            <a:r>
              <a:rPr lang="en-US" dirty="0">
                <a:solidFill>
                  <a:srgbClr val="002060"/>
                </a:solidFill>
              </a:rPr>
              <a:t>Continue Reading and Analyzing Hurston’s </a:t>
            </a:r>
            <a:r>
              <a:rPr lang="en-US" i="1" dirty="0">
                <a:solidFill>
                  <a:srgbClr val="002060"/>
                </a:solidFill>
              </a:rPr>
              <a:t>Their Eyes Were Watching God</a:t>
            </a:r>
            <a:endParaRPr lang="en-US" dirty="0">
              <a:solidFill>
                <a:srgbClr val="002060"/>
              </a:solidFill>
            </a:endParaRPr>
          </a:p>
          <a:p>
            <a:r>
              <a:rPr lang="en-US" dirty="0">
                <a:solidFill>
                  <a:srgbClr val="C00000"/>
                </a:solidFill>
              </a:rPr>
              <a:t>Closure Question</a:t>
            </a:r>
          </a:p>
          <a:p>
            <a:endParaRPr lang="en-US" dirty="0"/>
          </a:p>
        </p:txBody>
      </p:sp>
    </p:spTree>
    <p:extLst>
      <p:ext uri="{BB962C8B-B14F-4D97-AF65-F5344CB8AC3E}">
        <p14:creationId xmlns:p14="http://schemas.microsoft.com/office/powerpoint/2010/main" val="3839960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pPr marL="0" indent="0">
              <a:buNone/>
            </a:pPr>
            <a:endParaRPr lang="en-US" dirty="0"/>
          </a:p>
        </p:txBody>
      </p:sp>
    </p:spTree>
    <p:extLst>
      <p:ext uri="{BB962C8B-B14F-4D97-AF65-F5344CB8AC3E}">
        <p14:creationId xmlns:p14="http://schemas.microsoft.com/office/powerpoint/2010/main" val="29957134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1827341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en-US" sz="1800" dirty="0"/>
              <a:t>Identify each of the following</a:t>
            </a:r>
            <a:r>
              <a:rPr lang="en-US" sz="1800" b="1" dirty="0"/>
              <a:t> as  a clause, an adverb phrase, adjective phrase, gerund phrase, an infinitive phrase, a participle phrase </a:t>
            </a:r>
            <a:r>
              <a:rPr lang="en-US" sz="1800" dirty="0"/>
              <a:t>or an </a:t>
            </a:r>
            <a:r>
              <a:rPr lang="en-US" sz="1800" b="1" dirty="0"/>
              <a:t>appositive phrase. </a:t>
            </a:r>
            <a:endParaRPr lang="en-US" sz="18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u="sng" dirty="0"/>
              <a:t>Hurricanes begin as easterly waves, </a:t>
            </a:r>
            <a:r>
              <a:rPr lang="en-US" dirty="0"/>
              <a:t> which may grow and form an area of low pressure called a tropical depression.</a:t>
            </a:r>
          </a:p>
          <a:p>
            <a:pPr marL="514350" indent="-514350">
              <a:buFont typeface="+mj-lt"/>
              <a:buAutoNum type="arabicPeriod"/>
            </a:pPr>
            <a:r>
              <a:rPr lang="en-US" u="sng" dirty="0"/>
              <a:t>Since the hour is late, </a:t>
            </a:r>
            <a:r>
              <a:rPr lang="en-US" dirty="0"/>
              <a:t>let’s postpone making our decision.</a:t>
            </a:r>
          </a:p>
          <a:p>
            <a:pPr marL="514350" indent="-514350">
              <a:buFont typeface="+mj-lt"/>
              <a:buAutoNum type="arabicPeriod"/>
            </a:pPr>
            <a:r>
              <a:rPr lang="en-US" dirty="0"/>
              <a:t>Chameleons are famous</a:t>
            </a:r>
            <a:r>
              <a:rPr lang="en-US" u="sng" dirty="0"/>
              <a:t> for their ability</a:t>
            </a:r>
            <a:r>
              <a:rPr lang="en-US" dirty="0"/>
              <a:t> to change color to match their surroundings.</a:t>
            </a:r>
          </a:p>
          <a:p>
            <a:pPr marL="514350" indent="-514350">
              <a:buFont typeface="+mj-lt"/>
              <a:buAutoNum type="arabicPeriod"/>
            </a:pPr>
            <a:r>
              <a:rPr lang="en-US" u="sng" dirty="0"/>
              <a:t>Buying a used car</a:t>
            </a:r>
            <a:r>
              <a:rPr lang="en-US" dirty="0"/>
              <a:t> may require research.</a:t>
            </a:r>
          </a:p>
          <a:p>
            <a:pPr marL="514350" indent="-514350">
              <a:buFont typeface="+mj-lt"/>
              <a:buAutoNum type="arabicPeriod"/>
            </a:pPr>
            <a:r>
              <a:rPr lang="en-US" dirty="0"/>
              <a:t>For some, the attempt </a:t>
            </a:r>
            <a:r>
              <a:rPr lang="en-US" u="sng" dirty="0"/>
              <a:t>to understand his writing</a:t>
            </a:r>
            <a:r>
              <a:rPr lang="en-US" dirty="0"/>
              <a:t> is a challenge.</a:t>
            </a:r>
          </a:p>
          <a:p>
            <a:pPr marL="0" indent="0">
              <a:buNone/>
            </a:pPr>
            <a:endParaRPr lang="en-US" dirty="0"/>
          </a:p>
        </p:txBody>
      </p:sp>
    </p:spTree>
    <p:extLst>
      <p:ext uri="{BB962C8B-B14F-4D97-AF65-F5344CB8AC3E}">
        <p14:creationId xmlns:p14="http://schemas.microsoft.com/office/powerpoint/2010/main" val="1526912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solidFill>
                  <a:srgbClr val="0000CC"/>
                </a:solidFill>
              </a:rPr>
              <a:t>“A woman drew her long black hair out tight/ And fiddled whisper music on those strings/ And bats with baby faces in the violet light/ Whistled, and beat their wings/ And crawled head downward down a blackened wall/ And upside down in air were towers/ Tolling reminiscent bells, that kept the hours/ And voices singing out of empty cisterns and exhausted wells.” – Eliot, “The Waste Land”</a:t>
            </a:r>
          </a:p>
          <a:p>
            <a:pPr marL="514350" indent="-514350">
              <a:buFont typeface="+mj-lt"/>
              <a:buAutoNum type="arabicPeriod"/>
            </a:pPr>
            <a:r>
              <a:rPr lang="en-US" dirty="0"/>
              <a:t>Paraphrase the image of the first two lines.  What mood does the image create?</a:t>
            </a:r>
          </a:p>
          <a:p>
            <a:pPr marL="514350" indent="-514350">
              <a:buFont typeface="+mj-lt"/>
              <a:buAutoNum type="arabicPeriod"/>
            </a:pPr>
            <a:r>
              <a:rPr lang="en-US" dirty="0"/>
              <a:t>List the auditory images in these lines.  How do these images help create the mood of the passage?</a:t>
            </a:r>
          </a:p>
          <a:p>
            <a:endParaRPr lang="en-US" dirty="0"/>
          </a:p>
        </p:txBody>
      </p:sp>
    </p:spTree>
    <p:extLst>
      <p:ext uri="{BB962C8B-B14F-4D97-AF65-F5344CB8AC3E}">
        <p14:creationId xmlns:p14="http://schemas.microsoft.com/office/powerpoint/2010/main" val="20804830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3/2/2017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Warm Up </a:t>
            </a:r>
          </a:p>
          <a:p>
            <a:r>
              <a:rPr lang="en-US" dirty="0">
                <a:solidFill>
                  <a:srgbClr val="C00000"/>
                </a:solidFill>
              </a:rPr>
              <a:t>Review Daily Objectives and the Essential Questions</a:t>
            </a:r>
            <a:endParaRPr lang="en-US" dirty="0">
              <a:solidFill>
                <a:srgbClr val="002060"/>
              </a:solidFill>
            </a:endParaRPr>
          </a:p>
          <a:p>
            <a:r>
              <a:rPr lang="en-US" dirty="0">
                <a:solidFill>
                  <a:srgbClr val="002060"/>
                </a:solidFill>
              </a:rPr>
              <a:t>Grammar Practice</a:t>
            </a:r>
          </a:p>
          <a:p>
            <a:r>
              <a:rPr lang="en-US" dirty="0">
                <a:solidFill>
                  <a:srgbClr val="002060"/>
                </a:solidFill>
              </a:rPr>
              <a:t>Detail/Imagery Practice</a:t>
            </a:r>
          </a:p>
          <a:p>
            <a:r>
              <a:rPr lang="en-US" dirty="0">
                <a:solidFill>
                  <a:srgbClr val="002060"/>
                </a:solidFill>
              </a:rPr>
              <a:t>Poetry Presentation</a:t>
            </a:r>
          </a:p>
          <a:p>
            <a:r>
              <a:rPr lang="en-US" dirty="0">
                <a:solidFill>
                  <a:srgbClr val="002060"/>
                </a:solidFill>
              </a:rPr>
              <a:t>Continue Reading and Analyzing Hurston’s </a:t>
            </a:r>
            <a:r>
              <a:rPr lang="en-US" i="1" dirty="0">
                <a:solidFill>
                  <a:srgbClr val="002060"/>
                </a:solidFill>
              </a:rPr>
              <a:t>Their Eyes Were Watching God</a:t>
            </a:r>
            <a:endParaRPr lang="en-US" dirty="0">
              <a:solidFill>
                <a:srgbClr val="002060"/>
              </a:solidFill>
            </a:endParaRPr>
          </a:p>
          <a:p>
            <a:r>
              <a:rPr lang="en-US" dirty="0">
                <a:solidFill>
                  <a:srgbClr val="C00000"/>
                </a:solidFill>
              </a:rPr>
              <a:t>Closure Question</a:t>
            </a:r>
          </a:p>
          <a:p>
            <a:endParaRPr lang="en-US" dirty="0"/>
          </a:p>
        </p:txBody>
      </p:sp>
    </p:spTree>
    <p:extLst>
      <p:ext uri="{BB962C8B-B14F-4D97-AF65-F5344CB8AC3E}">
        <p14:creationId xmlns:p14="http://schemas.microsoft.com/office/powerpoint/2010/main" val="2974199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pPr marL="0" indent="0">
              <a:buNone/>
            </a:pPr>
            <a:endParaRPr lang="en-US" dirty="0"/>
          </a:p>
          <a:p>
            <a:endParaRPr lang="en-US" dirty="0"/>
          </a:p>
        </p:txBody>
      </p:sp>
    </p:spTree>
    <p:extLst>
      <p:ext uri="{BB962C8B-B14F-4D97-AF65-F5344CB8AC3E}">
        <p14:creationId xmlns:p14="http://schemas.microsoft.com/office/powerpoint/2010/main" val="381981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Appositives and Appositive Phrases</a:t>
            </a:r>
            <a:endParaRPr lang="en-US" dirty="0"/>
          </a:p>
        </p:txBody>
      </p:sp>
      <p:sp>
        <p:nvSpPr>
          <p:cNvPr id="3" name="Content Placeholder 2"/>
          <p:cNvSpPr>
            <a:spLocks noGrp="1"/>
          </p:cNvSpPr>
          <p:nvPr>
            <p:ph sz="quarter" idx="1"/>
          </p:nvPr>
        </p:nvSpPr>
        <p:spPr/>
        <p:txBody>
          <a:bodyPr/>
          <a:lstStyle/>
          <a:p>
            <a:r>
              <a:rPr lang="en-US" dirty="0"/>
              <a:t>An appositive is a group of words that identifies, renames, or explains a noun or pronoun.</a:t>
            </a:r>
          </a:p>
          <a:p>
            <a:r>
              <a:rPr lang="en-US" dirty="0"/>
              <a:t>Appositives usually follow immediately after the words they explain. </a:t>
            </a:r>
          </a:p>
          <a:p>
            <a:pPr lvl="1"/>
            <a:r>
              <a:rPr lang="en-US" dirty="0"/>
              <a:t>The home </a:t>
            </a:r>
            <a:r>
              <a:rPr lang="en-US" dirty="0">
                <a:solidFill>
                  <a:schemeClr val="accent6"/>
                </a:solidFill>
              </a:rPr>
              <a:t>team</a:t>
            </a:r>
            <a:r>
              <a:rPr lang="en-US" dirty="0"/>
              <a:t>, </a:t>
            </a:r>
            <a:r>
              <a:rPr lang="en-US" dirty="0">
                <a:solidFill>
                  <a:schemeClr val="accent2"/>
                </a:solidFill>
              </a:rPr>
              <a:t>the Cougars</a:t>
            </a:r>
            <a:r>
              <a:rPr lang="en-US" dirty="0"/>
              <a:t>, won the season title.</a:t>
            </a:r>
          </a:p>
          <a:p>
            <a:r>
              <a:rPr lang="en-US" dirty="0"/>
              <a:t>An appositive phrase is a noun or pronoun with modifiers that adds information by identifying, renaming, or explaining a noun or pronoun.</a:t>
            </a:r>
          </a:p>
          <a:p>
            <a:pPr lvl="1"/>
            <a:r>
              <a:rPr lang="en-US" dirty="0">
                <a:solidFill>
                  <a:schemeClr val="accent6"/>
                </a:solidFill>
              </a:rPr>
              <a:t>Ms. James</a:t>
            </a:r>
            <a:r>
              <a:rPr lang="en-US" dirty="0"/>
              <a:t>, </a:t>
            </a:r>
            <a:r>
              <a:rPr lang="en-US" dirty="0">
                <a:solidFill>
                  <a:schemeClr val="accent2"/>
                </a:solidFill>
              </a:rPr>
              <a:t>my Math teacher</a:t>
            </a:r>
            <a:r>
              <a:rPr lang="en-US" dirty="0"/>
              <a:t>, assigned an essay.</a:t>
            </a:r>
          </a:p>
          <a:p>
            <a:pPr lvl="1"/>
            <a:r>
              <a:rPr lang="en-US" dirty="0"/>
              <a:t>Fred explained </a:t>
            </a:r>
            <a:r>
              <a:rPr lang="en-US" dirty="0">
                <a:solidFill>
                  <a:schemeClr val="accent6"/>
                </a:solidFill>
              </a:rPr>
              <a:t>numismatics</a:t>
            </a:r>
            <a:r>
              <a:rPr lang="en-US" dirty="0"/>
              <a:t>, </a:t>
            </a:r>
            <a:r>
              <a:rPr lang="en-US" dirty="0">
                <a:solidFill>
                  <a:schemeClr val="accent2"/>
                </a:solidFill>
              </a:rPr>
              <a:t>the hobby of coin collecting</a:t>
            </a:r>
            <a:r>
              <a:rPr lang="en-US" dirty="0"/>
              <a:t>.</a:t>
            </a:r>
          </a:p>
          <a:p>
            <a:endParaRPr lang="en-US" dirty="0"/>
          </a:p>
        </p:txBody>
      </p:sp>
    </p:spTree>
    <p:extLst>
      <p:ext uri="{BB962C8B-B14F-4D97-AF65-F5344CB8AC3E}">
        <p14:creationId xmlns:p14="http://schemas.microsoft.com/office/powerpoint/2010/main" val="21670708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Are there gender related differences in language use today?  Are there “appropriate” and “inappropriate” ways for women and men to express themselves?</a:t>
            </a:r>
          </a:p>
          <a:p>
            <a:r>
              <a:rPr lang="en-US" dirty="0"/>
              <a:t>Do women’s social positions and functions vary according to differences in their race, social class, or age?</a:t>
            </a:r>
          </a:p>
          <a:p>
            <a:r>
              <a:rPr lang="en-US" dirty="0"/>
              <a:t>Are there universal beliefs about what constitutes “a woman’s place?”  What about a “man’s place?”</a:t>
            </a:r>
          </a:p>
          <a:p>
            <a:r>
              <a:rPr lang="en-US" dirty="0"/>
              <a:t>Are there ways that femininity promotes personal confidence or builds self-esteem?</a:t>
            </a:r>
          </a:p>
          <a:p>
            <a:r>
              <a:rPr lang="en-US" dirty="0"/>
              <a:t>What opportunities or advantages might the feminine ideal allow for women?</a:t>
            </a:r>
          </a:p>
          <a:p>
            <a:r>
              <a:rPr lang="en-US" dirty="0"/>
              <a:t>What kind of freedoms are necessary for one to understand her identity?</a:t>
            </a:r>
          </a:p>
          <a:p>
            <a:endParaRPr lang="en-US" dirty="0"/>
          </a:p>
        </p:txBody>
      </p:sp>
    </p:spTree>
    <p:extLst>
      <p:ext uri="{BB962C8B-B14F-4D97-AF65-F5344CB8AC3E}">
        <p14:creationId xmlns:p14="http://schemas.microsoft.com/office/powerpoint/2010/main" val="19215274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1800" dirty="0"/>
              <a:t>Identify each of the following</a:t>
            </a:r>
            <a:r>
              <a:rPr lang="en-US" sz="1800" b="1" dirty="0"/>
              <a:t> as  a clause, an adverb phrase, adjective phrase, gerund phrase, an infinitive phrase, a participle phrase </a:t>
            </a:r>
            <a:r>
              <a:rPr lang="en-US" sz="1800" dirty="0"/>
              <a:t>or an </a:t>
            </a:r>
            <a:r>
              <a:rPr lang="en-US" sz="1800" b="1" dirty="0"/>
              <a:t>appositive phrase.</a:t>
            </a:r>
            <a:endParaRPr lang="en-US" sz="1800"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You deserve a vacation </a:t>
            </a:r>
            <a:r>
              <a:rPr lang="en-US" u="sng" dirty="0"/>
              <a:t>for all of the hours that you have worked.</a:t>
            </a:r>
          </a:p>
          <a:p>
            <a:pPr marL="514350" indent="-514350">
              <a:buFont typeface="+mj-lt"/>
              <a:buAutoNum type="arabicPeriod"/>
            </a:pPr>
            <a:r>
              <a:rPr lang="en-US" dirty="0"/>
              <a:t>The text by Dickinson</a:t>
            </a:r>
            <a:r>
              <a:rPr lang="en-US" u="sng" dirty="0"/>
              <a:t>, a poem</a:t>
            </a:r>
            <a:r>
              <a:rPr lang="en-US" dirty="0"/>
              <a:t>, is extremely difficult to understand.</a:t>
            </a:r>
          </a:p>
          <a:p>
            <a:pPr marL="514350" indent="-514350">
              <a:buFont typeface="+mj-lt"/>
              <a:buAutoNum type="arabicPeriod"/>
            </a:pPr>
            <a:r>
              <a:rPr lang="en-US" dirty="0"/>
              <a:t>The restaurant has a diverse and </a:t>
            </a:r>
            <a:r>
              <a:rPr lang="en-US" u="sng" dirty="0"/>
              <a:t>appealing choice of appetizers.</a:t>
            </a:r>
          </a:p>
          <a:p>
            <a:pPr marL="514350" indent="-514350">
              <a:buFont typeface="+mj-lt"/>
              <a:buAutoNum type="arabicPeriod"/>
            </a:pPr>
            <a:r>
              <a:rPr lang="en-US" dirty="0"/>
              <a:t>He hated </a:t>
            </a:r>
            <a:r>
              <a:rPr lang="en-US" u="sng" dirty="0"/>
              <a:t>to leave New York City.</a:t>
            </a:r>
            <a:endParaRPr lang="en-US" dirty="0"/>
          </a:p>
          <a:p>
            <a:pPr marL="514350" indent="-514350">
              <a:buFont typeface="+mj-lt"/>
              <a:buAutoNum type="arabicPeriod"/>
            </a:pPr>
            <a:r>
              <a:rPr lang="en-US" u="sng" dirty="0"/>
              <a:t>Ms. Smith teaches Spanish</a:t>
            </a:r>
            <a:r>
              <a:rPr lang="en-US" dirty="0"/>
              <a:t>, while her sister teacher French.</a:t>
            </a:r>
          </a:p>
          <a:p>
            <a:pPr marL="0" indent="0">
              <a:buNone/>
            </a:pPr>
            <a:endParaRPr lang="en-US" b="1" dirty="0"/>
          </a:p>
        </p:txBody>
      </p:sp>
    </p:spTree>
    <p:extLst>
      <p:ext uri="{BB962C8B-B14F-4D97-AF65-F5344CB8AC3E}">
        <p14:creationId xmlns:p14="http://schemas.microsoft.com/office/powerpoint/2010/main" val="519049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77500" lnSpcReduction="20000"/>
          </a:bodyPr>
          <a:lstStyle/>
          <a:p>
            <a:pPr marL="0" indent="0">
              <a:buNone/>
            </a:pPr>
            <a:r>
              <a:rPr lang="en-US" dirty="0">
                <a:solidFill>
                  <a:srgbClr val="0070C0"/>
                </a:solidFill>
              </a:rPr>
              <a:t>“I also enjoy canoeing, and I suppose you will smile when I say that I especially like it on moonlight nights.  I cannot, it is true, see the moon climb up the sky behind the pines and steal softly across the heavens, making a shining path for us to follow; but I know she is there, and as I lie back among the pillows and put my hand in the water, I fancy that I feel the shimmer of her garments as she passes.  Sometimes a daring little fish slips between  my fingers, and often a pond-lily presses shyly against my hand.  Frequently, as we emerge from the shelter of the cove or inlet, I am suddenly conscious of the spaciousness of the air about  me.  A luminous warmth seems to enfold me.”  Helen Keller, </a:t>
            </a:r>
            <a:r>
              <a:rPr lang="en-US" i="1" dirty="0">
                <a:solidFill>
                  <a:srgbClr val="0070C0"/>
                </a:solidFill>
              </a:rPr>
              <a:t>The Story of My Life</a:t>
            </a:r>
          </a:p>
          <a:p>
            <a:pPr marL="514350" indent="-514350">
              <a:buFont typeface="+mj-lt"/>
              <a:buAutoNum type="arabicPeriod"/>
            </a:pPr>
            <a:r>
              <a:rPr lang="en-US" dirty="0"/>
              <a:t>Based on the quotation, describe Helen Keller. Is the author using direct or indirect characterization?  Explain.</a:t>
            </a:r>
          </a:p>
          <a:p>
            <a:pPr marL="514350" indent="-514350">
              <a:buFont typeface="+mj-lt"/>
              <a:buAutoNum type="arabicPeriod"/>
            </a:pPr>
            <a:r>
              <a:rPr lang="en-US" dirty="0"/>
              <a:t>What are the tactile images in the passage?  </a:t>
            </a:r>
          </a:p>
          <a:p>
            <a:pPr marL="514350" indent="-514350">
              <a:buFont typeface="+mj-lt"/>
              <a:buAutoNum type="arabicPeriod"/>
            </a:pPr>
            <a:r>
              <a:rPr lang="en-US" dirty="0"/>
              <a:t>Which images in the passage are more specific: visual or tactile? Explain.</a:t>
            </a:r>
          </a:p>
          <a:p>
            <a:pPr marL="514350" indent="-514350">
              <a:buFont typeface="+mj-lt"/>
              <a:buAutoNum type="arabicPeriod"/>
            </a:pPr>
            <a:r>
              <a:rPr lang="en-US" dirty="0"/>
              <a:t>What mood is create by the passage</a:t>
            </a:r>
            <a:r>
              <a:rPr lang="en-US" dirty="0" smtClean="0"/>
              <a:t>.</a:t>
            </a:r>
            <a:endParaRPr lang="en-US" dirty="0"/>
          </a:p>
        </p:txBody>
      </p:sp>
    </p:spTree>
    <p:extLst>
      <p:ext uri="{BB962C8B-B14F-4D97-AF65-F5344CB8AC3E}">
        <p14:creationId xmlns:p14="http://schemas.microsoft.com/office/powerpoint/2010/main" val="10005866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3/3/2017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err="1" smtClean="0">
                <a:solidFill>
                  <a:srgbClr val="C00000"/>
                </a:solidFill>
              </a:rPr>
              <a:t>AoW</a:t>
            </a:r>
            <a:r>
              <a:rPr lang="en-US" dirty="0" smtClean="0">
                <a:solidFill>
                  <a:srgbClr val="C00000"/>
                </a:solidFill>
              </a:rPr>
              <a:t> and BBR Novel</a:t>
            </a:r>
            <a:endParaRPr lang="en-US" dirty="0">
              <a:solidFill>
                <a:srgbClr val="C00000"/>
              </a:solidFill>
            </a:endParaRPr>
          </a:p>
          <a:p>
            <a:r>
              <a:rPr lang="en-US" dirty="0">
                <a:solidFill>
                  <a:srgbClr val="C00000"/>
                </a:solidFill>
              </a:rPr>
              <a:t>No Warm Up </a:t>
            </a:r>
          </a:p>
          <a:p>
            <a:r>
              <a:rPr lang="en-US" dirty="0">
                <a:solidFill>
                  <a:srgbClr val="C00000"/>
                </a:solidFill>
              </a:rPr>
              <a:t>Complete the Test</a:t>
            </a:r>
          </a:p>
          <a:p>
            <a:pPr marL="0" indent="0">
              <a:buNone/>
            </a:pPr>
            <a:endParaRPr lang="en-US" dirty="0">
              <a:solidFill>
                <a:srgbClr val="C00000"/>
              </a:solidFill>
            </a:endParaRPr>
          </a:p>
          <a:p>
            <a:endParaRPr lang="en-US" dirty="0"/>
          </a:p>
        </p:txBody>
      </p:sp>
    </p:spTree>
    <p:extLst>
      <p:ext uri="{BB962C8B-B14F-4D97-AF65-F5344CB8AC3E}">
        <p14:creationId xmlns:p14="http://schemas.microsoft.com/office/powerpoint/2010/main" val="48669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Practice- Identify the Appositive or Appositive Phrases in Each Sentence.</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Anna, a new student from Nicaragua, likes our science class.</a:t>
            </a:r>
          </a:p>
          <a:p>
            <a:pPr marL="514350" indent="-514350">
              <a:buFont typeface="+mj-lt"/>
              <a:buAutoNum type="arabicPeriod"/>
            </a:pPr>
            <a:r>
              <a:rPr lang="en-US" dirty="0"/>
              <a:t>The Hays High Steppers, our school dance team, will be holding auditions this afternoon.</a:t>
            </a:r>
          </a:p>
          <a:p>
            <a:pPr marL="514350" indent="-514350">
              <a:buFont typeface="+mj-lt"/>
              <a:buAutoNum type="arabicPeriod"/>
            </a:pPr>
            <a:r>
              <a:rPr lang="en-US" dirty="0"/>
              <a:t>My sister Mona deserves a second chance.</a:t>
            </a:r>
          </a:p>
          <a:p>
            <a:pPr marL="514350" indent="-514350">
              <a:buFont typeface="+mj-lt"/>
              <a:buAutoNum type="arabicPeriod"/>
            </a:pPr>
            <a:r>
              <a:rPr lang="en-US" dirty="0"/>
              <a:t>My friend Naomi just got a new car.</a:t>
            </a:r>
          </a:p>
          <a:p>
            <a:pPr marL="514350" indent="-514350">
              <a:buFont typeface="+mj-lt"/>
              <a:buAutoNum type="arabicPeriod"/>
            </a:pPr>
            <a:r>
              <a:rPr lang="en-US" dirty="0"/>
              <a:t>She is practicing calligraphy, a form of writing.</a:t>
            </a:r>
          </a:p>
          <a:p>
            <a:endParaRPr lang="en-US" dirty="0"/>
          </a:p>
        </p:txBody>
      </p:sp>
    </p:spTree>
    <p:extLst>
      <p:ext uri="{BB962C8B-B14F-4D97-AF65-F5344CB8AC3E}">
        <p14:creationId xmlns:p14="http://schemas.microsoft.com/office/powerpoint/2010/main" val="4095702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1D02BE"/>
                </a:solidFill>
              </a:rPr>
              <a:t>“She looked into the distance, and the old terror flamed up for an instant, then sank again.  Edna heard her father’s voice and her sister Margaret’s.  She heard the barking of an old dog that was chained to the sycamore tree.  The spurs of the cavalry officer clanged as he walked across the porch.  There was the hum of bees, and the musky odor of pinks filled the air.”  Chopin, </a:t>
            </a:r>
            <a:r>
              <a:rPr lang="en-US" u="sng" dirty="0" smtClean="0">
                <a:solidFill>
                  <a:srgbClr val="1D02BE"/>
                </a:solidFill>
              </a:rPr>
              <a:t>The Awakening</a:t>
            </a:r>
          </a:p>
          <a:p>
            <a:pPr marL="514350" indent="-514350">
              <a:buFont typeface="+mj-lt"/>
              <a:buAutoNum type="arabicPeriod"/>
            </a:pPr>
            <a:r>
              <a:rPr lang="en-US" dirty="0" smtClean="0"/>
              <a:t>Although the narrator “looks into the distance,” the images are primarily auditory.  What are the auditory images in the passage?  What mood do these images create?</a:t>
            </a:r>
          </a:p>
          <a:p>
            <a:pPr marL="514350" indent="-514350">
              <a:buFont typeface="+mj-lt"/>
              <a:buAutoNum type="arabicPeriod"/>
            </a:pPr>
            <a:r>
              <a:rPr lang="en-US" dirty="0" smtClean="0"/>
              <a:t>The last sentence of this passage contains an olfactory image.  What effect does the use of an olfactory image, after a series of auditory images, have on the </a:t>
            </a:r>
            <a:r>
              <a:rPr lang="en-US" dirty="0" smtClean="0"/>
              <a:t>reader?</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678630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Stylistic/Literary Devices Review</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38227549"/>
              </p:ext>
            </p:extLst>
          </p:nvPr>
        </p:nvGraphicFramePr>
        <p:xfrm>
          <a:off x="301625" y="1527175"/>
          <a:ext cx="8504238" cy="430276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sz="1600" dirty="0" smtClean="0"/>
                        <a:t>Device</a:t>
                      </a:r>
                      <a:endParaRPr lang="en-US" sz="1600" dirty="0"/>
                    </a:p>
                  </a:txBody>
                  <a:tcPr marL="82973" marR="82973"/>
                </a:tc>
                <a:tc>
                  <a:txBody>
                    <a:bodyPr/>
                    <a:lstStyle/>
                    <a:p>
                      <a:r>
                        <a:rPr lang="en-US" sz="1600" dirty="0" smtClean="0"/>
                        <a:t>Definition</a:t>
                      </a:r>
                      <a:endParaRPr lang="en-US" sz="1600" dirty="0"/>
                    </a:p>
                  </a:txBody>
                  <a:tcPr marL="82973" marR="82973"/>
                </a:tc>
                <a:tc>
                  <a:txBody>
                    <a:bodyPr/>
                    <a:lstStyle/>
                    <a:p>
                      <a:r>
                        <a:rPr lang="en-US" sz="1600" dirty="0" smtClean="0"/>
                        <a:t>Purpose</a:t>
                      </a:r>
                      <a:endParaRPr lang="en-US" sz="1600" dirty="0"/>
                    </a:p>
                  </a:txBody>
                  <a:tcPr marL="82973" marR="82973"/>
                </a:tc>
              </a:tr>
              <a:tr h="370840">
                <a:tc>
                  <a:txBody>
                    <a:bodyPr/>
                    <a:lstStyle/>
                    <a:p>
                      <a:r>
                        <a:rPr lang="en-US" sz="1600" dirty="0" smtClean="0"/>
                        <a:t>Diction</a:t>
                      </a:r>
                      <a:endParaRPr lang="en-US" sz="1600" dirty="0"/>
                    </a:p>
                  </a:txBody>
                  <a:tcPr marL="82973" marR="82973"/>
                </a:tc>
                <a:tc>
                  <a:txBody>
                    <a:bodyPr/>
                    <a:lstStyle/>
                    <a:p>
                      <a:r>
                        <a:rPr lang="en-US" sz="1600" dirty="0" smtClean="0"/>
                        <a:t>The</a:t>
                      </a:r>
                      <a:r>
                        <a:rPr lang="en-US" sz="1600" baseline="0" dirty="0" smtClean="0"/>
                        <a:t> author’s choice of words</a:t>
                      </a:r>
                      <a:endParaRPr lang="en-US" sz="1600" dirty="0"/>
                    </a:p>
                  </a:txBody>
                  <a:tcPr marL="82973" marR="82973"/>
                </a:tc>
                <a:tc>
                  <a:txBody>
                    <a:bodyPr/>
                    <a:lstStyle/>
                    <a:p>
                      <a:r>
                        <a:rPr lang="en-US" sz="1600" dirty="0" smtClean="0"/>
                        <a:t>Foundation</a:t>
                      </a:r>
                      <a:r>
                        <a:rPr lang="en-US" sz="1600" baseline="0" dirty="0" smtClean="0"/>
                        <a:t> of all the other elements.  Reflects and determines the level of formality and shape the reader’s perceptions</a:t>
                      </a:r>
                      <a:endParaRPr lang="en-US" sz="1600" dirty="0"/>
                    </a:p>
                  </a:txBody>
                  <a:tcPr marL="82973" marR="82973"/>
                </a:tc>
              </a:tr>
              <a:tr h="370840">
                <a:tc>
                  <a:txBody>
                    <a:bodyPr/>
                    <a:lstStyle/>
                    <a:p>
                      <a:r>
                        <a:rPr lang="en-US" sz="1600" dirty="0" smtClean="0"/>
                        <a:t>Detail</a:t>
                      </a:r>
                      <a:endParaRPr lang="en-US" sz="1600" dirty="0"/>
                    </a:p>
                  </a:txBody>
                  <a:tcPr marL="82973" marR="82973"/>
                </a:tc>
                <a:tc>
                  <a:txBody>
                    <a:bodyPr/>
                    <a:lstStyle/>
                    <a:p>
                      <a:r>
                        <a:rPr lang="en-US" sz="1600" dirty="0" smtClean="0"/>
                        <a:t>Facts, observations, and incidents</a:t>
                      </a:r>
                      <a:endParaRPr lang="en-US" sz="1600" dirty="0"/>
                    </a:p>
                  </a:txBody>
                  <a:tcPr marL="82973" marR="8297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Develops a topic by bringing life an color to description, focusing the readers attention</a:t>
                      </a:r>
                      <a:r>
                        <a:rPr lang="en-US" sz="1600" baseline="0" dirty="0" smtClean="0"/>
                        <a:t> and bringing the reader into the scene</a:t>
                      </a:r>
                      <a:endParaRPr lang="en-US" sz="1600" dirty="0" smtClean="0"/>
                    </a:p>
                    <a:p>
                      <a:r>
                        <a:rPr lang="en-US" sz="1600" dirty="0" smtClean="0"/>
                        <a:t> </a:t>
                      </a:r>
                      <a:endParaRPr lang="en-US" sz="1600" dirty="0"/>
                    </a:p>
                  </a:txBody>
                  <a:tcPr marL="82973" marR="82973"/>
                </a:tc>
              </a:tr>
              <a:tr h="370840">
                <a:tc>
                  <a:txBody>
                    <a:bodyPr/>
                    <a:lstStyle/>
                    <a:p>
                      <a:r>
                        <a:rPr lang="en-US" sz="1600" dirty="0" smtClean="0"/>
                        <a:t>Metaphor</a:t>
                      </a:r>
                      <a:endParaRPr lang="en-US" sz="1600" dirty="0"/>
                    </a:p>
                  </a:txBody>
                  <a:tcPr marL="82973" marR="82973"/>
                </a:tc>
                <a:tc>
                  <a:txBody>
                    <a:bodyPr/>
                    <a:lstStyle/>
                    <a:p>
                      <a:r>
                        <a:rPr lang="en-US" sz="1600" dirty="0" smtClean="0"/>
                        <a:t>An implied comparison between two unlike things, one tangible and</a:t>
                      </a:r>
                      <a:r>
                        <a:rPr lang="en-US" sz="1600" baseline="0" dirty="0" smtClean="0"/>
                        <a:t> one intangible</a:t>
                      </a:r>
                      <a:endParaRPr lang="en-US" sz="1600" dirty="0"/>
                    </a:p>
                  </a:txBody>
                  <a:tcPr marL="82973" marR="82973"/>
                </a:tc>
                <a:tc>
                  <a:txBody>
                    <a:bodyPr/>
                    <a:lstStyle/>
                    <a:p>
                      <a:r>
                        <a:rPr lang="en-US" sz="1600" dirty="0" smtClean="0"/>
                        <a:t>Makes abstract</a:t>
                      </a:r>
                      <a:r>
                        <a:rPr lang="en-US" sz="1600" baseline="0" dirty="0" smtClean="0"/>
                        <a:t> concepts concrete for the reader</a:t>
                      </a:r>
                      <a:endParaRPr lang="en-US" sz="1600" dirty="0"/>
                    </a:p>
                  </a:txBody>
                  <a:tcPr marL="82973" marR="82973"/>
                </a:tc>
              </a:tr>
            </a:tbl>
          </a:graphicData>
        </a:graphic>
      </p:graphicFrame>
    </p:spTree>
    <p:extLst>
      <p:ext uri="{BB962C8B-B14F-4D97-AF65-F5344CB8AC3E}">
        <p14:creationId xmlns:p14="http://schemas.microsoft.com/office/powerpoint/2010/main" val="220535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Stylistic/Literary Devices Review</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54794807"/>
              </p:ext>
            </p:extLst>
          </p:nvPr>
        </p:nvGraphicFramePr>
        <p:xfrm>
          <a:off x="301625" y="1527175"/>
          <a:ext cx="8504238" cy="430276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sz="1600" dirty="0" smtClean="0"/>
                        <a:t>Device</a:t>
                      </a:r>
                      <a:endParaRPr lang="en-US" sz="1600" dirty="0"/>
                    </a:p>
                  </a:txBody>
                  <a:tcPr marL="82973" marR="82973"/>
                </a:tc>
                <a:tc>
                  <a:txBody>
                    <a:bodyPr/>
                    <a:lstStyle/>
                    <a:p>
                      <a:r>
                        <a:rPr lang="en-US" sz="1600" dirty="0" smtClean="0"/>
                        <a:t>Definition</a:t>
                      </a:r>
                      <a:endParaRPr lang="en-US" sz="1600" dirty="0"/>
                    </a:p>
                  </a:txBody>
                  <a:tcPr marL="82973" marR="82973"/>
                </a:tc>
                <a:tc>
                  <a:txBody>
                    <a:bodyPr/>
                    <a:lstStyle/>
                    <a:p>
                      <a:r>
                        <a:rPr lang="en-US" sz="1600" dirty="0" smtClean="0"/>
                        <a:t>Purpose</a:t>
                      </a:r>
                      <a:endParaRPr lang="en-US" sz="1600" dirty="0"/>
                    </a:p>
                  </a:txBody>
                  <a:tcPr marL="82973" marR="82973"/>
                </a:tc>
              </a:tr>
              <a:tr h="370840">
                <a:tc>
                  <a:txBody>
                    <a:bodyPr/>
                    <a:lstStyle/>
                    <a:p>
                      <a:r>
                        <a:rPr lang="en-US" sz="1600" dirty="0" smtClean="0"/>
                        <a:t>Imagery</a:t>
                      </a:r>
                      <a:endParaRPr lang="en-US" sz="1600" dirty="0"/>
                    </a:p>
                  </a:txBody>
                  <a:tcPr marL="82973" marR="82973"/>
                </a:tc>
                <a:tc>
                  <a:txBody>
                    <a:bodyPr/>
                    <a:lstStyle/>
                    <a:p>
                      <a:r>
                        <a:rPr lang="en-US" sz="1600" dirty="0" smtClean="0"/>
                        <a:t>Verbal representation of a sense</a:t>
                      </a:r>
                      <a:r>
                        <a:rPr lang="en-US" sz="1600" baseline="0" dirty="0" smtClean="0"/>
                        <a:t> experience</a:t>
                      </a:r>
                      <a:endParaRPr lang="en-US" sz="1600" dirty="0"/>
                    </a:p>
                  </a:txBody>
                  <a:tcPr marL="82973" marR="82973"/>
                </a:tc>
                <a:tc>
                  <a:txBody>
                    <a:bodyPr/>
                    <a:lstStyle/>
                    <a:p>
                      <a:r>
                        <a:rPr lang="en-US" sz="1600" dirty="0" smtClean="0"/>
                        <a:t>Evokes</a:t>
                      </a:r>
                      <a:r>
                        <a:rPr lang="en-US" sz="1600" baseline="0" dirty="0" smtClean="0"/>
                        <a:t> a vivid experience, conveying a specific emotion, and suggesting a particular idea</a:t>
                      </a:r>
                      <a:endParaRPr lang="en-US" sz="1600" dirty="0"/>
                    </a:p>
                  </a:txBody>
                  <a:tcPr marL="82973" marR="82973"/>
                </a:tc>
              </a:tr>
              <a:tr h="370840">
                <a:tc>
                  <a:txBody>
                    <a:bodyPr/>
                    <a:lstStyle/>
                    <a:p>
                      <a:r>
                        <a:rPr lang="en-US" sz="1600" dirty="0" smtClean="0"/>
                        <a:t>Syntax</a:t>
                      </a:r>
                      <a:endParaRPr lang="en-US" sz="1600" dirty="0"/>
                    </a:p>
                  </a:txBody>
                  <a:tcPr marL="82973" marR="82973"/>
                </a:tc>
                <a:tc>
                  <a:txBody>
                    <a:bodyPr/>
                    <a:lstStyle/>
                    <a:p>
                      <a:r>
                        <a:rPr lang="en-US" sz="1600" dirty="0" smtClean="0"/>
                        <a:t>Grammatical sentence structure (includes verb-</a:t>
                      </a:r>
                      <a:r>
                        <a:rPr lang="en-US" sz="1600" baseline="0" dirty="0" smtClean="0"/>
                        <a:t>tense, punctuation, and word order)</a:t>
                      </a:r>
                      <a:r>
                        <a:rPr lang="en-US" sz="1600" dirty="0" smtClean="0"/>
                        <a:t> and</a:t>
                      </a:r>
                      <a:r>
                        <a:rPr lang="en-US" sz="1600" baseline="0" dirty="0" smtClean="0"/>
                        <a:t> </a:t>
                      </a:r>
                      <a:r>
                        <a:rPr lang="en-US" sz="1600" dirty="0" smtClean="0"/>
                        <a:t>the</a:t>
                      </a:r>
                      <a:r>
                        <a:rPr lang="en-US" sz="1600" baseline="0" dirty="0" smtClean="0"/>
                        <a:t> way the words are arranged within sentences</a:t>
                      </a:r>
                      <a:endParaRPr lang="en-US" sz="1600" dirty="0"/>
                    </a:p>
                  </a:txBody>
                  <a:tcPr marL="82973" marR="82973"/>
                </a:tc>
                <a:tc>
                  <a:txBody>
                    <a:bodyPr/>
                    <a:lstStyle/>
                    <a:p>
                      <a:r>
                        <a:rPr lang="en-US" sz="1600" dirty="0" smtClean="0"/>
                        <a:t>Imparts personality to the writing and allows the writer to control</a:t>
                      </a:r>
                      <a:r>
                        <a:rPr lang="en-US" sz="1600" baseline="0" dirty="0" smtClean="0"/>
                        <a:t> emphasis to shift the reader’s attention</a:t>
                      </a:r>
                      <a:endParaRPr lang="en-US" sz="1600" dirty="0"/>
                    </a:p>
                  </a:txBody>
                  <a:tcPr marL="82973" marR="82973"/>
                </a:tc>
              </a:tr>
              <a:tr h="370840">
                <a:tc>
                  <a:txBody>
                    <a:bodyPr/>
                    <a:lstStyle/>
                    <a:p>
                      <a:r>
                        <a:rPr lang="en-US" sz="1600" dirty="0" smtClean="0"/>
                        <a:t>Tone</a:t>
                      </a:r>
                      <a:endParaRPr lang="en-US" sz="1600" dirty="0"/>
                    </a:p>
                  </a:txBody>
                  <a:tcPr marL="82973" marR="82973"/>
                </a:tc>
                <a:tc>
                  <a:txBody>
                    <a:bodyPr/>
                    <a:lstStyle/>
                    <a:p>
                      <a:r>
                        <a:rPr lang="en-US" sz="1600" dirty="0" smtClean="0"/>
                        <a:t>Expression of attitude, the writers implied attitude toward his subject</a:t>
                      </a:r>
                      <a:r>
                        <a:rPr lang="en-US" sz="1600" baseline="0" dirty="0" smtClean="0"/>
                        <a:t> and audience</a:t>
                      </a:r>
                      <a:endParaRPr lang="en-US" sz="1600" dirty="0"/>
                    </a:p>
                  </a:txBody>
                  <a:tcPr marL="82973" marR="82973"/>
                </a:tc>
                <a:tc>
                  <a:txBody>
                    <a:bodyPr/>
                    <a:lstStyle/>
                    <a:p>
                      <a:r>
                        <a:rPr lang="en-US" sz="1600" dirty="0" smtClean="0"/>
                        <a:t>Sets the relationship between the reader and writer.  Understanding</a:t>
                      </a:r>
                      <a:r>
                        <a:rPr lang="en-US" sz="1600" baseline="0" dirty="0" smtClean="0"/>
                        <a:t> tone is necessary to understanding meaning</a:t>
                      </a:r>
                      <a:endParaRPr lang="en-US" sz="1600" dirty="0"/>
                    </a:p>
                  </a:txBody>
                  <a:tcPr marL="82973" marR="82973"/>
                </a:tc>
              </a:tr>
            </a:tbl>
          </a:graphicData>
        </a:graphic>
      </p:graphicFrame>
    </p:spTree>
    <p:extLst>
      <p:ext uri="{BB962C8B-B14F-4D97-AF65-F5344CB8AC3E}">
        <p14:creationId xmlns:p14="http://schemas.microsoft.com/office/powerpoint/2010/main" val="38446054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28815</TotalTime>
  <Words>5389</Words>
  <Application>Microsoft Office PowerPoint</Application>
  <PresentationFormat>On-screen Show (4:3)</PresentationFormat>
  <Paragraphs>382</Paragraphs>
  <Slides>53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Calibri</vt:lpstr>
      <vt:lpstr>Georgia</vt:lpstr>
      <vt:lpstr>Wingdings</vt:lpstr>
      <vt:lpstr>Wingdings 2</vt:lpstr>
      <vt:lpstr>Civic</vt:lpstr>
      <vt:lpstr>Honors English II Agenda 2/21/2017</vt:lpstr>
      <vt:lpstr>Objectives</vt:lpstr>
      <vt:lpstr>Essential Questions</vt:lpstr>
      <vt:lpstr>Identify the underlined word as a verb or a participle.  If the word is a participle, identify if it is a present or past participle.</vt:lpstr>
      <vt:lpstr>Appositives and Appositive Phrases</vt:lpstr>
      <vt:lpstr>Practice- Identify the Appositive or Appositive Phrases in Each Sentence.</vt:lpstr>
      <vt:lpstr>Imagery Practice</vt:lpstr>
      <vt:lpstr>Stylistic/Literary Devices Review</vt:lpstr>
      <vt:lpstr>Stylistic/Literary Devices Review</vt:lpstr>
      <vt:lpstr>Stylistic/Literary Devices Review</vt:lpstr>
      <vt:lpstr>Stylistic/Literary Devices Review</vt:lpstr>
      <vt:lpstr>Stylistic/Literary Devices Review</vt:lpstr>
      <vt:lpstr>Honors English II Agenda 2/22/2017</vt:lpstr>
      <vt:lpstr>Objectives</vt:lpstr>
      <vt:lpstr>Essential Questions</vt:lpstr>
      <vt:lpstr>Identify each of the following as an adjective phrase, adverbial phrase, a participle phrase or an appositive phrase. *Consider the parts of speech.</vt:lpstr>
      <vt:lpstr>Characterization Review</vt:lpstr>
      <vt:lpstr>Honors English II Agenda 2/23/2017</vt:lpstr>
      <vt:lpstr>Objectives</vt:lpstr>
      <vt:lpstr>Essential Questions</vt:lpstr>
      <vt:lpstr>Imagery Practice</vt:lpstr>
      <vt:lpstr>Identify each of the following as an adverb phrase, adverbial phrase, a participle phrase or an appositive phrase. *Consider the parts of speech.</vt:lpstr>
      <vt:lpstr>Honors English II Agenda 2/24/2017</vt:lpstr>
      <vt:lpstr>Objectives</vt:lpstr>
      <vt:lpstr>Essential Questions</vt:lpstr>
      <vt:lpstr>Identify each of the following as an adjective phrase, adverbial phrase, a participle phrase or an appositive phrase. *Consider the parts of speech.</vt:lpstr>
      <vt:lpstr>Honors English II Agenda 2/27/2017</vt:lpstr>
      <vt:lpstr>Objectives</vt:lpstr>
      <vt:lpstr>Essential Questions</vt:lpstr>
      <vt:lpstr>Infinitive and Gerund Phrases</vt:lpstr>
      <vt:lpstr>Verb, Participle, or Gerund </vt:lpstr>
      <vt:lpstr>Phrase and Clause Review</vt:lpstr>
      <vt:lpstr>Clause Review Continued</vt:lpstr>
      <vt:lpstr>Practice- Identify the types of phrases in each sentence.</vt:lpstr>
      <vt:lpstr>Detail Practice</vt:lpstr>
      <vt:lpstr>Literary Devices Review</vt:lpstr>
      <vt:lpstr>Literary Devices Review</vt:lpstr>
      <vt:lpstr>Honors English Agenda 2/28/2017</vt:lpstr>
      <vt:lpstr>Objectives</vt:lpstr>
      <vt:lpstr>Essential Question</vt:lpstr>
      <vt:lpstr>Identify each of the following as  a clause, an adverb phrase, adjective phrase, gerund phrase, an infinitive phrase, a participle phrase or an appositive phrase. </vt:lpstr>
      <vt:lpstr>Imagery Practice</vt:lpstr>
      <vt:lpstr>Honors English II Agenda 3/1/2017</vt:lpstr>
      <vt:lpstr>Objectives</vt:lpstr>
      <vt:lpstr>Essential Questions:</vt:lpstr>
      <vt:lpstr>Identify each of the following as  a clause, an adverb phrase, adjective phrase, gerund phrase, an infinitive phrase, a participle phrase or an appositive phrase. </vt:lpstr>
      <vt:lpstr>Imagery Practice</vt:lpstr>
      <vt:lpstr>Honors English II Agenda 3/2/2017</vt:lpstr>
      <vt:lpstr>Objectives</vt:lpstr>
      <vt:lpstr>Essential Questions</vt:lpstr>
      <vt:lpstr>Identify each of the following as  a clause, an adverb phrase, adjective phrase, gerund phrase, an infinitive phrase, a participle phrase or an appositive phrase.</vt:lpstr>
      <vt:lpstr>Imagery Practice</vt:lpstr>
      <vt:lpstr>Honors English II Agenda 3/3/2017</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426</cp:revision>
  <dcterms:created xsi:type="dcterms:W3CDTF">2012-08-13T04:52:10Z</dcterms:created>
  <dcterms:modified xsi:type="dcterms:W3CDTF">2017-02-20T17:48:28Z</dcterms:modified>
</cp:coreProperties>
</file>