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2"/>
  </p:notesMasterIdLst>
  <p:sldIdLst>
    <p:sldId id="392" r:id="rId2"/>
    <p:sldId id="577" r:id="rId3"/>
    <p:sldId id="393" r:id="rId4"/>
    <p:sldId id="551" r:id="rId5"/>
    <p:sldId id="552" r:id="rId6"/>
    <p:sldId id="553" r:id="rId7"/>
    <p:sldId id="554" r:id="rId8"/>
    <p:sldId id="555" r:id="rId9"/>
    <p:sldId id="556" r:id="rId10"/>
    <p:sldId id="581" r:id="rId11"/>
    <p:sldId id="562" r:id="rId12"/>
    <p:sldId id="563" r:id="rId13"/>
    <p:sldId id="564" r:id="rId14"/>
    <p:sldId id="579" r:id="rId15"/>
    <p:sldId id="565" r:id="rId16"/>
    <p:sldId id="566" r:id="rId17"/>
    <p:sldId id="567" r:id="rId18"/>
    <p:sldId id="568" r:id="rId19"/>
    <p:sldId id="580" r:id="rId20"/>
    <p:sldId id="599" r:id="rId21"/>
    <p:sldId id="538" r:id="rId22"/>
    <p:sldId id="582" r:id="rId23"/>
    <p:sldId id="540" r:id="rId24"/>
    <p:sldId id="557" r:id="rId25"/>
    <p:sldId id="569" r:id="rId26"/>
    <p:sldId id="600" r:id="rId27"/>
    <p:sldId id="583" r:id="rId28"/>
    <p:sldId id="584" r:id="rId29"/>
    <p:sldId id="585" r:id="rId30"/>
    <p:sldId id="598" r:id="rId31"/>
    <p:sldId id="597" r:id="rId32"/>
    <p:sldId id="570" r:id="rId33"/>
    <p:sldId id="542" r:id="rId34"/>
    <p:sldId id="587" r:id="rId35"/>
    <p:sldId id="541" r:id="rId36"/>
    <p:sldId id="558" r:id="rId37"/>
    <p:sldId id="571" r:id="rId38"/>
    <p:sldId id="543" r:id="rId39"/>
    <p:sldId id="544" r:id="rId40"/>
    <p:sldId id="586" r:id="rId41"/>
    <p:sldId id="548" r:id="rId42"/>
    <p:sldId id="559" r:id="rId43"/>
    <p:sldId id="604" r:id="rId44"/>
    <p:sldId id="605" r:id="rId45"/>
    <p:sldId id="606" r:id="rId46"/>
    <p:sldId id="575" r:id="rId47"/>
    <p:sldId id="576" r:id="rId48"/>
    <p:sldId id="572" r:id="rId49"/>
    <p:sldId id="607" r:id="rId50"/>
    <p:sldId id="608" r:id="rId51"/>
    <p:sldId id="609" r:id="rId52"/>
    <p:sldId id="610" r:id="rId53"/>
    <p:sldId id="611" r:id="rId54"/>
    <p:sldId id="612" r:id="rId55"/>
    <p:sldId id="613" r:id="rId56"/>
    <p:sldId id="614" r:id="rId57"/>
    <p:sldId id="615" r:id="rId58"/>
    <p:sldId id="616" r:id="rId59"/>
    <p:sldId id="617" r:id="rId60"/>
    <p:sldId id="545" r:id="rId61"/>
    <p:sldId id="588" r:id="rId62"/>
    <p:sldId id="549" r:id="rId63"/>
    <p:sldId id="560" r:id="rId64"/>
    <p:sldId id="601" r:id="rId65"/>
    <p:sldId id="602" r:id="rId66"/>
    <p:sldId id="573" r:id="rId67"/>
    <p:sldId id="546" r:id="rId68"/>
    <p:sldId id="589" r:id="rId69"/>
    <p:sldId id="550" r:id="rId70"/>
    <p:sldId id="561" r:id="rId71"/>
    <p:sldId id="603" r:id="rId72"/>
    <p:sldId id="574" r:id="rId73"/>
    <p:sldId id="590" r:id="rId74"/>
    <p:sldId id="591" r:id="rId75"/>
    <p:sldId id="592" r:id="rId76"/>
    <p:sldId id="596" r:id="rId77"/>
    <p:sldId id="593" r:id="rId78"/>
    <p:sldId id="547" r:id="rId79"/>
    <p:sldId id="594" r:id="rId80"/>
    <p:sldId id="595"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CC"/>
    <a:srgbClr val="FF3300"/>
    <a:srgbClr val="0033CC"/>
    <a:srgbClr val="0000CC"/>
    <a:srgbClr val="FF9900"/>
    <a:srgbClr val="008080"/>
    <a:srgbClr val="50000B"/>
    <a:srgbClr val="00CC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89587" autoAdjust="0"/>
  </p:normalViewPr>
  <p:slideViewPr>
    <p:cSldViewPr>
      <p:cViewPr varScale="1">
        <p:scale>
          <a:sx n="67" d="100"/>
          <a:sy n="67" d="100"/>
        </p:scale>
        <p:origin x="696" y="60"/>
      </p:cViewPr>
      <p:guideLst>
        <p:guide orient="horz" pos="2160"/>
        <p:guide pos="2880"/>
      </p:guideLst>
    </p:cSldViewPr>
  </p:slideViewPr>
  <p:outlineViewPr>
    <p:cViewPr>
      <p:scale>
        <a:sx n="33" d="100"/>
        <a:sy n="33" d="100"/>
      </p:scale>
      <p:origin x="0" y="-52524"/>
    </p:cViewPr>
  </p:outlineViewPr>
  <p:notesTextViewPr>
    <p:cViewPr>
      <p:scale>
        <a:sx n="3" d="2"/>
        <a:sy n="3" d="2"/>
      </p:scale>
      <p:origin x="0" y="0"/>
    </p:cViewPr>
  </p:notesTextViewPr>
  <p:sorterViewPr>
    <p:cViewPr varScale="1">
      <p:scale>
        <a:sx n="100" d="100"/>
        <a:sy n="100" d="100"/>
      </p:scale>
      <p:origin x="0" y="-25074"/>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00305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2/1/2017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2/1/2017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2/1/2017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1/30/2017</a:t>
            </a:r>
            <a:endParaRPr lang="en-US" dirty="0"/>
          </a:p>
        </p:txBody>
      </p:sp>
      <p:sp>
        <p:nvSpPr>
          <p:cNvPr id="3" name="Content Placeholder 2"/>
          <p:cNvSpPr>
            <a:spLocks noGrp="1"/>
          </p:cNvSpPr>
          <p:nvPr>
            <p:ph sz="quarter" idx="1"/>
          </p:nvPr>
        </p:nvSpPr>
        <p:spPr>
          <a:xfrm>
            <a:off x="301752" y="1447800"/>
            <a:ext cx="8503920" cy="4572000"/>
          </a:xfrm>
        </p:spPr>
        <p:txBody>
          <a:bodyPr>
            <a:normAutofit/>
          </a:bodyPr>
          <a:lstStyle/>
          <a:p>
            <a:r>
              <a:rPr lang="en-US" dirty="0">
                <a:solidFill>
                  <a:srgbClr val="C00000"/>
                </a:solidFill>
              </a:rPr>
              <a:t>Housekeeping- place homework on the right corner, sharpen your pencils, dispose of any trash etc.</a:t>
            </a:r>
          </a:p>
          <a:p>
            <a:pPr lvl="1"/>
            <a:r>
              <a:rPr lang="en-US" dirty="0" smtClean="0">
                <a:solidFill>
                  <a:srgbClr val="C00000"/>
                </a:solidFill>
              </a:rPr>
              <a:t>Distribute AOW and Vocabulary Notes</a:t>
            </a:r>
          </a:p>
          <a:p>
            <a:r>
              <a:rPr lang="en-US" dirty="0" smtClean="0">
                <a:solidFill>
                  <a:srgbClr val="C00000"/>
                </a:solidFill>
              </a:rPr>
              <a:t>Warm Up-Complete Friday’s Test</a:t>
            </a:r>
          </a:p>
          <a:p>
            <a:r>
              <a:rPr lang="en-US" dirty="0" smtClean="0">
                <a:solidFill>
                  <a:srgbClr val="C00000"/>
                </a:solidFill>
              </a:rPr>
              <a:t>Review </a:t>
            </a:r>
            <a:r>
              <a:rPr lang="en-US" dirty="0">
                <a:solidFill>
                  <a:srgbClr val="C00000"/>
                </a:solidFill>
              </a:rPr>
              <a:t>the Essential Questions and Daily </a:t>
            </a:r>
            <a:r>
              <a:rPr lang="en-US" dirty="0" smtClean="0">
                <a:solidFill>
                  <a:srgbClr val="C00000"/>
                </a:solidFill>
              </a:rPr>
              <a:t>Objectives</a:t>
            </a:r>
          </a:p>
          <a:p>
            <a:r>
              <a:rPr lang="en-US" dirty="0" smtClean="0">
                <a:solidFill>
                  <a:srgbClr val="0000CC"/>
                </a:solidFill>
              </a:rPr>
              <a:t>Grammar and  Stylistic Devices Practice</a:t>
            </a:r>
          </a:p>
          <a:p>
            <a:r>
              <a:rPr lang="en-US" dirty="0" smtClean="0">
                <a:solidFill>
                  <a:srgbClr val="C00000"/>
                </a:solidFill>
              </a:rPr>
              <a:t>Poetry Notes and Practice</a:t>
            </a:r>
          </a:p>
          <a:p>
            <a:r>
              <a:rPr lang="en-US" dirty="0" smtClean="0">
                <a:solidFill>
                  <a:srgbClr val="0000CC"/>
                </a:solidFill>
              </a:rPr>
              <a:t>Rhetorical Devices Project Presentations</a:t>
            </a:r>
            <a:endParaRPr lang="en-US" dirty="0">
              <a:solidFill>
                <a:srgbClr val="0000CC"/>
              </a:solidFill>
            </a:endParaRPr>
          </a:p>
          <a:p>
            <a:r>
              <a:rPr lang="en-US" dirty="0">
                <a:solidFill>
                  <a:srgbClr val="C00000"/>
                </a:solidFill>
              </a:rPr>
              <a:t>Complete a Closure Question</a:t>
            </a:r>
          </a:p>
          <a:p>
            <a:pPr marL="0" indent="0">
              <a:buNone/>
            </a:pPr>
            <a:endParaRPr lang="en-US" dirty="0">
              <a:solidFill>
                <a:srgbClr val="C00000"/>
              </a:solidFill>
            </a:endParaRPr>
          </a:p>
        </p:txBody>
      </p:sp>
    </p:spTree>
    <p:extLst>
      <p:ext uri="{BB962C8B-B14F-4D97-AF65-F5344CB8AC3E}">
        <p14:creationId xmlns:p14="http://schemas.microsoft.com/office/powerpoint/2010/main" val="8145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70C0"/>
                </a:solidFill>
              </a:rPr>
              <a:t>“ Doc awakened very slowly and clumsily like a fat man getting out of a swimming pool. His mind broke the surface and fell back several times.”</a:t>
            </a:r>
          </a:p>
          <a:p>
            <a:pPr>
              <a:buFontTx/>
              <a:buChar char="-"/>
            </a:pPr>
            <a:r>
              <a:rPr lang="en-US" dirty="0">
                <a:solidFill>
                  <a:srgbClr val="0070C0"/>
                </a:solidFill>
              </a:rPr>
              <a:t>John </a:t>
            </a:r>
            <a:r>
              <a:rPr lang="en-US" dirty="0" err="1">
                <a:solidFill>
                  <a:srgbClr val="0070C0"/>
                </a:solidFill>
              </a:rPr>
              <a:t>Stienbeck</a:t>
            </a:r>
            <a:r>
              <a:rPr lang="en-US" dirty="0">
                <a:solidFill>
                  <a:srgbClr val="0070C0"/>
                </a:solidFill>
              </a:rPr>
              <a:t>, </a:t>
            </a:r>
            <a:r>
              <a:rPr lang="en-US" i="1" dirty="0">
                <a:solidFill>
                  <a:srgbClr val="0070C0"/>
                </a:solidFill>
              </a:rPr>
              <a:t>Cannery Row</a:t>
            </a:r>
          </a:p>
          <a:p>
            <a:pPr marL="514350" indent="-514350">
              <a:buFont typeface="+mj-lt"/>
              <a:buAutoNum type="arabicPeriod"/>
            </a:pPr>
            <a:r>
              <a:rPr lang="en-US" dirty="0"/>
              <a:t>What is the subject of the verb broke? What does this tell you about Doc’s ability to control his thinking at this point in the story?</a:t>
            </a:r>
          </a:p>
          <a:p>
            <a:pPr marL="514350" indent="-514350">
              <a:buFont typeface="+mj-lt"/>
              <a:buAutoNum type="arabicPeriod"/>
            </a:pPr>
            <a:r>
              <a:rPr lang="en-US" dirty="0"/>
              <a:t>To what does surface refer?</a:t>
            </a:r>
          </a:p>
          <a:p>
            <a:pPr marL="514350" indent="-514350">
              <a:buFont typeface="+mj-lt"/>
              <a:buAutoNum type="arabicPeriod"/>
            </a:pPr>
            <a:r>
              <a:rPr lang="en-US" dirty="0"/>
              <a:t>List three active verbs that could be used to complete the sentence below. Act out one of the verbs for the class, demonstrating the verb’s connotation.</a:t>
            </a:r>
          </a:p>
          <a:p>
            <a:pPr marL="0" indent="0">
              <a:buNone/>
            </a:pPr>
            <a:r>
              <a:rPr lang="en-US" dirty="0"/>
              <a:t>He __________ into the crowded auditorium. </a:t>
            </a:r>
          </a:p>
          <a:p>
            <a:endParaRPr lang="en-US" dirty="0"/>
          </a:p>
        </p:txBody>
      </p:sp>
    </p:spTree>
    <p:extLst>
      <p:ext uri="{BB962C8B-B14F-4D97-AF65-F5344CB8AC3E}">
        <p14:creationId xmlns:p14="http://schemas.microsoft.com/office/powerpoint/2010/main" val="2240256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p:txBody>
          <a:bodyPr/>
          <a:lstStyle/>
          <a:p>
            <a:r>
              <a:rPr lang="en-US" dirty="0">
                <a:solidFill>
                  <a:srgbClr val="00B050"/>
                </a:solidFill>
              </a:rPr>
              <a:t>Poetry is expression that is written in verse, often with some form of regular rhythm.  The basis of poetic expression is heightened sense of perception or consciousness.  A poem can look like prose, and prose can contain poetic elements.</a:t>
            </a:r>
          </a:p>
          <a:p>
            <a:endParaRPr lang="en-US" dirty="0"/>
          </a:p>
        </p:txBody>
      </p:sp>
    </p:spTree>
    <p:extLst>
      <p:ext uri="{BB962C8B-B14F-4D97-AF65-F5344CB8AC3E}">
        <p14:creationId xmlns:p14="http://schemas.microsoft.com/office/powerpoint/2010/main" val="153615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77500" lnSpcReduction="20000"/>
          </a:bodyPr>
          <a:lstStyle/>
          <a:p>
            <a:r>
              <a:rPr lang="en-US" dirty="0"/>
              <a:t>Narrative poem- tells a story</a:t>
            </a:r>
          </a:p>
          <a:p>
            <a:pPr lvl="1"/>
            <a:r>
              <a:rPr lang="en-US" dirty="0">
                <a:solidFill>
                  <a:srgbClr val="FF0000"/>
                </a:solidFill>
              </a:rPr>
              <a:t>Epic Poem- a long poem written in the narrative mode with legendary main characters, heroic figures, and adventurous plot, and an expansive setting</a:t>
            </a:r>
          </a:p>
          <a:p>
            <a:r>
              <a:rPr lang="en-US" dirty="0"/>
              <a:t>Lyric Poem- expresses feelings or ideas in a meter and rhyme that could be sung.</a:t>
            </a:r>
          </a:p>
          <a:p>
            <a:pPr lvl="1"/>
            <a:r>
              <a:rPr lang="en-US" dirty="0">
                <a:solidFill>
                  <a:srgbClr val="BA0624"/>
                </a:solidFill>
              </a:rPr>
              <a:t>Elegy- a lament over the death of someone or the loss of something</a:t>
            </a:r>
          </a:p>
          <a:p>
            <a:pPr lvl="1"/>
            <a:r>
              <a:rPr lang="en-US" dirty="0">
                <a:solidFill>
                  <a:schemeClr val="accent6">
                    <a:lumMod val="75000"/>
                  </a:schemeClr>
                </a:solidFill>
              </a:rPr>
              <a:t>Ode- a complex, serious, </a:t>
            </a:r>
            <a:r>
              <a:rPr lang="en-US" b="1" dirty="0">
                <a:solidFill>
                  <a:schemeClr val="accent6">
                    <a:lumMod val="75000"/>
                  </a:schemeClr>
                </a:solidFill>
              </a:rPr>
              <a:t>long</a:t>
            </a:r>
            <a:r>
              <a:rPr lang="en-US" dirty="0">
                <a:solidFill>
                  <a:schemeClr val="accent6">
                    <a:lumMod val="75000"/>
                  </a:schemeClr>
                </a:solidFill>
              </a:rPr>
              <a:t> lyric poem.  Odes are very unified with just one theme handled in an extremely dignified manner with formal diction.  The purpose of many odes is to eulogize someone or something.</a:t>
            </a:r>
          </a:p>
          <a:p>
            <a:pPr lvl="1"/>
            <a:r>
              <a:rPr lang="en-US" dirty="0">
                <a:solidFill>
                  <a:srgbClr val="00B050"/>
                </a:solidFill>
              </a:rPr>
              <a:t>Ballad- narrative songs that may be sung or simply recited.  The subjects are usually courage or love.  They sometimes contain repetition of words or phrases for effect (a refrain), and consist of four-line stanzas in the </a:t>
            </a:r>
            <a:r>
              <a:rPr lang="en-US" dirty="0" err="1">
                <a:solidFill>
                  <a:srgbClr val="00B050"/>
                </a:solidFill>
              </a:rPr>
              <a:t>abcb</a:t>
            </a:r>
            <a:r>
              <a:rPr lang="en-US" dirty="0">
                <a:solidFill>
                  <a:srgbClr val="00B050"/>
                </a:solidFill>
              </a:rPr>
              <a:t> </a:t>
            </a:r>
            <a:r>
              <a:rPr lang="en-US" dirty="0" err="1">
                <a:solidFill>
                  <a:srgbClr val="00B050"/>
                </a:solidFill>
              </a:rPr>
              <a:t>defe</a:t>
            </a:r>
            <a:r>
              <a:rPr lang="en-US" dirty="0">
                <a:solidFill>
                  <a:srgbClr val="00B050"/>
                </a:solidFill>
              </a:rPr>
              <a:t> rhyme scheme.</a:t>
            </a:r>
          </a:p>
          <a:p>
            <a:r>
              <a:rPr lang="en-US" dirty="0"/>
              <a:t>Concrete poetry- concrete poems are highly graphic, modern poems that are also graphic art.</a:t>
            </a:r>
          </a:p>
          <a:p>
            <a:r>
              <a:rPr lang="en-US" dirty="0">
                <a:solidFill>
                  <a:srgbClr val="CC00CC"/>
                </a:solidFill>
              </a:rPr>
              <a:t>Sonnet: Sonnets are poems with 14 lines, usually with 10 syllables in each line, following the traditional English rhythm of unstressed and stressed beats called iambic pentameter.</a:t>
            </a:r>
          </a:p>
          <a:p>
            <a:endParaRPr lang="en-US" dirty="0"/>
          </a:p>
        </p:txBody>
      </p:sp>
    </p:spTree>
    <p:extLst>
      <p:ext uri="{BB962C8B-B14F-4D97-AF65-F5344CB8AC3E}">
        <p14:creationId xmlns:p14="http://schemas.microsoft.com/office/powerpoint/2010/main" val="3360669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solidFill>
                  <a:srgbClr val="FF0000"/>
                </a:solidFill>
              </a:rPr>
              <a:t>Rhythm-in poetry is a variation of stressed and unstressed sounds that has some type of regular pattern, with grouping of the sounds into units</a:t>
            </a:r>
            <a:r>
              <a:rPr lang="en-US" dirty="0"/>
              <a:t>.</a:t>
            </a:r>
          </a:p>
          <a:p>
            <a:r>
              <a:rPr lang="en-US" dirty="0">
                <a:solidFill>
                  <a:srgbClr val="00B050"/>
                </a:solidFill>
              </a:rPr>
              <a:t>Stanza- consists of lines that are grouped together in a poem because of the rhythm, rhyme scheme, and/or meaning </a:t>
            </a:r>
            <a:endParaRPr lang="en-US" dirty="0" smtClean="0">
              <a:solidFill>
                <a:srgbClr val="00B050"/>
              </a:solidFill>
            </a:endParaRPr>
          </a:p>
          <a:p>
            <a:r>
              <a:rPr lang="en-US" dirty="0" smtClean="0">
                <a:solidFill>
                  <a:srgbClr val="0000CC"/>
                </a:solidFill>
              </a:rPr>
              <a:t>Enjambment-</a:t>
            </a:r>
            <a:r>
              <a:rPr lang="en-US" dirty="0">
                <a:solidFill>
                  <a:srgbClr val="0000CC"/>
                </a:solidFill>
              </a:rPr>
              <a:t>In poetry it means moving over from one line to another without a terminating punctuation mark. It can be defined as a thought or sense, phrase or clause in a line of poetry that does not come to an end at </a:t>
            </a:r>
            <a:r>
              <a:rPr lang="en-US" dirty="0" smtClean="0">
                <a:solidFill>
                  <a:srgbClr val="0000CC"/>
                </a:solidFill>
              </a:rPr>
              <a:t>the line break but </a:t>
            </a:r>
            <a:r>
              <a:rPr lang="en-US" dirty="0">
                <a:solidFill>
                  <a:srgbClr val="0000CC"/>
                </a:solidFill>
              </a:rPr>
              <a:t>moves over to the next line.</a:t>
            </a:r>
            <a:r>
              <a:rPr lang="en-US" dirty="0" smtClean="0">
                <a:solidFill>
                  <a:srgbClr val="0000CC"/>
                </a:solidFill>
              </a:rPr>
              <a:t> </a:t>
            </a:r>
          </a:p>
          <a:p>
            <a:pPr lvl="1"/>
            <a:r>
              <a:rPr lang="en-US" dirty="0">
                <a:solidFill>
                  <a:srgbClr val="0000CC"/>
                </a:solidFill>
              </a:rPr>
              <a:t>The holy time is quiet as a Nun</a:t>
            </a:r>
            <a:br>
              <a:rPr lang="en-US" dirty="0">
                <a:solidFill>
                  <a:srgbClr val="0000CC"/>
                </a:solidFill>
              </a:rPr>
            </a:br>
            <a:r>
              <a:rPr lang="en-US" dirty="0">
                <a:solidFill>
                  <a:srgbClr val="0000CC"/>
                </a:solidFill>
              </a:rPr>
              <a:t>Breathless with adoration; the broad sun</a:t>
            </a:r>
            <a:br>
              <a:rPr lang="en-US" dirty="0">
                <a:solidFill>
                  <a:srgbClr val="0000CC"/>
                </a:solidFill>
              </a:rPr>
            </a:br>
            <a:r>
              <a:rPr lang="en-US" dirty="0">
                <a:solidFill>
                  <a:srgbClr val="0000CC"/>
                </a:solidFill>
              </a:rPr>
              <a:t>Is sinking down in its tranquility;</a:t>
            </a:r>
            <a:endParaRPr lang="en-US" dirty="0" smtClean="0">
              <a:solidFill>
                <a:srgbClr val="0000CC"/>
              </a:solidFill>
            </a:endParaRPr>
          </a:p>
          <a:p>
            <a:pPr lvl="1"/>
            <a:endParaRPr lang="en-US" dirty="0" smtClean="0">
              <a:solidFill>
                <a:srgbClr val="00B050"/>
              </a:solidFill>
            </a:endParaRPr>
          </a:p>
        </p:txBody>
      </p:sp>
    </p:spTree>
    <p:extLst>
      <p:ext uri="{BB962C8B-B14F-4D97-AF65-F5344CB8AC3E}">
        <p14:creationId xmlns:p14="http://schemas.microsoft.com/office/powerpoint/2010/main" val="2055092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a:xfrm>
            <a:off x="301752" y="1295400"/>
            <a:ext cx="8503920" cy="5334000"/>
          </a:xfrm>
        </p:spPr>
        <p:txBody>
          <a:bodyPr>
            <a:normAutofit fontScale="85000" lnSpcReduction="20000"/>
          </a:bodyPr>
          <a:lstStyle/>
          <a:p>
            <a:r>
              <a:rPr lang="en-US" dirty="0" smtClean="0">
                <a:solidFill>
                  <a:srgbClr val="CC00CC"/>
                </a:solidFill>
              </a:rPr>
              <a:t>Chiasmus-a </a:t>
            </a:r>
            <a:r>
              <a:rPr lang="en-US" dirty="0">
                <a:solidFill>
                  <a:srgbClr val="CC00CC"/>
                </a:solidFill>
              </a:rPr>
              <a:t>rhetorical device in which two or more clauses are balanced against each other by the reversal of their structures in order to produce an artistic effect. A simple chiasmus can be broken into parts labeled ABBA</a:t>
            </a:r>
          </a:p>
          <a:p>
            <a:pPr lvl="1"/>
            <a:r>
              <a:rPr lang="en-US" dirty="0">
                <a:solidFill>
                  <a:srgbClr val="CC00CC"/>
                </a:solidFill>
              </a:rPr>
              <a:t>Oh she will, will she</a:t>
            </a:r>
          </a:p>
          <a:p>
            <a:pPr lvl="1"/>
            <a:r>
              <a:rPr lang="en-US" dirty="0">
                <a:solidFill>
                  <a:srgbClr val="CC00CC"/>
                </a:solidFill>
              </a:rPr>
              <a:t>All for one, and one for all</a:t>
            </a:r>
            <a:r>
              <a:rPr lang="en-US" dirty="0" smtClean="0">
                <a:solidFill>
                  <a:srgbClr val="CC00CC"/>
                </a:solidFill>
              </a:rPr>
              <a:t>.</a:t>
            </a:r>
          </a:p>
          <a:p>
            <a:r>
              <a:rPr lang="en-US" dirty="0">
                <a:solidFill>
                  <a:srgbClr val="0000CC"/>
                </a:solidFill>
              </a:rPr>
              <a:t>Apostrophe-used in literature is an arrangement of words addressing a non-existent person, an abstract idea, or thing in such a way as if it were present and capable of understanding feelings. Ex: “Twinkle, twinkle little star, how I wonder what you are</a:t>
            </a:r>
            <a:r>
              <a:rPr lang="en-US" dirty="0" smtClean="0">
                <a:solidFill>
                  <a:srgbClr val="0000CC"/>
                </a:solidFill>
              </a:rPr>
              <a:t>…”</a:t>
            </a:r>
            <a:endParaRPr lang="en-US" dirty="0">
              <a:solidFill>
                <a:srgbClr val="0000CC"/>
              </a:solidFill>
            </a:endParaRPr>
          </a:p>
          <a:p>
            <a:r>
              <a:rPr lang="en-US" dirty="0">
                <a:solidFill>
                  <a:srgbClr val="FF0066"/>
                </a:solidFill>
              </a:rPr>
              <a:t>Conceit-an extended </a:t>
            </a:r>
            <a:r>
              <a:rPr lang="en-US" dirty="0" smtClean="0">
                <a:solidFill>
                  <a:srgbClr val="FF0066"/>
                </a:solidFill>
              </a:rPr>
              <a:t>metaphor that </a:t>
            </a:r>
            <a:r>
              <a:rPr lang="en-US" dirty="0">
                <a:solidFill>
                  <a:srgbClr val="FF0066"/>
                </a:solidFill>
              </a:rPr>
              <a:t>compares two very dissimilar things.</a:t>
            </a:r>
          </a:p>
          <a:p>
            <a:pPr lvl="1"/>
            <a:r>
              <a:rPr lang="en-US" dirty="0">
                <a:solidFill>
                  <a:srgbClr val="FF0066"/>
                </a:solidFill>
              </a:rPr>
              <a:t>In a sense we’ve come to our nation’s capital to cash a check…. It is obvious today that America has defaulted on this promissory note, insofar as her citizens of color are concerned. Instead of honoring this sacred obligation, America has given the Negro people a bad check, a check which has come back marked “insufficient funds</a:t>
            </a:r>
            <a:r>
              <a:rPr lang="en-US" dirty="0" smtClean="0">
                <a:solidFill>
                  <a:srgbClr val="FF0066"/>
                </a:solidFill>
              </a:rPr>
              <a:t>.</a:t>
            </a:r>
            <a:endParaRPr lang="en-US" dirty="0">
              <a:solidFill>
                <a:srgbClr val="FF0066"/>
              </a:solidFill>
            </a:endParaRPr>
          </a:p>
          <a:p>
            <a:endParaRPr lang="en-US" dirty="0"/>
          </a:p>
        </p:txBody>
      </p:sp>
    </p:spTree>
    <p:extLst>
      <p:ext uri="{BB962C8B-B14F-4D97-AF65-F5344CB8AC3E}">
        <p14:creationId xmlns:p14="http://schemas.microsoft.com/office/powerpoint/2010/main" val="4141203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dirty="0">
                <a:solidFill>
                  <a:srgbClr val="FF33CC"/>
                </a:solidFill>
              </a:rPr>
              <a:t>Onomatopoeia- which is the use of a word that resembles the sound it denotes: quack, buzz, rattle, bang, squeak, bow wow, burp, ding a ling, etc.</a:t>
            </a:r>
          </a:p>
          <a:p>
            <a:r>
              <a:rPr lang="en-US" dirty="0">
                <a:solidFill>
                  <a:srgbClr val="FF9900"/>
                </a:solidFill>
              </a:rPr>
              <a:t>Alliteration- is the repetition of the same consonant sounds at the beginning of nearby words: “descending dew drops,” “luscious lemons”</a:t>
            </a:r>
          </a:p>
          <a:p>
            <a:r>
              <a:rPr lang="en-US" dirty="0">
                <a:solidFill>
                  <a:srgbClr val="00B050"/>
                </a:solidFill>
              </a:rPr>
              <a:t>Assonance- is the repetition of the same vowel sound in nearby words: “asleep under a tree”, “time and tide,” “each evening</a:t>
            </a:r>
            <a:r>
              <a:rPr lang="en-US" dirty="0" smtClean="0">
                <a:solidFill>
                  <a:srgbClr val="00B050"/>
                </a:solidFill>
              </a:rPr>
              <a:t>”</a:t>
            </a:r>
          </a:p>
          <a:p>
            <a:r>
              <a:rPr lang="en-US" dirty="0">
                <a:solidFill>
                  <a:srgbClr val="0033CC"/>
                </a:solidFill>
              </a:rPr>
              <a:t>Consonance-repetitive sounds produced by consonants within a sentence or </a:t>
            </a:r>
            <a:r>
              <a:rPr lang="en-US" dirty="0" smtClean="0">
                <a:solidFill>
                  <a:srgbClr val="0033CC"/>
                </a:solidFill>
              </a:rPr>
              <a:t>phrase.  Consonant </a:t>
            </a:r>
            <a:r>
              <a:rPr lang="en-US" dirty="0">
                <a:solidFill>
                  <a:srgbClr val="0033CC"/>
                </a:solidFill>
              </a:rPr>
              <a:t>sounds can be present at the beginning (alliteration), middle, or end of several successive words, rather than merely at the ends of words (rhyme). </a:t>
            </a:r>
          </a:p>
          <a:p>
            <a:pPr lvl="1"/>
            <a:r>
              <a:rPr lang="en-US" dirty="0">
                <a:solidFill>
                  <a:srgbClr val="0033CC"/>
                </a:solidFill>
              </a:rPr>
              <a:t>The ship has sailed to the far off shores.</a:t>
            </a:r>
          </a:p>
          <a:p>
            <a:endParaRPr lang="en-US" dirty="0" smtClean="0">
              <a:solidFill>
                <a:srgbClr val="0033CC"/>
              </a:solidFill>
            </a:endParaRPr>
          </a:p>
        </p:txBody>
      </p:sp>
    </p:spTree>
    <p:extLst>
      <p:ext uri="{BB962C8B-B14F-4D97-AF65-F5344CB8AC3E}">
        <p14:creationId xmlns:p14="http://schemas.microsoft.com/office/powerpoint/2010/main" val="4046331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Notes</a:t>
            </a:r>
            <a:endParaRPr lang="en-US" dirty="0"/>
          </a:p>
        </p:txBody>
      </p:sp>
      <p:sp>
        <p:nvSpPr>
          <p:cNvPr id="3" name="Content Placeholder 2"/>
          <p:cNvSpPr>
            <a:spLocks noGrp="1"/>
          </p:cNvSpPr>
          <p:nvPr>
            <p:ph sz="quarter" idx="1"/>
          </p:nvPr>
        </p:nvSpPr>
        <p:spPr>
          <a:xfrm>
            <a:off x="301752" y="1527048"/>
            <a:ext cx="8503920" cy="5178552"/>
          </a:xfrm>
        </p:spPr>
        <p:txBody>
          <a:bodyPr>
            <a:normAutofit fontScale="92500" lnSpcReduction="20000"/>
          </a:bodyPr>
          <a:lstStyle/>
          <a:p>
            <a:r>
              <a:rPr lang="en-US" dirty="0">
                <a:solidFill>
                  <a:srgbClr val="FF3300"/>
                </a:solidFill>
              </a:rPr>
              <a:t>Rhyme- is a way of creating sound patterns.  Two or more words or phrases that repeat the same sounds  (vain, reign, rain)</a:t>
            </a:r>
          </a:p>
          <a:p>
            <a:r>
              <a:rPr lang="en-US" dirty="0">
                <a:solidFill>
                  <a:srgbClr val="C00000"/>
                </a:solidFill>
              </a:rPr>
              <a:t>End Rhyme-Comes at the end of lines:</a:t>
            </a:r>
          </a:p>
          <a:p>
            <a:pPr lvl="1">
              <a:buNone/>
            </a:pPr>
            <a:r>
              <a:rPr lang="en-US" dirty="0">
                <a:solidFill>
                  <a:srgbClr val="C00000"/>
                </a:solidFill>
              </a:rPr>
              <a:t>		It runs through the reeds</a:t>
            </a:r>
          </a:p>
          <a:p>
            <a:pPr lvl="1">
              <a:buNone/>
            </a:pPr>
            <a:r>
              <a:rPr lang="en-US" dirty="0">
                <a:solidFill>
                  <a:srgbClr val="C00000"/>
                </a:solidFill>
              </a:rPr>
              <a:t>		And away it proceeds.</a:t>
            </a:r>
          </a:p>
          <a:p>
            <a:r>
              <a:rPr lang="en-US" dirty="0">
                <a:solidFill>
                  <a:schemeClr val="accent3"/>
                </a:solidFill>
              </a:rPr>
              <a:t>Internal Rhyme-places at least one of the rhymed words within the line: “dividing, and gliding, and sliding”</a:t>
            </a:r>
          </a:p>
          <a:p>
            <a:r>
              <a:rPr lang="en-US" dirty="0" smtClean="0">
                <a:solidFill>
                  <a:srgbClr val="006666"/>
                </a:solidFill>
              </a:rPr>
              <a:t>Slant </a:t>
            </a:r>
            <a:r>
              <a:rPr lang="en-US" dirty="0">
                <a:solidFill>
                  <a:srgbClr val="006666"/>
                </a:solidFill>
              </a:rPr>
              <a:t>Rhyme-also called off rhyme, </a:t>
            </a:r>
            <a:r>
              <a:rPr lang="en-US" dirty="0" smtClean="0">
                <a:solidFill>
                  <a:srgbClr val="006666"/>
                </a:solidFill>
              </a:rPr>
              <a:t>near </a:t>
            </a:r>
            <a:r>
              <a:rPr lang="en-US" dirty="0">
                <a:solidFill>
                  <a:srgbClr val="006666"/>
                </a:solidFill>
              </a:rPr>
              <a:t>rhyme, and approximate rhyme, the sounds are almost but not exactly alike (home and some, fellow, fallow</a:t>
            </a:r>
            <a:r>
              <a:rPr lang="en-US" dirty="0" smtClean="0">
                <a:solidFill>
                  <a:srgbClr val="006666"/>
                </a:solidFill>
              </a:rPr>
              <a:t>)</a:t>
            </a:r>
          </a:p>
          <a:p>
            <a:r>
              <a:rPr lang="en-US" dirty="0" smtClean="0">
                <a:solidFill>
                  <a:srgbClr val="7030A0"/>
                </a:solidFill>
              </a:rPr>
              <a:t>Rhyme Scheme-the </a:t>
            </a:r>
            <a:r>
              <a:rPr lang="en-US" dirty="0">
                <a:solidFill>
                  <a:srgbClr val="7030A0"/>
                </a:solidFill>
              </a:rPr>
              <a:t>pattern of rhyme that comes at the end of each </a:t>
            </a:r>
            <a:r>
              <a:rPr lang="en-US" dirty="0" smtClean="0">
                <a:solidFill>
                  <a:srgbClr val="7030A0"/>
                </a:solidFill>
              </a:rPr>
              <a:t>verse</a:t>
            </a:r>
            <a:r>
              <a:rPr lang="en-US" dirty="0">
                <a:solidFill>
                  <a:srgbClr val="7030A0"/>
                </a:solidFill>
              </a:rPr>
              <a:t> or line in poetry. In other words, it is the structure the end words of a verse or line that a poet needs to create when writing a poem</a:t>
            </a:r>
            <a:r>
              <a:rPr lang="en-US" dirty="0" smtClean="0">
                <a:solidFill>
                  <a:srgbClr val="7030A0"/>
                </a:solidFill>
              </a:rPr>
              <a:t>. (ABAB CDCD EE)</a:t>
            </a:r>
            <a:endParaRPr lang="en-US" dirty="0">
              <a:solidFill>
                <a:srgbClr val="7030A0"/>
              </a:solidFill>
            </a:endParaRPr>
          </a:p>
          <a:p>
            <a:endParaRPr lang="en-US" dirty="0">
              <a:solidFill>
                <a:srgbClr val="7030A0"/>
              </a:solidFill>
            </a:endParaRPr>
          </a:p>
        </p:txBody>
      </p:sp>
    </p:spTree>
    <p:extLst>
      <p:ext uri="{BB962C8B-B14F-4D97-AF65-F5344CB8AC3E}">
        <p14:creationId xmlns:p14="http://schemas.microsoft.com/office/powerpoint/2010/main" val="239658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Analyze Poetry</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sz="2800" dirty="0">
                <a:solidFill>
                  <a:srgbClr val="FF0000"/>
                </a:solidFill>
              </a:rPr>
              <a:t>Title</a:t>
            </a:r>
          </a:p>
          <a:p>
            <a:pPr marL="514350" indent="-514350">
              <a:buFont typeface="+mj-lt"/>
              <a:buAutoNum type="arabicPeriod"/>
            </a:pPr>
            <a:r>
              <a:rPr lang="en-US" sz="2800" dirty="0">
                <a:solidFill>
                  <a:schemeClr val="accent6"/>
                </a:solidFill>
              </a:rPr>
              <a:t>Paraphrase</a:t>
            </a:r>
          </a:p>
          <a:p>
            <a:pPr marL="514350" indent="-514350">
              <a:buFont typeface="+mj-lt"/>
              <a:buAutoNum type="arabicPeriod"/>
            </a:pPr>
            <a:r>
              <a:rPr lang="en-US" sz="2800" dirty="0">
                <a:solidFill>
                  <a:srgbClr val="33CC33"/>
                </a:solidFill>
              </a:rPr>
              <a:t>Annotate/</a:t>
            </a:r>
            <a:r>
              <a:rPr lang="en-US" sz="2800" dirty="0" err="1">
                <a:solidFill>
                  <a:srgbClr val="33CC33"/>
                </a:solidFill>
              </a:rPr>
              <a:t>SOAPSToneRS</a:t>
            </a:r>
            <a:endParaRPr lang="en-US" sz="2800" dirty="0">
              <a:solidFill>
                <a:srgbClr val="33CC33"/>
              </a:solidFill>
            </a:endParaRPr>
          </a:p>
          <a:p>
            <a:pPr marL="514350" indent="-514350">
              <a:buFont typeface="+mj-lt"/>
              <a:buAutoNum type="arabicPeriod"/>
            </a:pPr>
            <a:r>
              <a:rPr lang="en-US" sz="2800" dirty="0">
                <a:solidFill>
                  <a:schemeClr val="accent1"/>
                </a:solidFill>
              </a:rPr>
              <a:t>Read Aloud</a:t>
            </a:r>
          </a:p>
          <a:p>
            <a:pPr marL="514350" indent="-514350">
              <a:buFont typeface="+mj-lt"/>
              <a:buAutoNum type="arabicPeriod"/>
            </a:pPr>
            <a:r>
              <a:rPr lang="en-US" sz="2800" dirty="0">
                <a:solidFill>
                  <a:srgbClr val="963A7E"/>
                </a:solidFill>
              </a:rPr>
              <a:t>Purpose of Elements</a:t>
            </a:r>
          </a:p>
          <a:p>
            <a:endParaRPr lang="en-US" dirty="0"/>
          </a:p>
        </p:txBody>
      </p:sp>
    </p:spTree>
    <p:extLst>
      <p:ext uri="{BB962C8B-B14F-4D97-AF65-F5344CB8AC3E}">
        <p14:creationId xmlns:p14="http://schemas.microsoft.com/office/powerpoint/2010/main" val="1430469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SOAPSToneRS</a:t>
            </a:r>
            <a:r>
              <a:rPr lang="en-US" dirty="0" smtClean="0"/>
              <a:t> for Poetry</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47675980"/>
              </p:ext>
            </p:extLst>
          </p:nvPr>
        </p:nvGraphicFramePr>
        <p:xfrm>
          <a:off x="0" y="1219200"/>
          <a:ext cx="9143999" cy="5739211"/>
        </p:xfrm>
        <a:graphic>
          <a:graphicData uri="http://schemas.openxmlformats.org/drawingml/2006/table">
            <a:tbl>
              <a:tblPr firstRow="1" bandRow="1">
                <a:tableStyleId>{5C22544A-7EE6-4342-B048-85BDC9FD1C3A}</a:tableStyleId>
              </a:tblPr>
              <a:tblGrid>
                <a:gridCol w="1396264"/>
                <a:gridCol w="7747735"/>
              </a:tblGrid>
              <a:tr h="1017620">
                <a:tc>
                  <a:txBody>
                    <a:bodyPr/>
                    <a:lstStyle/>
                    <a:p>
                      <a:r>
                        <a:rPr lang="en-US" dirty="0" smtClean="0"/>
                        <a:t>Subject/</a:t>
                      </a:r>
                    </a:p>
                    <a:p>
                      <a:r>
                        <a:rPr lang="en-US" dirty="0" smtClean="0"/>
                        <a:t>Theme:</a:t>
                      </a:r>
                      <a:endParaRPr lang="en-US" dirty="0"/>
                    </a:p>
                  </a:txBody>
                  <a:tcPr/>
                </a:tc>
                <a:tc>
                  <a:txBody>
                    <a:bodyPr/>
                    <a:lstStyle/>
                    <a:p>
                      <a:r>
                        <a:rPr lang="en-US" dirty="0" smtClean="0"/>
                        <a:t>Who or what</a:t>
                      </a:r>
                      <a:r>
                        <a:rPr lang="en-US" baseline="0" dirty="0" smtClean="0"/>
                        <a:t> is the poem about ? Does the title emphasize it? What is human truth is the author trying to communicate?  What theme is stated directly? Indirectly?</a:t>
                      </a:r>
                      <a:endParaRPr lang="en-US" dirty="0"/>
                    </a:p>
                  </a:txBody>
                  <a:tcPr/>
                </a:tc>
              </a:tr>
              <a:tr h="390347">
                <a:tc>
                  <a:txBody>
                    <a:bodyPr/>
                    <a:lstStyle/>
                    <a:p>
                      <a:r>
                        <a:rPr lang="en-US" dirty="0" smtClean="0"/>
                        <a:t>Occasion:</a:t>
                      </a:r>
                      <a:endParaRPr lang="en-US" dirty="0"/>
                    </a:p>
                  </a:txBody>
                  <a:tcPr/>
                </a:tc>
                <a:tc>
                  <a:txBody>
                    <a:bodyPr/>
                    <a:lstStyle/>
                    <a:p>
                      <a:r>
                        <a:rPr lang="en-US" dirty="0" smtClean="0"/>
                        <a:t>Genre</a:t>
                      </a:r>
                      <a:r>
                        <a:rPr lang="en-US" baseline="0" dirty="0" smtClean="0"/>
                        <a:t> and Setting (is there a specific time and place?)</a:t>
                      </a:r>
                      <a:endParaRPr lang="en-US" dirty="0"/>
                    </a:p>
                  </a:txBody>
                  <a:tcPr/>
                </a:tc>
              </a:tr>
              <a:tr h="673749">
                <a:tc>
                  <a:txBody>
                    <a:bodyPr/>
                    <a:lstStyle/>
                    <a:p>
                      <a:r>
                        <a:rPr lang="en-US" dirty="0" smtClean="0"/>
                        <a:t>Audience:</a:t>
                      </a:r>
                      <a:endParaRPr lang="en-US" dirty="0"/>
                    </a:p>
                  </a:txBody>
                  <a:tcPr/>
                </a:tc>
                <a:tc>
                  <a:txBody>
                    <a:bodyPr/>
                    <a:lstStyle/>
                    <a:p>
                      <a:r>
                        <a:rPr lang="en-US" dirty="0" smtClean="0"/>
                        <a:t>Is there</a:t>
                      </a:r>
                      <a:r>
                        <a:rPr lang="en-US" baseline="0" dirty="0" smtClean="0"/>
                        <a:t> a universal meaning or is it directed to a specific group?  If so who?</a:t>
                      </a:r>
                      <a:endParaRPr lang="en-US" dirty="0"/>
                    </a:p>
                  </a:txBody>
                  <a:tcPr/>
                </a:tc>
              </a:tr>
              <a:tr h="673749">
                <a:tc>
                  <a:txBody>
                    <a:bodyPr/>
                    <a:lstStyle/>
                    <a:p>
                      <a:r>
                        <a:rPr lang="en-US" dirty="0" smtClean="0"/>
                        <a:t>Purpose:</a:t>
                      </a:r>
                      <a:endParaRPr lang="en-US" dirty="0"/>
                    </a:p>
                  </a:txBody>
                  <a:tcPr/>
                </a:tc>
                <a:tc>
                  <a:txBody>
                    <a:bodyPr/>
                    <a:lstStyle/>
                    <a:p>
                      <a:r>
                        <a:rPr lang="en-US" dirty="0" smtClean="0"/>
                        <a:t>Why is the author writing?  What emotion does he hope the audience will have (mood)?</a:t>
                      </a:r>
                      <a:endParaRPr lang="en-US" dirty="0"/>
                    </a:p>
                  </a:txBody>
                  <a:tcPr/>
                </a:tc>
              </a:tr>
              <a:tr h="673749">
                <a:tc>
                  <a:txBody>
                    <a:bodyPr/>
                    <a:lstStyle/>
                    <a:p>
                      <a:r>
                        <a:rPr lang="en-US" dirty="0" smtClean="0"/>
                        <a:t>Speaker:</a:t>
                      </a:r>
                      <a:endParaRPr lang="en-US" dirty="0"/>
                    </a:p>
                  </a:txBody>
                  <a:tcPr/>
                </a:tc>
                <a:tc>
                  <a:txBody>
                    <a:bodyPr/>
                    <a:lstStyle/>
                    <a:p>
                      <a:r>
                        <a:rPr lang="en-US" dirty="0" smtClean="0"/>
                        <a:t>Who is the speaker?  Is it possible to determine the speaker’s age, gender, sensibilities, level of awareness,</a:t>
                      </a:r>
                      <a:r>
                        <a:rPr lang="en-US" baseline="0" dirty="0" smtClean="0"/>
                        <a:t> or values?</a:t>
                      </a:r>
                      <a:endParaRPr lang="en-US" dirty="0"/>
                    </a:p>
                  </a:txBody>
                  <a:tcPr/>
                </a:tc>
              </a:tr>
              <a:tr h="673749">
                <a:tc>
                  <a:txBody>
                    <a:bodyPr/>
                    <a:lstStyle/>
                    <a:p>
                      <a:r>
                        <a:rPr lang="en-US" dirty="0" smtClean="0"/>
                        <a:t>Tone:</a:t>
                      </a:r>
                      <a:endParaRPr lang="en-US" dirty="0"/>
                    </a:p>
                  </a:txBody>
                  <a:tcPr/>
                </a:tc>
                <a:tc>
                  <a:txBody>
                    <a:bodyPr/>
                    <a:lstStyle/>
                    <a:p>
                      <a:r>
                        <a:rPr lang="en-US" dirty="0" smtClean="0"/>
                        <a:t>What is the tone of the poem?</a:t>
                      </a:r>
                      <a:r>
                        <a:rPr lang="en-US" baseline="0" dirty="0" smtClean="0"/>
                        <a:t> Is the tone consistent? If not when does it change?</a:t>
                      </a:r>
                      <a:endParaRPr lang="en-US" dirty="0"/>
                    </a:p>
                  </a:txBody>
                  <a:tcPr/>
                </a:tc>
              </a:tr>
              <a:tr h="962499">
                <a:tc>
                  <a:txBody>
                    <a:bodyPr/>
                    <a:lstStyle/>
                    <a:p>
                      <a:r>
                        <a:rPr lang="en-US" dirty="0" smtClean="0"/>
                        <a:t>Rhetorical:</a:t>
                      </a:r>
                      <a:endParaRPr lang="en-US" dirty="0"/>
                    </a:p>
                  </a:txBody>
                  <a:tcPr/>
                </a:tc>
                <a:tc>
                  <a:txBody>
                    <a:bodyPr/>
                    <a:lstStyle/>
                    <a:p>
                      <a:r>
                        <a:rPr lang="en-US" dirty="0" smtClean="0"/>
                        <a:t>Is the a specific</a:t>
                      </a:r>
                      <a:r>
                        <a:rPr lang="en-US" baseline="0" dirty="0" smtClean="0"/>
                        <a:t> number of syllables, form, rhyme scheme used?  Are specific sound devices used or repeated?  What does the diction reveal?</a:t>
                      </a:r>
                      <a:endParaRPr lang="en-US" dirty="0"/>
                    </a:p>
                  </a:txBody>
                  <a:tcPr/>
                </a:tc>
              </a:tr>
              <a:tr h="673749">
                <a:tc>
                  <a:txBody>
                    <a:bodyPr/>
                    <a:lstStyle/>
                    <a:p>
                      <a:r>
                        <a:rPr lang="en-US" dirty="0" smtClean="0"/>
                        <a:t>Stylistic:</a:t>
                      </a:r>
                      <a:endParaRPr lang="en-US" dirty="0"/>
                    </a:p>
                  </a:txBody>
                  <a:tcPr/>
                </a:tc>
                <a:tc>
                  <a:txBody>
                    <a:bodyPr/>
                    <a:lstStyle/>
                    <a:p>
                      <a:r>
                        <a:rPr lang="en-US" dirty="0" smtClean="0"/>
                        <a:t>What figurative language</a:t>
                      </a:r>
                      <a:r>
                        <a:rPr lang="en-US" baseline="0" dirty="0" smtClean="0"/>
                        <a:t> is used? What images Are there patterns?</a:t>
                      </a:r>
                    </a:p>
                    <a:p>
                      <a:r>
                        <a:rPr lang="en-US" baseline="0" dirty="0" smtClean="0"/>
                        <a:t>(</a:t>
                      </a:r>
                      <a:r>
                        <a:rPr lang="it-IT" baseline="0" dirty="0" smtClean="0"/>
                        <a:t>metaphor, simile, personification, apostrophe, hyperbole, etc)</a:t>
                      </a:r>
                      <a:endParaRPr lang="en-US" dirty="0"/>
                    </a:p>
                  </a:txBody>
                  <a:tcPr/>
                </a:tc>
              </a:tr>
            </a:tbl>
          </a:graphicData>
        </a:graphic>
      </p:graphicFrame>
    </p:spTree>
    <p:extLst>
      <p:ext uri="{BB962C8B-B14F-4D97-AF65-F5344CB8AC3E}">
        <p14:creationId xmlns:p14="http://schemas.microsoft.com/office/powerpoint/2010/main" val="1097719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Copy the Following Chart: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47024188"/>
              </p:ext>
            </p:extLst>
          </p:nvPr>
        </p:nvGraphicFramePr>
        <p:xfrm>
          <a:off x="301625" y="1527174"/>
          <a:ext cx="8504240" cy="4806922"/>
        </p:xfrm>
        <a:graphic>
          <a:graphicData uri="http://schemas.openxmlformats.org/drawingml/2006/table">
            <a:tbl>
              <a:tblPr firstRow="1" bandRow="1">
                <a:tableStyleId>{5C22544A-7EE6-4342-B048-85BDC9FD1C3A}</a:tableStyleId>
              </a:tblPr>
              <a:tblGrid>
                <a:gridCol w="1700848"/>
                <a:gridCol w="1700848"/>
                <a:gridCol w="1700848"/>
                <a:gridCol w="1700848"/>
                <a:gridCol w="1700848"/>
              </a:tblGrid>
              <a:tr h="1377343">
                <a:tc>
                  <a:txBody>
                    <a:bodyPr/>
                    <a:lstStyle/>
                    <a:p>
                      <a:r>
                        <a:rPr lang="en-US" dirty="0" smtClean="0"/>
                        <a:t>Group</a:t>
                      </a:r>
                      <a:r>
                        <a:rPr lang="en-US" baseline="0" dirty="0" smtClean="0"/>
                        <a:t> Members/</a:t>
                      </a:r>
                    </a:p>
                    <a:p>
                      <a:r>
                        <a:rPr lang="en-US" dirty="0" smtClean="0"/>
                        <a:t>Product Type</a:t>
                      </a:r>
                      <a:endParaRPr lang="en-US" dirty="0"/>
                    </a:p>
                  </a:txBody>
                  <a:tcPr/>
                </a:tc>
                <a:tc>
                  <a:txBody>
                    <a:bodyPr/>
                    <a:lstStyle/>
                    <a:p>
                      <a:r>
                        <a:rPr lang="en-US" dirty="0" smtClean="0"/>
                        <a:t>Rhetorical</a:t>
                      </a:r>
                      <a:r>
                        <a:rPr lang="en-US" baseline="0" dirty="0" smtClean="0"/>
                        <a:t> Devices</a:t>
                      </a:r>
                      <a:endParaRPr lang="en-US" dirty="0"/>
                    </a:p>
                  </a:txBody>
                  <a:tcPr/>
                </a:tc>
                <a:tc>
                  <a:txBody>
                    <a:bodyPr/>
                    <a:lstStyle/>
                    <a:p>
                      <a:r>
                        <a:rPr lang="en-US" dirty="0" smtClean="0"/>
                        <a:t>Visual Fallacy/</a:t>
                      </a:r>
                    </a:p>
                    <a:p>
                      <a:r>
                        <a:rPr lang="en-US" dirty="0" smtClean="0"/>
                        <a:t>Purpose</a:t>
                      </a:r>
                      <a:endParaRPr lang="en-US" dirty="0"/>
                    </a:p>
                  </a:txBody>
                  <a:tcPr/>
                </a:tc>
                <a:tc>
                  <a:txBody>
                    <a:bodyPr/>
                    <a:lstStyle/>
                    <a:p>
                      <a:r>
                        <a:rPr lang="en-US" dirty="0" smtClean="0"/>
                        <a:t>Logical,</a:t>
                      </a:r>
                      <a:r>
                        <a:rPr lang="en-US" baseline="0" dirty="0" smtClean="0"/>
                        <a:t> Ethical , Emotional </a:t>
                      </a:r>
                      <a:r>
                        <a:rPr lang="en-US" dirty="0" smtClean="0"/>
                        <a:t>Fallacy/</a:t>
                      </a:r>
                    </a:p>
                    <a:p>
                      <a:r>
                        <a:rPr lang="en-US" dirty="0" smtClean="0"/>
                        <a:t>Purpose</a:t>
                      </a:r>
                      <a:endParaRPr lang="en-US" dirty="0"/>
                    </a:p>
                  </a:txBody>
                  <a:tcPr/>
                </a:tc>
                <a:tc>
                  <a:txBody>
                    <a:bodyPr/>
                    <a:lstStyle/>
                    <a:p>
                      <a:r>
                        <a:rPr lang="en-US" dirty="0" smtClean="0"/>
                        <a:t>Grade</a:t>
                      </a:r>
                      <a:endParaRPr lang="en-US" dirty="0"/>
                    </a:p>
                  </a:txBody>
                  <a:tcPr/>
                </a:tc>
              </a:tr>
              <a:tr h="55093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58589">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r h="55858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55858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558589">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55858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65715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r>
              <a:rPr lang="en-US" dirty="0" smtClean="0"/>
              <a:t>.</a:t>
            </a:r>
            <a:endParaRPr lang="en-US" dirty="0"/>
          </a:p>
        </p:txBody>
      </p:sp>
    </p:spTree>
    <p:extLst>
      <p:ext uri="{BB962C8B-B14F-4D97-AF65-F5344CB8AC3E}">
        <p14:creationId xmlns:p14="http://schemas.microsoft.com/office/powerpoint/2010/main" val="3279484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Brother” Assignment</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179221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1/31/2017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Vocabulary Notes</a:t>
            </a:r>
          </a:p>
          <a:p>
            <a:pPr lvl="1"/>
            <a:r>
              <a:rPr lang="en-US" dirty="0" smtClean="0">
                <a:solidFill>
                  <a:srgbClr val="C00000"/>
                </a:solidFill>
              </a:rPr>
              <a:t>BBR Due Tomorrow</a:t>
            </a:r>
            <a:endParaRPr lang="en-US" dirty="0">
              <a:solidFill>
                <a:srgbClr val="C00000"/>
              </a:solidFill>
            </a:endParaRPr>
          </a:p>
          <a:p>
            <a:r>
              <a:rPr lang="en-US" dirty="0" smtClean="0">
                <a:solidFill>
                  <a:srgbClr val="C00000"/>
                </a:solidFill>
              </a:rPr>
              <a:t>Warm Up-Poetry Practice</a:t>
            </a:r>
            <a:endParaRPr lang="en-US" dirty="0">
              <a:solidFill>
                <a:srgbClr val="C00000"/>
              </a:solidFill>
            </a:endParaRPr>
          </a:p>
          <a:p>
            <a:r>
              <a:rPr lang="en-US" dirty="0">
                <a:solidFill>
                  <a:srgbClr val="C00000"/>
                </a:solidFill>
              </a:rPr>
              <a:t>Review the Essential Questions and Daily </a:t>
            </a:r>
            <a:r>
              <a:rPr lang="en-US" dirty="0" smtClean="0">
                <a:solidFill>
                  <a:srgbClr val="C00000"/>
                </a:solidFill>
              </a:rPr>
              <a:t>Objectives</a:t>
            </a:r>
          </a:p>
          <a:p>
            <a:r>
              <a:rPr lang="en-US" dirty="0" smtClean="0">
                <a:solidFill>
                  <a:srgbClr val="0000CC"/>
                </a:solidFill>
              </a:rPr>
              <a:t>Presentations</a:t>
            </a:r>
            <a:endParaRPr lang="en-US" dirty="0">
              <a:solidFill>
                <a:srgbClr val="0000CC"/>
              </a:solidFill>
            </a:endParaRPr>
          </a:p>
          <a:p>
            <a:r>
              <a:rPr lang="en-US" dirty="0" smtClean="0">
                <a:solidFill>
                  <a:srgbClr val="0000CC"/>
                </a:solidFill>
              </a:rPr>
              <a:t>Grammar and Stylistic Devices Practice</a:t>
            </a:r>
            <a:endParaRPr lang="en-US" dirty="0">
              <a:solidFill>
                <a:srgbClr val="0000CC"/>
              </a:solidFill>
            </a:endParaRPr>
          </a:p>
          <a:p>
            <a:r>
              <a:rPr lang="en-US" dirty="0" smtClean="0">
                <a:solidFill>
                  <a:srgbClr val="0000CC"/>
                </a:solidFill>
              </a:rPr>
              <a:t>Introduce and Begin Analyzing Orwell’s </a:t>
            </a:r>
            <a:r>
              <a:rPr lang="en-US" i="1" dirty="0" smtClean="0">
                <a:solidFill>
                  <a:srgbClr val="0000CC"/>
                </a:solidFill>
              </a:rPr>
              <a:t>1984</a:t>
            </a:r>
            <a:endParaRPr lang="en-US" dirty="0">
              <a:solidFill>
                <a:srgbClr val="0000CC"/>
              </a:solidFill>
            </a:endParaRPr>
          </a:p>
          <a:p>
            <a:r>
              <a:rPr lang="en-US" dirty="0">
                <a:solidFill>
                  <a:srgbClr val="C00000"/>
                </a:solidFill>
              </a:rPr>
              <a:t>Complete a Closure Question</a:t>
            </a:r>
          </a:p>
          <a:p>
            <a:pPr marL="0" indent="0">
              <a:buNone/>
            </a:pPr>
            <a:endParaRPr lang="en-US" dirty="0"/>
          </a:p>
        </p:txBody>
      </p:sp>
    </p:spTree>
    <p:extLst>
      <p:ext uri="{BB962C8B-B14F-4D97-AF65-F5344CB8AC3E}">
        <p14:creationId xmlns:p14="http://schemas.microsoft.com/office/powerpoint/2010/main" val="557359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p:txBody>
      </p:sp>
    </p:spTree>
    <p:extLst>
      <p:ext uri="{BB962C8B-B14F-4D97-AF65-F5344CB8AC3E}">
        <p14:creationId xmlns:p14="http://schemas.microsoft.com/office/powerpoint/2010/main" val="287733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r>
              <a:rPr lang="en-US" sz="2800" dirty="0" smtClean="0"/>
              <a:t>?</a:t>
            </a:r>
            <a:endParaRPr lang="en-US" sz="2800" dirty="0"/>
          </a:p>
        </p:txBody>
      </p:sp>
    </p:spTree>
    <p:extLst>
      <p:ext uri="{BB962C8B-B14F-4D97-AF65-F5344CB8AC3E}">
        <p14:creationId xmlns:p14="http://schemas.microsoft.com/office/powerpoint/2010/main" val="471583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the following sentences parallel.</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Scheduling, purchasing, and management of inventory are all steps in the retail process.</a:t>
            </a:r>
          </a:p>
          <a:p>
            <a:pPr marL="514350" indent="-514350">
              <a:buFont typeface="+mj-lt"/>
              <a:buAutoNum type="arabicPeriod"/>
            </a:pPr>
            <a:r>
              <a:rPr lang="en-US" dirty="0"/>
              <a:t>I could not wait to taste the new foods, to experience the new restaurant, and visiting the town.</a:t>
            </a:r>
          </a:p>
          <a:p>
            <a:pPr marL="514350" indent="-514350">
              <a:buFont typeface="+mj-lt"/>
              <a:buAutoNum type="arabicPeriod"/>
            </a:pPr>
            <a:r>
              <a:rPr lang="en-US" dirty="0"/>
              <a:t>Some experts feels that jogging is not a sport, but it requires athleticism.</a:t>
            </a:r>
          </a:p>
          <a:p>
            <a:pPr marL="514350" indent="-514350">
              <a:buFont typeface="+mj-lt"/>
              <a:buAutoNum type="arabicPeriod"/>
            </a:pPr>
            <a:r>
              <a:rPr lang="en-US" dirty="0"/>
              <a:t>Most people prefer apples to eating celery.</a:t>
            </a:r>
          </a:p>
          <a:p>
            <a:pPr marL="0" indent="0">
              <a:buNone/>
            </a:pPr>
            <a:endParaRPr lang="en-US" dirty="0"/>
          </a:p>
        </p:txBody>
      </p:sp>
    </p:spTree>
    <p:extLst>
      <p:ext uri="{BB962C8B-B14F-4D97-AF65-F5344CB8AC3E}">
        <p14:creationId xmlns:p14="http://schemas.microsoft.com/office/powerpoint/2010/main" val="819449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Practice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solidFill>
                  <a:srgbClr val="0070C0"/>
                </a:solidFill>
              </a:rPr>
              <a:t>“A rowan like a </a:t>
            </a:r>
            <a:r>
              <a:rPr lang="en-US" dirty="0" err="1">
                <a:solidFill>
                  <a:srgbClr val="0070C0"/>
                </a:solidFill>
              </a:rPr>
              <a:t>lipsticked</a:t>
            </a:r>
            <a:r>
              <a:rPr lang="en-US" dirty="0">
                <a:solidFill>
                  <a:srgbClr val="0070C0"/>
                </a:solidFill>
              </a:rPr>
              <a:t> girl.”  -Heaney, “Song”</a:t>
            </a:r>
          </a:p>
          <a:p>
            <a:pPr marL="0" indent="0">
              <a:buNone/>
            </a:pPr>
            <a:r>
              <a:rPr lang="en-US" dirty="0"/>
              <a:t>***a rowan is a small tree that has white flowers and orange berries.</a:t>
            </a:r>
          </a:p>
          <a:p>
            <a:pPr marL="514350" indent="-514350">
              <a:buFont typeface="+mj-lt"/>
              <a:buAutoNum type="arabicPeriod"/>
            </a:pPr>
            <a:r>
              <a:rPr lang="en-US" dirty="0"/>
              <a:t>Other than color, what comes to mind you think of a “</a:t>
            </a:r>
            <a:r>
              <a:rPr lang="en-US" dirty="0" err="1"/>
              <a:t>lipsticked</a:t>
            </a:r>
            <a:r>
              <a:rPr lang="en-US" dirty="0"/>
              <a:t>” girl?</a:t>
            </a:r>
          </a:p>
          <a:p>
            <a:pPr marL="514350" indent="-514350">
              <a:buFont typeface="+mj-lt"/>
              <a:buAutoNum type="arabicPeriod"/>
            </a:pPr>
            <a:r>
              <a:rPr lang="en-US" dirty="0"/>
              <a:t>How would it change the meaning and feeling of the line if, instead of “</a:t>
            </a:r>
            <a:r>
              <a:rPr lang="en-US" dirty="0" err="1"/>
              <a:t>lipsticked</a:t>
            </a:r>
            <a:r>
              <a:rPr lang="en-US" dirty="0"/>
              <a:t> girl,” the author wrote “girl with lipstick on?”</a:t>
            </a:r>
          </a:p>
          <a:p>
            <a:pPr marL="514350" indent="-514350">
              <a:buFont typeface="+mj-lt"/>
              <a:buAutoNum type="arabicPeriod"/>
            </a:pPr>
            <a:r>
              <a:rPr lang="en-US" dirty="0"/>
              <a:t>Write a simile comparing a tree with an animal.  In your simile, use a word that is normally used as a noun (like lipstick) as an adjective (</a:t>
            </a:r>
            <a:r>
              <a:rPr lang="en-US" dirty="0" err="1"/>
              <a:t>lipsticked</a:t>
            </a:r>
            <a:r>
              <a:rPr lang="en-US" dirty="0" smtClean="0"/>
              <a:t>).</a:t>
            </a:r>
            <a:endParaRPr lang="en-US" dirty="0"/>
          </a:p>
        </p:txBody>
      </p:sp>
    </p:spTree>
    <p:extLst>
      <p:ext uri="{BB962C8B-B14F-4D97-AF65-F5344CB8AC3E}">
        <p14:creationId xmlns:p14="http://schemas.microsoft.com/office/powerpoint/2010/main" val="3154338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Reflection</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2534226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2/1/2017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BBR </a:t>
            </a:r>
            <a:endParaRPr lang="en-US" dirty="0">
              <a:solidFill>
                <a:srgbClr val="C00000"/>
              </a:solidFill>
            </a:endParaRPr>
          </a:p>
          <a:p>
            <a:r>
              <a:rPr lang="en-US" dirty="0">
                <a:solidFill>
                  <a:srgbClr val="C00000"/>
                </a:solidFill>
              </a:rPr>
              <a:t>Warm Up-Poetry Practice</a:t>
            </a:r>
          </a:p>
          <a:p>
            <a:r>
              <a:rPr lang="en-US" dirty="0">
                <a:solidFill>
                  <a:srgbClr val="C00000"/>
                </a:solidFill>
              </a:rPr>
              <a:t>Review the Essential Questions and Daily Objectives</a:t>
            </a:r>
          </a:p>
          <a:p>
            <a:r>
              <a:rPr lang="en-US" dirty="0">
                <a:solidFill>
                  <a:srgbClr val="0000CC"/>
                </a:solidFill>
              </a:rPr>
              <a:t>Grammar and Stylistic Devices Practice</a:t>
            </a:r>
          </a:p>
          <a:p>
            <a:r>
              <a:rPr lang="en-US" dirty="0" smtClean="0">
                <a:solidFill>
                  <a:srgbClr val="0000CC"/>
                </a:solidFill>
              </a:rPr>
              <a:t>Begin </a:t>
            </a:r>
            <a:r>
              <a:rPr lang="en-US" dirty="0" smtClean="0">
                <a:solidFill>
                  <a:srgbClr val="0000CC"/>
                </a:solidFill>
              </a:rPr>
              <a:t>Analyzing </a:t>
            </a:r>
            <a:r>
              <a:rPr lang="en-US" dirty="0">
                <a:solidFill>
                  <a:srgbClr val="0000CC"/>
                </a:solidFill>
              </a:rPr>
              <a:t>Orwell’s </a:t>
            </a:r>
            <a:r>
              <a:rPr lang="en-US" i="1" dirty="0" smtClean="0">
                <a:solidFill>
                  <a:srgbClr val="0000CC"/>
                </a:solidFill>
              </a:rPr>
              <a:t>1984 </a:t>
            </a:r>
            <a:r>
              <a:rPr lang="en-US" dirty="0" smtClean="0">
                <a:solidFill>
                  <a:srgbClr val="0000CC"/>
                </a:solidFill>
              </a:rPr>
              <a:t>in </a:t>
            </a:r>
            <a:r>
              <a:rPr lang="en-US" dirty="0" smtClean="0">
                <a:solidFill>
                  <a:srgbClr val="0000CC"/>
                </a:solidFill>
              </a:rPr>
              <a:t>Centers</a:t>
            </a:r>
            <a:endParaRPr lang="en-US" dirty="0">
              <a:solidFill>
                <a:srgbClr val="0000CC"/>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3155834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p:txBody>
      </p:sp>
    </p:spTree>
    <p:extLst>
      <p:ext uri="{BB962C8B-B14F-4D97-AF65-F5344CB8AC3E}">
        <p14:creationId xmlns:p14="http://schemas.microsoft.com/office/powerpoint/2010/main" val="2470972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00" dirty="0"/>
              <a:t>How is a culture created? </a:t>
            </a:r>
          </a:p>
          <a:p>
            <a:r>
              <a:rPr lang="en-US" sz="2800" dirty="0"/>
              <a:t>How does the manipulation of language impact how people believe, think, feel, and react?</a:t>
            </a:r>
          </a:p>
          <a:p>
            <a:r>
              <a:rPr lang="en-US" sz="2800" dirty="0"/>
              <a:t>How do culture, propaganda, and the government influence how people believe, think, feel, and react?</a:t>
            </a:r>
          </a:p>
          <a:p>
            <a:r>
              <a:rPr lang="en-US" sz="2800" dirty="0"/>
              <a:t>Is it possible for thoughts or words to be illegal?</a:t>
            </a:r>
          </a:p>
          <a:p>
            <a:r>
              <a:rPr lang="en-US" sz="2800" dirty="0"/>
              <a:t>To what extent does popular culture determine what our society values?</a:t>
            </a:r>
          </a:p>
          <a:p>
            <a:r>
              <a:rPr lang="en-US" sz="2800" dirty="0"/>
              <a:t>Is it possible to protect oneself from the influence of media, government, and propaganda?  Is it possible to be completely objective?</a:t>
            </a:r>
          </a:p>
          <a:p>
            <a:r>
              <a:rPr lang="en-US" sz="28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228687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pPr marL="0" indent="0">
              <a:buNone/>
            </a:pPr>
            <a:endParaRPr lang="en-US" dirty="0" smtClean="0"/>
          </a:p>
        </p:txBody>
      </p:sp>
    </p:spTree>
    <p:extLst>
      <p:ext uri="{BB962C8B-B14F-4D97-AF65-F5344CB8AC3E}">
        <p14:creationId xmlns:p14="http://schemas.microsoft.com/office/powerpoint/2010/main" val="1427953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Grammar Review- Identify the errors in the following sentences: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55000" lnSpcReduction="20000"/>
          </a:bodyPr>
          <a:lstStyle/>
          <a:p>
            <a:pPr marL="0" indent="0">
              <a:buNone/>
            </a:pPr>
            <a:r>
              <a:rPr lang="en-US" sz="5100" dirty="0" smtClean="0">
                <a:solidFill>
                  <a:srgbClr val="0033CC"/>
                </a:solidFill>
              </a:rPr>
              <a:t>_____ 1. </a:t>
            </a:r>
            <a:r>
              <a:rPr lang="en-US" sz="5100" dirty="0">
                <a:solidFill>
                  <a:srgbClr val="0033CC"/>
                </a:solidFill>
              </a:rPr>
              <a:t>After Benjamin finished work, Alice, Sal, and him went to the game together.</a:t>
            </a:r>
          </a:p>
          <a:p>
            <a:pPr marL="0" indent="0">
              <a:buNone/>
            </a:pPr>
            <a:r>
              <a:rPr lang="en-US" dirty="0"/>
              <a:t>a. pronoun agreement	b. subject/verb agreement	c. parallel structure</a:t>
            </a:r>
          </a:p>
          <a:p>
            <a:pPr marL="0" indent="0">
              <a:buNone/>
            </a:pPr>
            <a:r>
              <a:rPr lang="en-US" sz="5100" dirty="0" smtClean="0">
                <a:solidFill>
                  <a:srgbClr val="0000CC"/>
                </a:solidFill>
              </a:rPr>
              <a:t>_____ 2. </a:t>
            </a:r>
            <a:r>
              <a:rPr lang="en-US" sz="5100" dirty="0">
                <a:solidFill>
                  <a:srgbClr val="0000CC"/>
                </a:solidFill>
              </a:rPr>
              <a:t>A good way to test the reliability of medical textbooks is by examining the credentials of its editorial boards.</a:t>
            </a:r>
          </a:p>
          <a:p>
            <a:pPr marL="0" indent="0">
              <a:buNone/>
            </a:pPr>
            <a:r>
              <a:rPr lang="en-US" dirty="0"/>
              <a:t>a. pronoun agreement	b. subject/verb agreement	c. parallel </a:t>
            </a:r>
            <a:r>
              <a:rPr lang="en-US" dirty="0" smtClean="0"/>
              <a:t>structure</a:t>
            </a:r>
            <a:r>
              <a:rPr lang="en-US" dirty="0"/>
              <a:t> </a:t>
            </a:r>
          </a:p>
          <a:p>
            <a:pPr marL="0" indent="0">
              <a:buNone/>
            </a:pPr>
            <a:r>
              <a:rPr lang="en-US" sz="5100" dirty="0" smtClean="0">
                <a:solidFill>
                  <a:srgbClr val="0000CC"/>
                </a:solidFill>
              </a:rPr>
              <a:t>_____3. </a:t>
            </a:r>
            <a:r>
              <a:rPr lang="en-US" sz="5100" dirty="0">
                <a:solidFill>
                  <a:srgbClr val="0000CC"/>
                </a:solidFill>
              </a:rPr>
              <a:t>Anyone who misses the morning bus knows that they will be picked up by the van in the afternoon.</a:t>
            </a:r>
          </a:p>
          <a:p>
            <a:pPr marL="0" indent="0">
              <a:buNone/>
            </a:pPr>
            <a:r>
              <a:rPr lang="en-US" dirty="0" smtClean="0"/>
              <a:t>a</a:t>
            </a:r>
            <a:r>
              <a:rPr lang="en-US" dirty="0"/>
              <a:t>. pronoun agreement	b. subject/verb agreement	c. parallel </a:t>
            </a:r>
            <a:r>
              <a:rPr lang="en-US" dirty="0" smtClean="0"/>
              <a:t>structure</a:t>
            </a:r>
            <a:r>
              <a:rPr lang="en-US" dirty="0"/>
              <a:t> </a:t>
            </a:r>
          </a:p>
          <a:p>
            <a:pPr marL="0" indent="0">
              <a:buNone/>
            </a:pPr>
            <a:r>
              <a:rPr lang="en-US" sz="5100" dirty="0" smtClean="0">
                <a:solidFill>
                  <a:srgbClr val="0000CC"/>
                </a:solidFill>
              </a:rPr>
              <a:t>_____4. </a:t>
            </a:r>
            <a:r>
              <a:rPr lang="en-US" sz="5100" dirty="0">
                <a:solidFill>
                  <a:srgbClr val="0000CC"/>
                </a:solidFill>
              </a:rPr>
              <a:t>The handwriting was so poor that Jana couldn’t determine to who the letter was written.</a:t>
            </a:r>
          </a:p>
          <a:p>
            <a:pPr marL="0" lvl="0" indent="0">
              <a:buNone/>
            </a:pPr>
            <a:r>
              <a:rPr lang="en-US" dirty="0" smtClean="0"/>
              <a:t>a. pronoun </a:t>
            </a:r>
            <a:r>
              <a:rPr lang="en-US" dirty="0"/>
              <a:t>agreement	b. </a:t>
            </a:r>
            <a:r>
              <a:rPr lang="en-US" dirty="0" smtClean="0"/>
              <a:t>subject/verb agreement</a:t>
            </a:r>
            <a:r>
              <a:rPr lang="en-US" dirty="0"/>
              <a:t>	</a:t>
            </a:r>
            <a:r>
              <a:rPr lang="en-US" dirty="0" smtClean="0"/>
              <a:t>c. </a:t>
            </a:r>
            <a:r>
              <a:rPr lang="en-US" dirty="0"/>
              <a:t>parallel structure</a:t>
            </a:r>
          </a:p>
          <a:p>
            <a:endParaRPr lang="en-US" dirty="0"/>
          </a:p>
        </p:txBody>
      </p:sp>
    </p:spTree>
    <p:extLst>
      <p:ext uri="{BB962C8B-B14F-4D97-AF65-F5344CB8AC3E}">
        <p14:creationId xmlns:p14="http://schemas.microsoft.com/office/powerpoint/2010/main" val="3763106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Review</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dirty="0" smtClean="0">
                <a:solidFill>
                  <a:srgbClr val="C00000"/>
                </a:solidFill>
              </a:rPr>
              <a:t>Details are facts, observations, and incidents that are used to develop a topic and impart author’s style.  </a:t>
            </a:r>
          </a:p>
          <a:p>
            <a:r>
              <a:rPr lang="en-US" dirty="0" smtClean="0">
                <a:solidFill>
                  <a:srgbClr val="FF0066"/>
                </a:solidFill>
              </a:rPr>
              <a:t>Details can be general or specific. Specific details are used to refer to fewer things in a precise manner usually creating a mental picture.</a:t>
            </a:r>
          </a:p>
          <a:p>
            <a:r>
              <a:rPr lang="en-US" dirty="0" smtClean="0">
                <a:solidFill>
                  <a:srgbClr val="CC00CC"/>
                </a:solidFill>
              </a:rPr>
              <a:t>The author uses detail to focus the reader’s attention and bring the reader into the scene.</a:t>
            </a:r>
          </a:p>
          <a:p>
            <a:r>
              <a:rPr lang="en-US" dirty="0" smtClean="0">
                <a:solidFill>
                  <a:srgbClr val="7030A0"/>
                </a:solidFill>
              </a:rPr>
              <a:t>Consequently, detail shapes the reader’s attitude by focusing attention:  the more specific the detail, the greater the focus on the object described.</a:t>
            </a:r>
          </a:p>
          <a:p>
            <a:r>
              <a:rPr lang="en-US" dirty="0" smtClean="0">
                <a:solidFill>
                  <a:srgbClr val="0000CC"/>
                </a:solidFill>
              </a:rPr>
              <a:t>Remember, detail can also state by understatement; the absence of details can be used to contrast the specific details in a given text. </a:t>
            </a:r>
            <a:endParaRPr lang="en-US" dirty="0">
              <a:solidFill>
                <a:srgbClr val="0000CC"/>
              </a:solidFill>
            </a:endParaRPr>
          </a:p>
        </p:txBody>
      </p:sp>
    </p:spTree>
    <p:extLst>
      <p:ext uri="{BB962C8B-B14F-4D97-AF65-F5344CB8AC3E}">
        <p14:creationId xmlns:p14="http://schemas.microsoft.com/office/powerpoint/2010/main" val="4293235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solidFill>
                  <a:srgbClr val="0000CC"/>
                </a:solidFill>
              </a:rPr>
              <a:t>“How fine it is to enter some old town, walled and turreted, just at approach of nightfall, or to come to some straggling village, with the lights streaming through the surrounding gloom; and then, after inquiring for the best entertainment that the place affords, to “take one’s ease at one’s inn!” – Hazlitt, “On Going a Journey”</a:t>
            </a:r>
          </a:p>
          <a:p>
            <a:pPr marL="514350" indent="-514350">
              <a:buFont typeface="+mj-lt"/>
              <a:buAutoNum type="arabicPeriod"/>
            </a:pPr>
            <a:r>
              <a:rPr lang="en-US" dirty="0"/>
              <a:t>What details support the generalization, “how fine it is?”</a:t>
            </a:r>
          </a:p>
          <a:p>
            <a:pPr marL="514350" indent="-514350">
              <a:buFont typeface="+mj-lt"/>
              <a:buAutoNum type="arabicPeriod"/>
            </a:pPr>
            <a:r>
              <a:rPr lang="en-US" dirty="0"/>
              <a:t>What feelings are evoked by the details of the town (old, walled, turreted)?  How does this selection of detail communicate Hazlitt’s attitude toward the town?</a:t>
            </a:r>
          </a:p>
          <a:p>
            <a:pPr marL="514350" indent="-514350">
              <a:buFont typeface="+mj-lt"/>
              <a:buAutoNum type="arabicPeriod"/>
            </a:pPr>
            <a:r>
              <a:rPr lang="en-US" dirty="0"/>
              <a:t>Imagine going to a motel after a long day on the road.  The motel is the only place to sleep in town, and the next town is 200 miles away.  The motel is old and dirty; your room is shabby and dark.  Write a brief description which expresses your attitude toward this room.  </a:t>
            </a:r>
          </a:p>
          <a:p>
            <a:endParaRPr lang="en-US" dirty="0"/>
          </a:p>
        </p:txBody>
      </p:sp>
    </p:spTree>
    <p:extLst>
      <p:ext uri="{BB962C8B-B14F-4D97-AF65-F5344CB8AC3E}">
        <p14:creationId xmlns:p14="http://schemas.microsoft.com/office/powerpoint/2010/main" val="31740121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2/2/2016</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p>
          <a:p>
            <a:r>
              <a:rPr lang="en-US" dirty="0">
                <a:solidFill>
                  <a:srgbClr val="C00000"/>
                </a:solidFill>
              </a:rPr>
              <a:t>Warm Up-Poetry Practice</a:t>
            </a:r>
          </a:p>
          <a:p>
            <a:r>
              <a:rPr lang="en-US" dirty="0">
                <a:solidFill>
                  <a:srgbClr val="C00000"/>
                </a:solidFill>
              </a:rPr>
              <a:t>Review the Essential Questions and Daily Objectives</a:t>
            </a:r>
          </a:p>
          <a:p>
            <a:r>
              <a:rPr lang="en-US" dirty="0">
                <a:solidFill>
                  <a:srgbClr val="0000CC"/>
                </a:solidFill>
              </a:rPr>
              <a:t>Grammar and Stylistic Devices Practice</a:t>
            </a:r>
          </a:p>
          <a:p>
            <a:r>
              <a:rPr lang="en-US" dirty="0" smtClean="0">
                <a:solidFill>
                  <a:srgbClr val="0000CC"/>
                </a:solidFill>
              </a:rPr>
              <a:t>Introduce </a:t>
            </a:r>
            <a:r>
              <a:rPr lang="en-US" dirty="0" smtClean="0">
                <a:solidFill>
                  <a:srgbClr val="0000CC"/>
                </a:solidFill>
              </a:rPr>
              <a:t>Orwell’s </a:t>
            </a:r>
            <a:r>
              <a:rPr lang="en-US" i="1" dirty="0">
                <a:solidFill>
                  <a:srgbClr val="0000CC"/>
                </a:solidFill>
              </a:rPr>
              <a:t>1984 </a:t>
            </a:r>
            <a:endParaRPr lang="en-US" dirty="0">
              <a:solidFill>
                <a:srgbClr val="0000CC"/>
              </a:solidFill>
            </a:endParaRPr>
          </a:p>
          <a:p>
            <a:r>
              <a:rPr lang="en-US" dirty="0">
                <a:solidFill>
                  <a:srgbClr val="C00000"/>
                </a:solidFill>
              </a:rPr>
              <a:t>Complete a Closure Question</a:t>
            </a:r>
          </a:p>
          <a:p>
            <a:endParaRPr lang="en-US" dirty="0"/>
          </a:p>
        </p:txBody>
      </p:sp>
    </p:spTree>
    <p:extLst>
      <p:ext uri="{BB962C8B-B14F-4D97-AF65-F5344CB8AC3E}">
        <p14:creationId xmlns:p14="http://schemas.microsoft.com/office/powerpoint/2010/main" val="22708735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166181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8117086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the following sentences parallel.</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solidFill>
                  <a:srgbClr val="FF0000"/>
                </a:solidFill>
              </a:rPr>
              <a:t>Planning, drafting</a:t>
            </a:r>
            <a:r>
              <a:rPr lang="en-US" dirty="0"/>
              <a:t>, and revision are three steps in the writing process.</a:t>
            </a:r>
          </a:p>
          <a:p>
            <a:pPr marL="514350" indent="-514350">
              <a:buFont typeface="+mj-lt"/>
              <a:buAutoNum type="arabicPeriod"/>
            </a:pPr>
            <a:r>
              <a:rPr lang="en-US" dirty="0"/>
              <a:t>Jaime delights </a:t>
            </a:r>
            <a:r>
              <a:rPr lang="en-US" dirty="0">
                <a:solidFill>
                  <a:srgbClr val="FF0000"/>
                </a:solidFill>
              </a:rPr>
              <a:t>in foggy days </a:t>
            </a:r>
            <a:r>
              <a:rPr lang="en-US" dirty="0"/>
              <a:t>as much as sunny days delight other people.</a:t>
            </a:r>
          </a:p>
          <a:p>
            <a:pPr marL="514350" indent="-514350">
              <a:buFont typeface="+mj-lt"/>
              <a:buAutoNum type="arabicPeriod"/>
            </a:pPr>
            <a:r>
              <a:rPr lang="en-US" dirty="0"/>
              <a:t>I was </a:t>
            </a:r>
            <a:r>
              <a:rPr lang="en-US" dirty="0">
                <a:solidFill>
                  <a:srgbClr val="FF0000"/>
                </a:solidFill>
              </a:rPr>
              <a:t>wet, cold </a:t>
            </a:r>
            <a:r>
              <a:rPr lang="en-US" dirty="0"/>
              <a:t>and needing sleep.</a:t>
            </a:r>
          </a:p>
          <a:p>
            <a:pPr marL="514350" indent="-514350">
              <a:buFont typeface="+mj-lt"/>
              <a:buAutoNum type="arabicPeriod"/>
            </a:pPr>
            <a:r>
              <a:rPr lang="en-US" dirty="0"/>
              <a:t>This weekend we have </a:t>
            </a:r>
            <a:r>
              <a:rPr lang="en-US" dirty="0">
                <a:solidFill>
                  <a:srgbClr val="FF0000"/>
                </a:solidFill>
              </a:rPr>
              <a:t>a paper to write, a cake to bake</a:t>
            </a:r>
            <a:r>
              <a:rPr lang="en-US" dirty="0"/>
              <a:t>, and a birthday party.</a:t>
            </a:r>
          </a:p>
          <a:p>
            <a:pPr marL="514350" indent="-514350">
              <a:buFont typeface="+mj-lt"/>
              <a:buAutoNum type="arabicPeriod"/>
            </a:pPr>
            <a:r>
              <a:rPr lang="en-US" dirty="0"/>
              <a:t>Tell me about </a:t>
            </a:r>
            <a:r>
              <a:rPr lang="en-US" dirty="0">
                <a:solidFill>
                  <a:srgbClr val="FF0000"/>
                </a:solidFill>
              </a:rPr>
              <a:t>the students in your classes </a:t>
            </a:r>
            <a:r>
              <a:rPr lang="en-US" dirty="0"/>
              <a:t>and your soccer team.</a:t>
            </a:r>
          </a:p>
          <a:p>
            <a:endParaRPr lang="en-US" dirty="0"/>
          </a:p>
        </p:txBody>
      </p:sp>
    </p:spTree>
    <p:extLst>
      <p:ext uri="{BB962C8B-B14F-4D97-AF65-F5344CB8AC3E}">
        <p14:creationId xmlns:p14="http://schemas.microsoft.com/office/powerpoint/2010/main" val="2771910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Practice</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a:solidFill>
                  <a:srgbClr val="0000CC"/>
                </a:solidFill>
              </a:rPr>
              <a:t>“We went upstairs, through period bedrooms swathed in rose and lavender silk and vivid with new flowers, through dressing-rooms and poolrooms, and bathrooms, with sunken baths- intruding into one chamber where a disheveled man in pajamas was doing liver exercises on the floor.” –Fitzgerald, </a:t>
            </a:r>
            <a:r>
              <a:rPr lang="en-US" u="sng" dirty="0">
                <a:solidFill>
                  <a:srgbClr val="0000CC"/>
                </a:solidFill>
              </a:rPr>
              <a:t>The Great Gatsby</a:t>
            </a:r>
            <a:endParaRPr lang="en-US" dirty="0">
              <a:solidFill>
                <a:srgbClr val="0000CC"/>
              </a:solidFill>
            </a:endParaRPr>
          </a:p>
          <a:p>
            <a:pPr marL="514350" indent="-514350">
              <a:buFont typeface="+mj-lt"/>
              <a:buAutoNum type="arabicPeriod"/>
            </a:pPr>
            <a:r>
              <a:rPr lang="en-US" dirty="0"/>
              <a:t>List three general adjectives that you could use to describe this house.  Explain the connection between the detail in Fitzgerald’s sentence and the adjectives you have chosen.</a:t>
            </a:r>
          </a:p>
          <a:p>
            <a:pPr marL="514350" indent="-514350">
              <a:buFont typeface="+mj-lt"/>
              <a:buAutoNum type="arabicPeriod"/>
            </a:pPr>
            <a:r>
              <a:rPr lang="en-US" dirty="0"/>
              <a:t>How does the “disheveled man in pajamas…doing liver exercises on the floor” help created the mood and atmosphere of the house?</a:t>
            </a:r>
          </a:p>
          <a:p>
            <a:pPr marL="514350" indent="-514350">
              <a:buFont typeface="+mj-lt"/>
              <a:buAutoNum type="arabicPeriod"/>
            </a:pPr>
            <a:r>
              <a:rPr lang="en-US" dirty="0"/>
              <a:t>Rewrite the sentence eliminating the specific detail.  Read your sentence to your partner and discuss the change in impact and meaning.</a:t>
            </a:r>
          </a:p>
          <a:p>
            <a:endParaRPr lang="en-US" dirty="0"/>
          </a:p>
        </p:txBody>
      </p:sp>
    </p:spTree>
    <p:extLst>
      <p:ext uri="{BB962C8B-B14F-4D97-AF65-F5344CB8AC3E}">
        <p14:creationId xmlns:p14="http://schemas.microsoft.com/office/powerpoint/2010/main" val="20609796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2/3/2017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pPr lvl="1"/>
            <a:r>
              <a:rPr lang="en-US" dirty="0" err="1" smtClean="0">
                <a:solidFill>
                  <a:srgbClr val="C00000"/>
                </a:solidFill>
              </a:rPr>
              <a:t>AoW</a:t>
            </a:r>
            <a:endParaRPr lang="en-US" dirty="0">
              <a:solidFill>
                <a:srgbClr val="C00000"/>
              </a:solidFill>
            </a:endParaRPr>
          </a:p>
          <a:p>
            <a:r>
              <a:rPr lang="en-US" dirty="0">
                <a:solidFill>
                  <a:srgbClr val="C00000"/>
                </a:solidFill>
              </a:rPr>
              <a:t>No Warm Up</a:t>
            </a:r>
          </a:p>
          <a:p>
            <a:r>
              <a:rPr lang="en-US" dirty="0">
                <a:solidFill>
                  <a:srgbClr val="C00000"/>
                </a:solidFill>
              </a:rPr>
              <a:t>Complete the </a:t>
            </a:r>
            <a:r>
              <a:rPr lang="en-US" dirty="0" smtClean="0">
                <a:solidFill>
                  <a:srgbClr val="C00000"/>
                </a:solidFill>
              </a:rPr>
              <a:t>Test</a:t>
            </a:r>
            <a:endParaRPr lang="en-US" dirty="0">
              <a:solidFill>
                <a:srgbClr val="C00000"/>
              </a:solidFill>
            </a:endParaRPr>
          </a:p>
          <a:p>
            <a:endParaRPr lang="en-US" dirty="0"/>
          </a:p>
        </p:txBody>
      </p:sp>
    </p:spTree>
    <p:extLst>
      <p:ext uri="{BB962C8B-B14F-4D97-AF65-F5344CB8AC3E}">
        <p14:creationId xmlns:p14="http://schemas.microsoft.com/office/powerpoint/2010/main" val="16557140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2/6/2017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Distribute AOW and Vocabulary</a:t>
            </a:r>
          </a:p>
          <a:p>
            <a:pPr lvl="1"/>
            <a:r>
              <a:rPr lang="en-US" b="1" dirty="0" smtClean="0">
                <a:solidFill>
                  <a:srgbClr val="C00000"/>
                </a:solidFill>
              </a:rPr>
              <a:t>BBR novel (from the list), AOW and Test 2/10</a:t>
            </a:r>
            <a:endParaRPr lang="en-US" b="1" dirty="0">
              <a:solidFill>
                <a:srgbClr val="C00000"/>
              </a:solidFill>
            </a:endParaRPr>
          </a:p>
          <a:p>
            <a:r>
              <a:rPr lang="en-US" dirty="0" smtClean="0">
                <a:solidFill>
                  <a:srgbClr val="C00000"/>
                </a:solidFill>
              </a:rPr>
              <a:t>Warm Up-Complete Test From Friday or begin AOW</a:t>
            </a:r>
            <a:endParaRPr lang="en-US" dirty="0">
              <a:solidFill>
                <a:srgbClr val="C00000"/>
              </a:solidFill>
            </a:endParaRPr>
          </a:p>
          <a:p>
            <a:r>
              <a:rPr lang="en-US" dirty="0">
                <a:solidFill>
                  <a:srgbClr val="C00000"/>
                </a:solidFill>
              </a:rPr>
              <a:t>Review the Essential Questions and Daily Objectives</a:t>
            </a:r>
          </a:p>
          <a:p>
            <a:r>
              <a:rPr lang="en-US" dirty="0">
                <a:solidFill>
                  <a:srgbClr val="0000CC"/>
                </a:solidFill>
              </a:rPr>
              <a:t>Grammar and Stylistic Devices </a:t>
            </a:r>
            <a:r>
              <a:rPr lang="en-US" dirty="0" smtClean="0">
                <a:solidFill>
                  <a:srgbClr val="0000CC"/>
                </a:solidFill>
              </a:rPr>
              <a:t>Practice</a:t>
            </a:r>
          </a:p>
          <a:p>
            <a:r>
              <a:rPr lang="en-US" dirty="0" smtClean="0">
                <a:solidFill>
                  <a:srgbClr val="C00000"/>
                </a:solidFill>
              </a:rPr>
              <a:t>Introduce Poetry Project</a:t>
            </a:r>
            <a:endParaRPr lang="en-US" dirty="0">
              <a:solidFill>
                <a:srgbClr val="C00000"/>
              </a:solidFill>
            </a:endParaRPr>
          </a:p>
          <a:p>
            <a:r>
              <a:rPr lang="en-US" dirty="0">
                <a:solidFill>
                  <a:srgbClr val="0000CC"/>
                </a:solidFill>
              </a:rPr>
              <a:t>Continue </a:t>
            </a:r>
            <a:r>
              <a:rPr lang="en-US" dirty="0" smtClean="0">
                <a:solidFill>
                  <a:srgbClr val="0000CC"/>
                </a:solidFill>
              </a:rPr>
              <a:t>Introducing</a:t>
            </a:r>
            <a:r>
              <a:rPr lang="en-US" dirty="0" smtClean="0">
                <a:solidFill>
                  <a:srgbClr val="0000CC"/>
                </a:solidFill>
              </a:rPr>
              <a:t> </a:t>
            </a:r>
            <a:r>
              <a:rPr lang="en-US" dirty="0">
                <a:solidFill>
                  <a:srgbClr val="0000CC"/>
                </a:solidFill>
              </a:rPr>
              <a:t>Orwell’s </a:t>
            </a:r>
            <a:r>
              <a:rPr lang="en-US" i="1" dirty="0">
                <a:solidFill>
                  <a:srgbClr val="0000CC"/>
                </a:solidFill>
              </a:rPr>
              <a:t>1984 </a:t>
            </a:r>
            <a:r>
              <a:rPr lang="en-US" dirty="0">
                <a:solidFill>
                  <a:srgbClr val="0000CC"/>
                </a:solidFill>
              </a:rPr>
              <a:t>in </a:t>
            </a:r>
            <a:r>
              <a:rPr lang="en-US" dirty="0" smtClean="0">
                <a:solidFill>
                  <a:srgbClr val="0000CC"/>
                </a:solidFill>
              </a:rPr>
              <a:t>Centers</a:t>
            </a:r>
            <a:endParaRPr lang="en-US" dirty="0">
              <a:solidFill>
                <a:srgbClr val="0000CC"/>
              </a:solidFill>
            </a:endParaRPr>
          </a:p>
          <a:p>
            <a:r>
              <a:rPr lang="en-US" dirty="0" smtClean="0">
                <a:solidFill>
                  <a:srgbClr val="C00000"/>
                </a:solidFill>
              </a:rPr>
              <a:t>Complete </a:t>
            </a:r>
            <a:r>
              <a:rPr lang="en-US" dirty="0">
                <a:solidFill>
                  <a:srgbClr val="C00000"/>
                </a:solidFill>
              </a:rPr>
              <a:t>a Closure Question</a:t>
            </a:r>
            <a:endParaRPr lang="en-US" dirty="0"/>
          </a:p>
        </p:txBody>
      </p:sp>
    </p:spTree>
    <p:extLst>
      <p:ext uri="{BB962C8B-B14F-4D97-AF65-F5344CB8AC3E}">
        <p14:creationId xmlns:p14="http://schemas.microsoft.com/office/powerpoint/2010/main" val="1923200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Structure Review</a:t>
            </a:r>
            <a:endParaRPr lang="en-US" dirty="0"/>
          </a:p>
        </p:txBody>
      </p:sp>
      <p:sp>
        <p:nvSpPr>
          <p:cNvPr id="3" name="Content Placeholder 2"/>
          <p:cNvSpPr>
            <a:spLocks noGrp="1"/>
          </p:cNvSpPr>
          <p:nvPr>
            <p:ph sz="quarter" idx="1"/>
          </p:nvPr>
        </p:nvSpPr>
        <p:spPr/>
        <p:txBody>
          <a:bodyPr/>
          <a:lstStyle/>
          <a:p>
            <a:r>
              <a:rPr lang="en-US" dirty="0"/>
              <a:t>Good writers try to present a series of ideas in similar grammatical structures so the ideas will read smoothly. If one element in a series in not parallel with the others, the result may be jarring or confusing.</a:t>
            </a:r>
          </a:p>
          <a:p>
            <a:r>
              <a:rPr lang="en-US" dirty="0"/>
              <a:t>Parallelism involves presenting equal ideas in words, phrases, clauses, or sentences of similar types.</a:t>
            </a:r>
          </a:p>
          <a:p>
            <a:pPr marL="0" indent="0">
              <a:buNone/>
            </a:pPr>
            <a:endParaRPr lang="en-US" dirty="0"/>
          </a:p>
        </p:txBody>
      </p:sp>
    </p:spTree>
    <p:extLst>
      <p:ext uri="{BB962C8B-B14F-4D97-AF65-F5344CB8AC3E}">
        <p14:creationId xmlns:p14="http://schemas.microsoft.com/office/powerpoint/2010/main" val="303583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pPr marL="0" indent="0">
              <a:buNone/>
            </a:pPr>
            <a:endParaRPr lang="en-US" dirty="0"/>
          </a:p>
        </p:txBody>
      </p:sp>
    </p:spTree>
    <p:extLst>
      <p:ext uri="{BB962C8B-B14F-4D97-AF65-F5344CB8AC3E}">
        <p14:creationId xmlns:p14="http://schemas.microsoft.com/office/powerpoint/2010/main" val="9372882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33493887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pPr algn="l"/>
            <a:r>
              <a:rPr lang="en-US" sz="2400" dirty="0"/>
              <a:t>Phrase Practice- Identify the prepositional phrase in the following sentences.  Then, identify the phrase as adjectival or adverbial.</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cavalry will reach the fort by noon.</a:t>
            </a:r>
          </a:p>
          <a:p>
            <a:pPr marL="514350" indent="-514350">
              <a:buFont typeface="+mj-lt"/>
              <a:buAutoNum type="arabicPeriod"/>
            </a:pPr>
            <a:r>
              <a:rPr lang="en-US" dirty="0"/>
              <a:t>She drove for hours in the storm. (2)</a:t>
            </a:r>
          </a:p>
          <a:p>
            <a:pPr marL="514350" indent="-514350">
              <a:buFont typeface="+mj-lt"/>
              <a:buAutoNum type="arabicPeriod"/>
            </a:pPr>
            <a:r>
              <a:rPr lang="en-US" dirty="0"/>
              <a:t>The flock of gray birds flew overhead.</a:t>
            </a:r>
          </a:p>
          <a:p>
            <a:pPr marL="514350" indent="-514350">
              <a:buFont typeface="+mj-lt"/>
              <a:buAutoNum type="arabicPeriod"/>
            </a:pPr>
            <a:r>
              <a:rPr lang="en-US" dirty="0"/>
              <a:t>The boat landed on an island near the coast.</a:t>
            </a:r>
          </a:p>
          <a:p>
            <a:pPr marL="514350" indent="-514350">
              <a:buFont typeface="+mj-lt"/>
              <a:buAutoNum type="arabicPeriod"/>
            </a:pPr>
            <a:r>
              <a:rPr lang="en-US" dirty="0"/>
              <a:t>I wish I could return to the lake house.</a:t>
            </a:r>
          </a:p>
          <a:p>
            <a:pPr marL="514350" indent="-514350">
              <a:buFont typeface="+mj-lt"/>
              <a:buAutoNum type="arabicPeriod"/>
            </a:pPr>
            <a:r>
              <a:rPr lang="en-US" dirty="0"/>
              <a:t>I like stories about other countries.</a:t>
            </a:r>
          </a:p>
          <a:p>
            <a:endParaRPr lang="en-US" dirty="0"/>
          </a:p>
        </p:txBody>
      </p:sp>
    </p:spTree>
    <p:extLst>
      <p:ext uri="{BB962C8B-B14F-4D97-AF65-F5344CB8AC3E}">
        <p14:creationId xmlns:p14="http://schemas.microsoft.com/office/powerpoint/2010/main" val="19663440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Reminders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All essays demand careful reading of the text and planning.  If you do not spend time creating an outline often your work will be underdeveloped, illogical or off topic.</a:t>
            </a:r>
          </a:p>
          <a:p>
            <a:r>
              <a:rPr lang="en-US" dirty="0" smtClean="0"/>
              <a:t>As the writer you are required to fully address the prompt and support your position logically using:  facts/statistics, details, quotation, needed definitions, examples, anecdotes, contrast and comparison, cause and effect, appeal to authority.</a:t>
            </a:r>
          </a:p>
          <a:p>
            <a:r>
              <a:rPr lang="en-US" dirty="0" smtClean="0"/>
              <a:t>The tone must match the purpose and audience; it should always be formal and objective (avoid personal pronouns and informal diction)</a:t>
            </a:r>
            <a:endParaRPr lang="en-US" dirty="0"/>
          </a:p>
        </p:txBody>
      </p:sp>
    </p:spTree>
    <p:extLst>
      <p:ext uri="{BB962C8B-B14F-4D97-AF65-F5344CB8AC3E}">
        <p14:creationId xmlns:p14="http://schemas.microsoft.com/office/powerpoint/2010/main" val="3443186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Reminders</a:t>
            </a:r>
            <a:endParaRPr lang="en-US" dirty="0"/>
          </a:p>
        </p:txBody>
      </p:sp>
      <p:sp>
        <p:nvSpPr>
          <p:cNvPr id="3" name="Content Placeholder 2"/>
          <p:cNvSpPr>
            <a:spLocks noGrp="1"/>
          </p:cNvSpPr>
          <p:nvPr>
            <p:ph sz="quarter" idx="1"/>
          </p:nvPr>
        </p:nvSpPr>
        <p:spPr/>
        <p:txBody>
          <a:bodyPr/>
          <a:lstStyle/>
          <a:p>
            <a:r>
              <a:rPr lang="en-US" dirty="0" smtClean="0"/>
              <a:t>When creating the introduction</a:t>
            </a:r>
          </a:p>
          <a:p>
            <a:r>
              <a:rPr lang="en-US" dirty="0" smtClean="0"/>
              <a:t>In the Hook</a:t>
            </a:r>
          </a:p>
          <a:p>
            <a:pPr lvl="1"/>
            <a:r>
              <a:rPr lang="en-US" dirty="0" smtClean="0"/>
              <a:t>Provide the context of the essay using anecdote, summary, or quotation</a:t>
            </a:r>
          </a:p>
          <a:p>
            <a:pPr lvl="1"/>
            <a:r>
              <a:rPr lang="en-US" dirty="0" smtClean="0"/>
              <a:t>Include the author, genre, and title</a:t>
            </a:r>
          </a:p>
          <a:p>
            <a:r>
              <a:rPr lang="en-US" dirty="0" smtClean="0"/>
              <a:t>In the Thesis: </a:t>
            </a:r>
          </a:p>
          <a:p>
            <a:pPr lvl="1"/>
            <a:r>
              <a:rPr lang="en-US" dirty="0" smtClean="0"/>
              <a:t>Refer specifically to the prompt</a:t>
            </a:r>
          </a:p>
          <a:p>
            <a:pPr lvl="1"/>
            <a:r>
              <a:rPr lang="en-US" dirty="0" smtClean="0"/>
              <a:t>Clearly state your position on the given issue </a:t>
            </a:r>
          </a:p>
          <a:p>
            <a:pPr lvl="1"/>
            <a:r>
              <a:rPr lang="en-US" dirty="0" smtClean="0"/>
              <a:t>Agree, disagree or qualify</a:t>
            </a:r>
          </a:p>
          <a:p>
            <a:pPr lvl="1"/>
            <a:endParaRPr lang="en-US" dirty="0"/>
          </a:p>
        </p:txBody>
      </p:sp>
    </p:spTree>
    <p:extLst>
      <p:ext uri="{BB962C8B-B14F-4D97-AF65-F5344CB8AC3E}">
        <p14:creationId xmlns:p14="http://schemas.microsoft.com/office/powerpoint/2010/main" val="38578869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Reminders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body</a:t>
            </a:r>
          </a:p>
          <a:p>
            <a:pPr lvl="1"/>
            <a:r>
              <a:rPr lang="en-US" dirty="0" smtClean="0"/>
              <a:t>Most essay prompts will imbed a logical way to divide the key ideas</a:t>
            </a:r>
          </a:p>
          <a:p>
            <a:pPr lvl="1"/>
            <a:r>
              <a:rPr lang="en-US" dirty="0" smtClean="0"/>
              <a:t>Outside of the hook you should never summarize the text!  You are not telling the reader the events of the text in chronological order.  At most, you are giving specific instances when the thesis was proven.  (If you are giving more than two-three sentences of what happened in the text, you are summarizing)</a:t>
            </a:r>
          </a:p>
          <a:p>
            <a:r>
              <a:rPr lang="en-US" dirty="0" smtClean="0"/>
              <a:t>The conclusion</a:t>
            </a:r>
          </a:p>
          <a:p>
            <a:pPr lvl="1"/>
            <a:r>
              <a:rPr lang="en-US" dirty="0" smtClean="0"/>
              <a:t>In a brief essay the reader can remember what you’ve already said so there is no need to summarize your major points.</a:t>
            </a:r>
          </a:p>
          <a:p>
            <a:pPr lvl="1"/>
            <a:r>
              <a:rPr lang="en-US" dirty="0" smtClean="0"/>
              <a:t>The final remark should be of interest and appropriate to purpose.  If you have no idea what to write, restate the prompt in a create way.</a:t>
            </a:r>
            <a:endParaRPr lang="en-US" dirty="0"/>
          </a:p>
        </p:txBody>
      </p:sp>
    </p:spTree>
    <p:extLst>
      <p:ext uri="{BB962C8B-B14F-4D97-AF65-F5344CB8AC3E}">
        <p14:creationId xmlns:p14="http://schemas.microsoft.com/office/powerpoint/2010/main" val="22755165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Review</a:t>
            </a:r>
            <a:endParaRPr lang="en-US" dirty="0"/>
          </a:p>
        </p:txBody>
      </p:sp>
      <p:sp>
        <p:nvSpPr>
          <p:cNvPr id="3" name="Content Placeholder 2"/>
          <p:cNvSpPr>
            <a:spLocks noGrp="1"/>
          </p:cNvSpPr>
          <p:nvPr>
            <p:ph sz="quarter" idx="1"/>
          </p:nvPr>
        </p:nvSpPr>
        <p:spPr/>
        <p:txBody>
          <a:bodyPr/>
          <a:lstStyle/>
          <a:p>
            <a:r>
              <a:rPr lang="en-US" dirty="0" smtClean="0">
                <a:solidFill>
                  <a:srgbClr val="C00000"/>
                </a:solidFill>
              </a:rPr>
              <a:t>Imagery is the verbal representation of a sensory experience. </a:t>
            </a:r>
          </a:p>
          <a:p>
            <a:r>
              <a:rPr lang="en-US" dirty="0" smtClean="0">
                <a:solidFill>
                  <a:srgbClr val="FF3300"/>
                </a:solidFill>
              </a:rPr>
              <a:t>In literature all five senses may be represented: sight(visual imagery), sound (auditory imagery), touch (tactile imagery), taste (gustatory imagery), and smell (olfactory imagery).</a:t>
            </a:r>
          </a:p>
          <a:p>
            <a:r>
              <a:rPr lang="en-US" dirty="0" smtClean="0">
                <a:solidFill>
                  <a:srgbClr val="00B050"/>
                </a:solidFill>
              </a:rPr>
              <a:t>Visual imagery is the most common, but good writers experiment with a variety of images and even purposefully intermingle the sense (giving smells a color, for example)</a:t>
            </a:r>
            <a:endParaRPr lang="en-US" dirty="0">
              <a:solidFill>
                <a:srgbClr val="00B050"/>
              </a:solidFill>
            </a:endParaRPr>
          </a:p>
        </p:txBody>
      </p:sp>
    </p:spTree>
    <p:extLst>
      <p:ext uri="{BB962C8B-B14F-4D97-AF65-F5344CB8AC3E}">
        <p14:creationId xmlns:p14="http://schemas.microsoft.com/office/powerpoint/2010/main" val="19682224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Review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0033CC"/>
                </a:solidFill>
              </a:rPr>
              <a:t>Imagery depends on both diction and detail: an image’s success in producing a sensory experience results from the specificity of the author’s diction and choice of detail.</a:t>
            </a:r>
          </a:p>
          <a:p>
            <a:r>
              <a:rPr lang="en-US" dirty="0" smtClean="0">
                <a:solidFill>
                  <a:srgbClr val="CC00CC"/>
                </a:solidFill>
              </a:rPr>
              <a:t>Imagery contributes to the author’s style by evoking vivid experience, conveying specific emotion, and suggesting a particular idea.</a:t>
            </a:r>
          </a:p>
          <a:p>
            <a:r>
              <a:rPr lang="en-US" dirty="0" smtClean="0">
                <a:solidFill>
                  <a:srgbClr val="FF0066"/>
                </a:solidFill>
              </a:rPr>
              <a:t>Remember imagery itself is not figurative, but may be used to impart figurative or symbolic meaning.  For example a vividly described river can be symbolic for life’s journey.</a:t>
            </a:r>
            <a:endParaRPr lang="en-US" dirty="0">
              <a:solidFill>
                <a:srgbClr val="FF0066"/>
              </a:solidFill>
            </a:endParaRPr>
          </a:p>
        </p:txBody>
      </p:sp>
    </p:spTree>
    <p:extLst>
      <p:ext uri="{BB962C8B-B14F-4D97-AF65-F5344CB8AC3E}">
        <p14:creationId xmlns:p14="http://schemas.microsoft.com/office/powerpoint/2010/main" val="40283904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00CC"/>
                </a:solidFill>
              </a:rPr>
              <a:t>“The many men, so beautiful!/ And they all dead did lie:  And a thousand </a:t>
            </a:r>
            <a:r>
              <a:rPr lang="en-US" dirty="0" err="1">
                <a:solidFill>
                  <a:srgbClr val="0000CC"/>
                </a:solidFill>
              </a:rPr>
              <a:t>thousand</a:t>
            </a:r>
            <a:r>
              <a:rPr lang="en-US" dirty="0">
                <a:solidFill>
                  <a:srgbClr val="0000CC"/>
                </a:solidFill>
              </a:rPr>
              <a:t> slimy things/ Lived on;  and so did I.</a:t>
            </a:r>
          </a:p>
          <a:p>
            <a:pPr marL="0" indent="0">
              <a:buNone/>
            </a:pPr>
            <a:r>
              <a:rPr lang="en-US" dirty="0">
                <a:solidFill>
                  <a:srgbClr val="0000CC"/>
                </a:solidFill>
              </a:rPr>
              <a:t>Within the shadow of the ship/ I watched their rich attire:/ Blue, glossy green, and velvet black,/ They coiled and swam; and every track/ Was a flash of golden fire.” –Coleridge, “The Rime of the Ancient Mariner”</a:t>
            </a:r>
          </a:p>
          <a:p>
            <a:pPr marL="514350" indent="-514350">
              <a:buFont typeface="+mj-lt"/>
              <a:buAutoNum type="arabicPeriod"/>
            </a:pPr>
            <a:r>
              <a:rPr lang="en-US" dirty="0"/>
              <a:t>These stanzas from “The Rime of the Ancient Mariner” show the Mariner’s changing attitude toward the creatures of the sea.  What is the Mariner’s attitude in the first stanza?  What image reveals this attitude?</a:t>
            </a:r>
          </a:p>
          <a:p>
            <a:pPr marL="514350" indent="-514350">
              <a:buFont typeface="+mj-lt"/>
              <a:buAutoNum type="arabicPeriod"/>
            </a:pPr>
            <a:r>
              <a:rPr lang="en-US" dirty="0"/>
              <a:t>What is the Mariner’s attitude in the second stanza?  Analyze the imagery that reveals this change.</a:t>
            </a:r>
          </a:p>
          <a:p>
            <a:endParaRPr lang="en-US" dirty="0"/>
          </a:p>
        </p:txBody>
      </p:sp>
    </p:spTree>
    <p:extLst>
      <p:ext uri="{BB962C8B-B14F-4D97-AF65-F5344CB8AC3E}">
        <p14:creationId xmlns:p14="http://schemas.microsoft.com/office/powerpoint/2010/main" val="31544754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Reminders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a:t>Structure</a:t>
            </a:r>
            <a:r>
              <a:rPr lang="en-US" dirty="0"/>
              <a:t>- how the text is organized and how it progresses.  Events in the plot can be presented in a variety of orders:</a:t>
            </a:r>
          </a:p>
          <a:p>
            <a:r>
              <a:rPr lang="en-US" dirty="0"/>
              <a:t>  </a:t>
            </a:r>
            <a:r>
              <a:rPr lang="en-US" dirty="0">
                <a:solidFill>
                  <a:srgbClr val="7030A0"/>
                </a:solidFill>
              </a:rPr>
              <a:t>A chronological arrangement begins with what happens first, then second, and so on until that last incident is related. </a:t>
            </a:r>
          </a:p>
          <a:p>
            <a:r>
              <a:rPr lang="en-US" dirty="0">
                <a:solidFill>
                  <a:srgbClr val="CC00CC"/>
                </a:solidFill>
              </a:rPr>
              <a:t>Some stories begin at the end and then lead up to why or how the events worked out as they did.</a:t>
            </a:r>
          </a:p>
          <a:p>
            <a:r>
              <a:rPr lang="en-US" dirty="0"/>
              <a:t> </a:t>
            </a:r>
            <a:r>
              <a:rPr lang="en-US" dirty="0">
                <a:solidFill>
                  <a:srgbClr val="FF0066"/>
                </a:solidFill>
              </a:rPr>
              <a:t>Some stories jump between the past and present.  These stories employee </a:t>
            </a:r>
            <a:r>
              <a:rPr lang="en-US" b="1" i="1" dirty="0">
                <a:solidFill>
                  <a:srgbClr val="FF0066"/>
                </a:solidFill>
              </a:rPr>
              <a:t>flashback, a device that informs the reader about events that happened before the opening scene of the work.</a:t>
            </a:r>
            <a:r>
              <a:rPr lang="en-US" dirty="0">
                <a:solidFill>
                  <a:srgbClr val="FF0066"/>
                </a:solidFill>
              </a:rPr>
              <a:t>  </a:t>
            </a:r>
          </a:p>
          <a:p>
            <a:r>
              <a:rPr lang="en-US" dirty="0">
                <a:solidFill>
                  <a:srgbClr val="FF0000"/>
                </a:solidFill>
              </a:rPr>
              <a:t>And still others begin </a:t>
            </a:r>
            <a:r>
              <a:rPr lang="en-US" b="1" i="1" dirty="0">
                <a:solidFill>
                  <a:srgbClr val="FF0000"/>
                </a:solidFill>
              </a:rPr>
              <a:t>in the middle of things</a:t>
            </a:r>
            <a:r>
              <a:rPr lang="en-US" dirty="0">
                <a:solidFill>
                  <a:srgbClr val="FF0000"/>
                </a:solidFill>
              </a:rPr>
              <a:t>. This is called </a:t>
            </a:r>
            <a:r>
              <a:rPr lang="en-US" b="1" i="1" dirty="0">
                <a:solidFill>
                  <a:srgbClr val="FF0000"/>
                </a:solidFill>
              </a:rPr>
              <a:t>in medias res.</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502032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Structure Examples</a:t>
            </a:r>
            <a:endParaRPr lang="en-US" dirty="0"/>
          </a:p>
        </p:txBody>
      </p:sp>
      <p:sp>
        <p:nvSpPr>
          <p:cNvPr id="3" name="Content Placeholder 2"/>
          <p:cNvSpPr>
            <a:spLocks noGrp="1"/>
          </p:cNvSpPr>
          <p:nvPr>
            <p:ph sz="quarter" idx="1"/>
          </p:nvPr>
        </p:nvSpPr>
        <p:spPr/>
        <p:txBody>
          <a:bodyPr/>
          <a:lstStyle/>
          <a:p>
            <a:pPr>
              <a:buNone/>
            </a:pPr>
            <a:r>
              <a:rPr lang="en-US" dirty="0">
                <a:solidFill>
                  <a:srgbClr val="C00000"/>
                </a:solidFill>
              </a:rPr>
              <a:t>Parallel Words</a:t>
            </a:r>
            <a:r>
              <a:rPr lang="en-US" dirty="0"/>
              <a:t>: The surfer looked </a:t>
            </a:r>
            <a:r>
              <a:rPr lang="en-US" dirty="0">
                <a:solidFill>
                  <a:srgbClr val="C00000"/>
                </a:solidFill>
              </a:rPr>
              <a:t>strong, fit</a:t>
            </a:r>
            <a:r>
              <a:rPr lang="en-US" dirty="0"/>
              <a:t>, and </a:t>
            </a:r>
            <a:r>
              <a:rPr lang="en-US" dirty="0">
                <a:solidFill>
                  <a:srgbClr val="C00000"/>
                </a:solidFill>
              </a:rPr>
              <a:t>agile.</a:t>
            </a:r>
          </a:p>
          <a:p>
            <a:pPr>
              <a:buNone/>
            </a:pPr>
            <a:r>
              <a:rPr lang="en-US" dirty="0">
                <a:solidFill>
                  <a:srgbClr val="C00000"/>
                </a:solidFill>
              </a:rPr>
              <a:t>Parallel Phrases</a:t>
            </a:r>
            <a:r>
              <a:rPr lang="en-US" dirty="0"/>
              <a:t>: The greatest feeling I know is </a:t>
            </a:r>
            <a:r>
              <a:rPr lang="en-US" dirty="0">
                <a:solidFill>
                  <a:srgbClr val="C00000"/>
                </a:solidFill>
              </a:rPr>
              <a:t>to ride a giant wave flawlessly</a:t>
            </a:r>
            <a:r>
              <a:rPr lang="en-US" dirty="0"/>
              <a:t> and </a:t>
            </a:r>
            <a:r>
              <a:rPr lang="en-US" dirty="0">
                <a:solidFill>
                  <a:srgbClr val="C00000"/>
                </a:solidFill>
              </a:rPr>
              <a:t>to have all my friends watch me enviously.</a:t>
            </a:r>
          </a:p>
          <a:p>
            <a:pPr>
              <a:buNone/>
            </a:pPr>
            <a:r>
              <a:rPr lang="en-US" dirty="0">
                <a:solidFill>
                  <a:srgbClr val="C00000"/>
                </a:solidFill>
              </a:rPr>
              <a:t>Parallel Clauses</a:t>
            </a:r>
            <a:r>
              <a:rPr lang="en-US" dirty="0"/>
              <a:t>: The surfboard </a:t>
            </a:r>
            <a:r>
              <a:rPr lang="en-US" dirty="0">
                <a:solidFill>
                  <a:srgbClr val="C00000"/>
                </a:solidFill>
              </a:rPr>
              <a:t>that you recommended </a:t>
            </a:r>
            <a:r>
              <a:rPr lang="en-US" dirty="0"/>
              <a:t>and </a:t>
            </a:r>
            <a:r>
              <a:rPr lang="en-US" dirty="0">
                <a:solidFill>
                  <a:srgbClr val="C00000"/>
                </a:solidFill>
              </a:rPr>
              <a:t>that my brother wants </a:t>
            </a:r>
            <a:r>
              <a:rPr lang="en-US" dirty="0"/>
              <a:t>is on sale.</a:t>
            </a:r>
          </a:p>
          <a:p>
            <a:pPr>
              <a:buNone/>
            </a:pPr>
            <a:r>
              <a:rPr lang="en-US" dirty="0">
                <a:solidFill>
                  <a:srgbClr val="C00000"/>
                </a:solidFill>
              </a:rPr>
              <a:t>Parallel Sentences</a:t>
            </a:r>
            <a:r>
              <a:rPr lang="en-US" dirty="0"/>
              <a:t>: </a:t>
            </a:r>
            <a:r>
              <a:rPr lang="en-US" dirty="0">
                <a:solidFill>
                  <a:srgbClr val="C00000"/>
                </a:solidFill>
              </a:rPr>
              <a:t>It couldn’t be</a:t>
            </a:r>
            <a:r>
              <a:rPr lang="en-US" dirty="0"/>
              <a:t>, of course.  </a:t>
            </a:r>
            <a:r>
              <a:rPr lang="en-US" dirty="0">
                <a:solidFill>
                  <a:srgbClr val="C00000"/>
                </a:solidFill>
              </a:rPr>
              <a:t>It could never, never be.</a:t>
            </a:r>
          </a:p>
          <a:p>
            <a:r>
              <a:rPr lang="en-US" dirty="0"/>
              <a:t>Faulty parallelism can involve words, phrases, and clauses in a series of comparisons.</a:t>
            </a:r>
          </a:p>
          <a:p>
            <a:endParaRPr lang="en-US" dirty="0">
              <a:solidFill>
                <a:srgbClr val="C00000"/>
              </a:solidFill>
            </a:endParaRPr>
          </a:p>
          <a:p>
            <a:endParaRPr lang="en-US" dirty="0"/>
          </a:p>
        </p:txBody>
      </p:sp>
    </p:spTree>
    <p:extLst>
      <p:ext uri="{BB962C8B-B14F-4D97-AF65-F5344CB8AC3E}">
        <p14:creationId xmlns:p14="http://schemas.microsoft.com/office/powerpoint/2010/main" val="22447168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Plot Structure in Fiction</a:t>
            </a:r>
          </a:p>
        </p:txBody>
      </p:sp>
      <p:sp>
        <p:nvSpPr>
          <p:cNvPr id="3" name="Content Placeholder 2"/>
          <p:cNvSpPr>
            <a:spLocks noGrp="1"/>
          </p:cNvSpPr>
          <p:nvPr>
            <p:ph sz="quarter" idx="1"/>
          </p:nvPr>
        </p:nvSpPr>
        <p:spPr/>
        <p:txBody>
          <a:bodyPr/>
          <a:lstStyle/>
          <a:p>
            <a:r>
              <a:rPr lang="en-US" dirty="0">
                <a:solidFill>
                  <a:srgbClr val="C00000"/>
                </a:solidFill>
              </a:rPr>
              <a:t>Exposition- the beginning of a fictional text that is an introduction to characters, setting, and situations.</a:t>
            </a:r>
          </a:p>
          <a:p>
            <a:r>
              <a:rPr lang="en-US" dirty="0">
                <a:solidFill>
                  <a:srgbClr val="FF3300"/>
                </a:solidFill>
              </a:rPr>
              <a:t>Conflict- develops the antagonist and creates interest.</a:t>
            </a:r>
          </a:p>
          <a:p>
            <a:r>
              <a:rPr lang="en-US" dirty="0">
                <a:solidFill>
                  <a:srgbClr val="92D050"/>
                </a:solidFill>
              </a:rPr>
              <a:t>Rising Action- adds complications to the conflict and leads to the</a:t>
            </a:r>
          </a:p>
          <a:p>
            <a:r>
              <a:rPr lang="en-US" dirty="0">
                <a:solidFill>
                  <a:srgbClr val="0070C0"/>
                </a:solidFill>
              </a:rPr>
              <a:t>Climax- the point of highest emotional involvement</a:t>
            </a:r>
          </a:p>
          <a:p>
            <a:r>
              <a:rPr lang="en-US" dirty="0">
                <a:solidFill>
                  <a:srgbClr val="002060"/>
                </a:solidFill>
              </a:rPr>
              <a:t>Falling Action- presents the results of the climax</a:t>
            </a:r>
          </a:p>
          <a:p>
            <a:r>
              <a:rPr lang="en-US" dirty="0">
                <a:solidFill>
                  <a:srgbClr val="7030A0"/>
                </a:solidFill>
              </a:rPr>
              <a:t>Resolution- gives the final outcome</a:t>
            </a:r>
            <a:r>
              <a:rPr lang="en-US" b="1" i="1" dirty="0">
                <a:solidFill>
                  <a:srgbClr val="7030A0"/>
                </a:solidFill>
              </a:rPr>
              <a:t>.</a:t>
            </a:r>
          </a:p>
          <a:p>
            <a:endParaRPr lang="en-US" dirty="0">
              <a:solidFill>
                <a:srgbClr val="7030A0"/>
              </a:solidFill>
            </a:endParaRPr>
          </a:p>
        </p:txBody>
      </p:sp>
    </p:spTree>
    <p:extLst>
      <p:ext uri="{BB962C8B-B14F-4D97-AF65-F5344CB8AC3E}">
        <p14:creationId xmlns:p14="http://schemas.microsoft.com/office/powerpoint/2010/main" val="38609208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Oppositions/Juxtaposition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a:solidFill>
                  <a:srgbClr val="CC00CC"/>
                </a:solidFill>
              </a:rPr>
              <a:t>Opposition</a:t>
            </a:r>
            <a:r>
              <a:rPr lang="en-US" dirty="0">
                <a:solidFill>
                  <a:srgbClr val="CC00CC"/>
                </a:solidFill>
              </a:rPr>
              <a:t> occurs when any pair of elements contrast sharply.  Another way to think about opposition is tension- think of two opposing elements as if they are magnetized poles  attracting and repelling each other</a:t>
            </a:r>
            <a:r>
              <a:rPr lang="en-US" dirty="0" smtClean="0">
                <a:solidFill>
                  <a:srgbClr val="CC00CC"/>
                </a:solidFill>
              </a:rPr>
              <a:t>.</a:t>
            </a:r>
          </a:p>
          <a:p>
            <a:r>
              <a:rPr lang="en-US" dirty="0" smtClean="0">
                <a:solidFill>
                  <a:srgbClr val="0033CC"/>
                </a:solidFill>
              </a:rPr>
              <a:t>A specific form of Opposition is called Juxtaposition.</a:t>
            </a:r>
          </a:p>
          <a:p>
            <a:r>
              <a:rPr lang="en-US" b="1" dirty="0" smtClean="0">
                <a:solidFill>
                  <a:srgbClr val="CC00CC"/>
                </a:solidFill>
              </a:rPr>
              <a:t>Juxtaposition</a:t>
            </a:r>
            <a:r>
              <a:rPr lang="en-US" dirty="0" smtClean="0">
                <a:solidFill>
                  <a:srgbClr val="CC00CC"/>
                </a:solidFill>
              </a:rPr>
              <a:t> </a:t>
            </a:r>
            <a:r>
              <a:rPr lang="en-US" dirty="0">
                <a:solidFill>
                  <a:srgbClr val="CC00CC"/>
                </a:solidFill>
              </a:rPr>
              <a:t>is a literary technique in which two or more ideas, places, characters and their actions are placed side by side in a </a:t>
            </a:r>
            <a:r>
              <a:rPr lang="en-US" dirty="0" smtClean="0">
                <a:solidFill>
                  <a:srgbClr val="CC00CC"/>
                </a:solidFill>
              </a:rPr>
              <a:t>narrative or </a:t>
            </a:r>
            <a:r>
              <a:rPr lang="en-US" dirty="0">
                <a:solidFill>
                  <a:srgbClr val="CC00CC"/>
                </a:solidFill>
              </a:rPr>
              <a:t>a poem for the purpose of developing </a:t>
            </a:r>
            <a:r>
              <a:rPr lang="en-US" dirty="0" smtClean="0">
                <a:solidFill>
                  <a:srgbClr val="CC00CC"/>
                </a:solidFill>
              </a:rPr>
              <a:t>contrasts</a:t>
            </a:r>
            <a:r>
              <a:rPr lang="en-US" dirty="0">
                <a:solidFill>
                  <a:srgbClr val="CC00CC"/>
                </a:solidFill>
              </a:rPr>
              <a:t> </a:t>
            </a:r>
            <a:r>
              <a:rPr lang="en-US" dirty="0" smtClean="0">
                <a:solidFill>
                  <a:srgbClr val="CC00CC"/>
                </a:solidFill>
              </a:rPr>
              <a:t>or (unlike opposition) comparison.</a:t>
            </a:r>
            <a:endParaRPr lang="en-US" dirty="0">
              <a:solidFill>
                <a:srgbClr val="CC00CC"/>
              </a:solidFill>
            </a:endParaRPr>
          </a:p>
          <a:p>
            <a:r>
              <a:rPr lang="en-US" dirty="0">
                <a:solidFill>
                  <a:srgbClr val="0000CC"/>
                </a:solidFill>
              </a:rPr>
              <a:t>Opposition may be as blatant as “night” and “day” or it may be less obvious: a character who is naïve and a character who is sophisticated.  Opposition may be between an author’s style and his subject- for example a formal, elevated style that is heavy on analysis in a story about a hog farmer.</a:t>
            </a:r>
          </a:p>
          <a:p>
            <a:endParaRPr lang="en-US" dirty="0"/>
          </a:p>
        </p:txBody>
      </p:sp>
    </p:spTree>
    <p:extLst>
      <p:ext uri="{BB962C8B-B14F-4D97-AF65-F5344CB8AC3E}">
        <p14:creationId xmlns:p14="http://schemas.microsoft.com/office/powerpoint/2010/main" val="21069726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solidFill>
                  <a:srgbClr val="00B050"/>
                </a:solidFill>
              </a:rPr>
              <a:t>Good writers often work with “quiet oppositions”- if you aren’t paying attention you’ll feel what’s going on without realizing where it is coming from.</a:t>
            </a:r>
          </a:p>
          <a:p>
            <a:r>
              <a:rPr lang="en-US" dirty="0">
                <a:solidFill>
                  <a:srgbClr val="FF3300"/>
                </a:solidFill>
              </a:rPr>
              <a:t>Many literary oppositions come from within a character.  Particularly if that character is </a:t>
            </a:r>
            <a:r>
              <a:rPr lang="en-US" b="1" dirty="0">
                <a:solidFill>
                  <a:srgbClr val="FF3300"/>
                </a:solidFill>
              </a:rPr>
              <a:t>dynamic </a:t>
            </a:r>
            <a:r>
              <a:rPr lang="en-US" dirty="0">
                <a:solidFill>
                  <a:srgbClr val="FF3300"/>
                </a:solidFill>
              </a:rPr>
              <a:t>(changes during the course of a text) and </a:t>
            </a:r>
            <a:r>
              <a:rPr lang="en-US" b="1" dirty="0">
                <a:solidFill>
                  <a:srgbClr val="FF3300"/>
                </a:solidFill>
              </a:rPr>
              <a:t>round</a:t>
            </a:r>
            <a:r>
              <a:rPr lang="en-US" dirty="0">
                <a:solidFill>
                  <a:srgbClr val="FF3300"/>
                </a:solidFill>
              </a:rPr>
              <a:t> (has a variety of characteristics).  For example the character who wants a job  that his personality not cut out for.</a:t>
            </a:r>
          </a:p>
          <a:p>
            <a:r>
              <a:rPr lang="en-US" dirty="0">
                <a:solidFill>
                  <a:srgbClr val="0033CC"/>
                </a:solidFill>
              </a:rPr>
              <a:t>Another important opposition is tone.  Some writers will write about the silliest thing possible in a serious way (satire-A Modest Proposal)</a:t>
            </a:r>
          </a:p>
          <a:p>
            <a:r>
              <a:rPr lang="en-US" dirty="0">
                <a:solidFill>
                  <a:srgbClr val="C00000"/>
                </a:solidFill>
              </a:rPr>
              <a:t>Another important opposition occurs through the setting, particularly time.  Authors will often let the past stand in opposition to the present.  The story of a once proud family that has fallen on hard times would be an example.</a:t>
            </a:r>
          </a:p>
          <a:p>
            <a:endParaRPr lang="en-US" dirty="0"/>
          </a:p>
        </p:txBody>
      </p:sp>
    </p:spTree>
    <p:extLst>
      <p:ext uri="{BB962C8B-B14F-4D97-AF65-F5344CB8AC3E}">
        <p14:creationId xmlns:p14="http://schemas.microsoft.com/office/powerpoint/2010/main" val="22276288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Review</a:t>
            </a:r>
            <a:endParaRPr lang="en-US" dirty="0"/>
          </a:p>
        </p:txBody>
      </p:sp>
      <p:sp>
        <p:nvSpPr>
          <p:cNvPr id="3" name="Content Placeholder 2"/>
          <p:cNvSpPr>
            <a:spLocks noGrp="1"/>
          </p:cNvSpPr>
          <p:nvPr>
            <p:ph sz="quarter" idx="1"/>
          </p:nvPr>
        </p:nvSpPr>
        <p:spPr/>
        <p:txBody>
          <a:bodyPr/>
          <a:lstStyle/>
          <a:p>
            <a:r>
              <a:rPr lang="en-US" dirty="0">
                <a:solidFill>
                  <a:srgbClr val="C00000"/>
                </a:solidFill>
              </a:rPr>
              <a:t>Characterization=methods by which a writer creates people in a story so that they seem to actually exist.</a:t>
            </a:r>
          </a:p>
          <a:p>
            <a:r>
              <a:rPr lang="en-US" dirty="0">
                <a:solidFill>
                  <a:srgbClr val="00B050"/>
                </a:solidFill>
              </a:rPr>
              <a:t>Authors have 2 major methods of presenting characters</a:t>
            </a:r>
          </a:p>
          <a:p>
            <a:pPr lvl="1"/>
            <a:r>
              <a:rPr lang="en-US" sz="3600" dirty="0"/>
              <a:t>Showing=indirect characterization</a:t>
            </a:r>
          </a:p>
          <a:p>
            <a:pPr lvl="1"/>
            <a:r>
              <a:rPr lang="en-US" sz="3600" dirty="0"/>
              <a:t>Telling=direct characterization</a:t>
            </a:r>
          </a:p>
          <a:p>
            <a:pPr marL="0" indent="0">
              <a:buNone/>
            </a:pPr>
            <a:endParaRPr lang="en-US" dirty="0"/>
          </a:p>
          <a:p>
            <a:endParaRPr lang="en-US" dirty="0"/>
          </a:p>
        </p:txBody>
      </p:sp>
    </p:spTree>
    <p:extLst>
      <p:ext uri="{BB962C8B-B14F-4D97-AF65-F5344CB8AC3E}">
        <p14:creationId xmlns:p14="http://schemas.microsoft.com/office/powerpoint/2010/main" val="7358627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Roles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a:solidFill>
                  <a:srgbClr val="7030A0"/>
                </a:solidFill>
              </a:rPr>
              <a:t>Flat characters- </a:t>
            </a:r>
            <a:r>
              <a:rPr lang="en-US" dirty="0">
                <a:solidFill>
                  <a:srgbClr val="7030A0"/>
                </a:solidFill>
              </a:rPr>
              <a:t>two dimensional, described without details necessary to view the characters as individuals</a:t>
            </a:r>
          </a:p>
          <a:p>
            <a:r>
              <a:rPr lang="en-US" dirty="0">
                <a:solidFill>
                  <a:srgbClr val="00B050"/>
                </a:solidFill>
              </a:rPr>
              <a:t>Round characters- three dimensional, complex, and as life like as possible.</a:t>
            </a:r>
          </a:p>
          <a:p>
            <a:r>
              <a:rPr lang="en-US" b="1" dirty="0"/>
              <a:t>Stock characters- </a:t>
            </a:r>
            <a:r>
              <a:rPr lang="en-US" dirty="0"/>
              <a:t>are used frequently in certain forms such as Prince Charming in fairy tales</a:t>
            </a:r>
          </a:p>
          <a:p>
            <a:r>
              <a:rPr lang="en-US" dirty="0"/>
              <a:t>Type characters- represent the characteristics of a particular class or group of people but still are unpredictable and individualized</a:t>
            </a:r>
          </a:p>
          <a:p>
            <a:r>
              <a:rPr lang="en-US" b="1" dirty="0">
                <a:solidFill>
                  <a:srgbClr val="002060"/>
                </a:solidFill>
              </a:rPr>
              <a:t>Stereotype</a:t>
            </a:r>
            <a:r>
              <a:rPr lang="en-US" dirty="0">
                <a:solidFill>
                  <a:srgbClr val="002060"/>
                </a:solidFill>
              </a:rPr>
              <a:t>- are predictable, repeated without variation from one story to the next; they lack originality.</a:t>
            </a:r>
          </a:p>
          <a:p>
            <a:endParaRPr lang="en-US" dirty="0"/>
          </a:p>
        </p:txBody>
      </p:sp>
    </p:spTree>
    <p:extLst>
      <p:ext uri="{BB962C8B-B14F-4D97-AF65-F5344CB8AC3E}">
        <p14:creationId xmlns:p14="http://schemas.microsoft.com/office/powerpoint/2010/main" val="4254673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a:solidFill>
                  <a:srgbClr val="C00000"/>
                </a:solidFill>
              </a:rPr>
              <a:t>Hero(</a:t>
            </a:r>
            <a:r>
              <a:rPr lang="en-US" b="1" dirty="0" err="1">
                <a:solidFill>
                  <a:srgbClr val="C00000"/>
                </a:solidFill>
              </a:rPr>
              <a:t>ine</a:t>
            </a:r>
            <a:r>
              <a:rPr lang="en-US" b="1" dirty="0">
                <a:solidFill>
                  <a:srgbClr val="C00000"/>
                </a:solidFill>
              </a:rPr>
              <a:t>)/Protagonist- </a:t>
            </a:r>
            <a:r>
              <a:rPr lang="en-US" dirty="0">
                <a:solidFill>
                  <a:srgbClr val="C00000"/>
                </a:solidFill>
              </a:rPr>
              <a:t>the leading male or female character, who generally exhibits superior qualities or who simply is the main character</a:t>
            </a:r>
          </a:p>
          <a:p>
            <a:r>
              <a:rPr lang="en-US" dirty="0">
                <a:solidFill>
                  <a:srgbClr val="FF3300"/>
                </a:solidFill>
              </a:rPr>
              <a:t>Antagonist- a character who is often characterized as evil and in opposition to the protagonist</a:t>
            </a:r>
          </a:p>
          <a:p>
            <a:r>
              <a:rPr lang="en-US" b="1" dirty="0">
                <a:solidFill>
                  <a:srgbClr val="00B050"/>
                </a:solidFill>
              </a:rPr>
              <a:t>Antihero/tragic hero- </a:t>
            </a:r>
            <a:r>
              <a:rPr lang="en-US" dirty="0">
                <a:solidFill>
                  <a:srgbClr val="00B050"/>
                </a:solidFill>
              </a:rPr>
              <a:t>a protagonist who is more ordinary than a traditional hero or one who is somewhat villainous.  A tragic hero has a flaw in his character that causes </a:t>
            </a:r>
            <a:r>
              <a:rPr lang="en-US" dirty="0" err="1">
                <a:solidFill>
                  <a:srgbClr val="00B050"/>
                </a:solidFill>
              </a:rPr>
              <a:t>hiFoil</a:t>
            </a:r>
            <a:r>
              <a:rPr lang="en-US" dirty="0">
                <a:solidFill>
                  <a:srgbClr val="00B050"/>
                </a:solidFill>
              </a:rPr>
              <a:t>- a contrasting character, who through that very contrast causes the reader to see more clearly the personality of another character</a:t>
            </a:r>
          </a:p>
          <a:p>
            <a:r>
              <a:rPr lang="en-US" dirty="0">
                <a:solidFill>
                  <a:srgbClr val="00B0F0"/>
                </a:solidFill>
              </a:rPr>
              <a:t>Climate- the prevailing attitude of a group of people (such as a family or community or nation).</a:t>
            </a:r>
          </a:p>
          <a:p>
            <a:r>
              <a:rPr lang="en-US" b="1" dirty="0">
                <a:solidFill>
                  <a:srgbClr val="0070C0"/>
                </a:solidFill>
              </a:rPr>
              <a:t>Motivation</a:t>
            </a:r>
            <a:r>
              <a:rPr lang="en-US" dirty="0">
                <a:solidFill>
                  <a:srgbClr val="0070C0"/>
                </a:solidFill>
              </a:rPr>
              <a:t>-reason for how the character behaves and what they say</a:t>
            </a:r>
          </a:p>
          <a:p>
            <a:r>
              <a:rPr lang="en-US" dirty="0">
                <a:solidFill>
                  <a:srgbClr val="0070C0"/>
                </a:solidFill>
              </a:rPr>
              <a:t>Confidant- a friend who draw out the person into talking about private matters</a:t>
            </a:r>
          </a:p>
          <a:p>
            <a:r>
              <a:rPr lang="en-US" b="1" dirty="0">
                <a:solidFill>
                  <a:srgbClr val="7030A0"/>
                </a:solidFill>
              </a:rPr>
              <a:t>Archetypal Character-</a:t>
            </a:r>
            <a:r>
              <a:rPr lang="en-US" dirty="0">
                <a:solidFill>
                  <a:srgbClr val="7030A0"/>
                </a:solidFill>
              </a:rPr>
              <a:t>is</a:t>
            </a:r>
            <a:r>
              <a:rPr lang="en-US" b="1" dirty="0">
                <a:solidFill>
                  <a:srgbClr val="7030A0"/>
                </a:solidFill>
              </a:rPr>
              <a:t> </a:t>
            </a:r>
            <a:r>
              <a:rPr lang="en-US" dirty="0">
                <a:solidFill>
                  <a:srgbClr val="7030A0"/>
                </a:solidFill>
              </a:rPr>
              <a:t>a recurring </a:t>
            </a:r>
            <a:r>
              <a:rPr lang="en-US" b="1" dirty="0">
                <a:solidFill>
                  <a:srgbClr val="7030A0"/>
                </a:solidFill>
              </a:rPr>
              <a:t>character</a:t>
            </a:r>
            <a:r>
              <a:rPr lang="en-US" dirty="0">
                <a:solidFill>
                  <a:srgbClr val="7030A0"/>
                </a:solidFill>
              </a:rPr>
              <a:t> type, one that appears in the literature of different times and places. The "rebellious young man,"</a:t>
            </a:r>
          </a:p>
          <a:p>
            <a:endParaRPr lang="en-US" dirty="0">
              <a:solidFill>
                <a:srgbClr val="7030A0"/>
              </a:solidFill>
            </a:endParaRPr>
          </a:p>
        </p:txBody>
      </p:sp>
    </p:spTree>
    <p:extLst>
      <p:ext uri="{BB962C8B-B14F-4D97-AF65-F5344CB8AC3E}">
        <p14:creationId xmlns:p14="http://schemas.microsoft.com/office/powerpoint/2010/main" val="1787035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Characterization</a:t>
            </a:r>
            <a:endParaRPr lang="en-US" dirty="0"/>
          </a:p>
        </p:txBody>
      </p:sp>
      <p:sp>
        <p:nvSpPr>
          <p:cNvPr id="3" name="Content Placeholder 2"/>
          <p:cNvSpPr>
            <a:spLocks noGrp="1"/>
          </p:cNvSpPr>
          <p:nvPr>
            <p:ph sz="quarter" idx="1"/>
          </p:nvPr>
        </p:nvSpPr>
        <p:spPr/>
        <p:txBody>
          <a:bodyPr/>
          <a:lstStyle/>
          <a:p>
            <a:r>
              <a:rPr lang="en-US" b="1" dirty="0">
                <a:solidFill>
                  <a:srgbClr val="7030A0"/>
                </a:solidFill>
              </a:rPr>
              <a:t>Characters thoughts- </a:t>
            </a:r>
            <a:r>
              <a:rPr lang="en-US" dirty="0">
                <a:solidFill>
                  <a:srgbClr val="7030A0"/>
                </a:solidFill>
              </a:rPr>
              <a:t>(through such devices as interior monologue and stream of consciousness) can be a rich source for insight into motivation and character; be alert for elements of self delusion.</a:t>
            </a:r>
          </a:p>
          <a:p>
            <a:r>
              <a:rPr lang="en-US" b="1" dirty="0">
                <a:solidFill>
                  <a:srgbClr val="0070C0"/>
                </a:solidFill>
              </a:rPr>
              <a:t>Words of others- </a:t>
            </a:r>
            <a:r>
              <a:rPr lang="en-US" dirty="0">
                <a:solidFill>
                  <a:srgbClr val="0070C0"/>
                </a:solidFill>
              </a:rPr>
              <a:t>much can be learned about a character by “listening in” what other characters have to say about him</a:t>
            </a:r>
          </a:p>
          <a:p>
            <a:r>
              <a:rPr lang="en-US" b="1" dirty="0">
                <a:solidFill>
                  <a:srgbClr val="00B0F0"/>
                </a:solidFill>
              </a:rPr>
              <a:t>Use of setting- </a:t>
            </a:r>
            <a:r>
              <a:rPr lang="en-US" dirty="0">
                <a:solidFill>
                  <a:srgbClr val="00B0F0"/>
                </a:solidFill>
              </a:rPr>
              <a:t>the setting to varying degrees can be a factor in determining character as the character is influenced by his environment</a:t>
            </a:r>
          </a:p>
          <a:p>
            <a:endParaRPr lang="en-US" dirty="0"/>
          </a:p>
        </p:txBody>
      </p:sp>
    </p:spTree>
    <p:extLst>
      <p:ext uri="{BB962C8B-B14F-4D97-AF65-F5344CB8AC3E}">
        <p14:creationId xmlns:p14="http://schemas.microsoft.com/office/powerpoint/2010/main" val="2808612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sz="quarter" idx="1"/>
          </p:nvPr>
        </p:nvSpPr>
        <p:spPr/>
        <p:txBody>
          <a:bodyPr/>
          <a:lstStyle/>
          <a:p>
            <a:r>
              <a:rPr lang="en-US" dirty="0"/>
              <a:t>Character development- is when character traits are revealed or changes within the narrative.  The development must be credible:</a:t>
            </a:r>
          </a:p>
          <a:p>
            <a:pPr lvl="1"/>
            <a:r>
              <a:rPr lang="en-US" dirty="0"/>
              <a:t>Did the character have sufficient motivation to change?</a:t>
            </a:r>
          </a:p>
          <a:p>
            <a:pPr lvl="1"/>
            <a:r>
              <a:rPr lang="en-US" dirty="0"/>
              <a:t>Was there sufficient times for the character change to be realistic and probable?</a:t>
            </a:r>
          </a:p>
          <a:p>
            <a:pPr lvl="1"/>
            <a:r>
              <a:rPr lang="en-US" dirty="0"/>
              <a:t>Has the reader been give adequate information about the character to make the change seem believable?</a:t>
            </a:r>
          </a:p>
          <a:p>
            <a:r>
              <a:rPr lang="en-US" dirty="0"/>
              <a:t>Remember-Individual traits are not as important as the total character of the person.</a:t>
            </a:r>
          </a:p>
          <a:p>
            <a:endParaRPr lang="en-US" dirty="0"/>
          </a:p>
        </p:txBody>
      </p:sp>
    </p:spTree>
    <p:extLst>
      <p:ext uri="{BB962C8B-B14F-4D97-AF65-F5344CB8AC3E}">
        <p14:creationId xmlns:p14="http://schemas.microsoft.com/office/powerpoint/2010/main" val="24429651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Analyze Character </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dirty="0">
                <a:solidFill>
                  <a:srgbClr val="CC00CC"/>
                </a:solidFill>
              </a:rPr>
              <a:t>To understand character students must recognize not only a character’s particular traits but also how those traits interact to form an overall impression of the character.</a:t>
            </a:r>
          </a:p>
          <a:p>
            <a:pPr marL="0" indent="0">
              <a:buNone/>
            </a:pPr>
            <a:r>
              <a:rPr lang="en-US" dirty="0"/>
              <a:t>STEP 1:</a:t>
            </a:r>
          </a:p>
          <a:p>
            <a:pPr marL="514350" indent="-514350">
              <a:buFont typeface="+mj-lt"/>
              <a:buAutoNum type="arabicPeriod"/>
            </a:pPr>
            <a:r>
              <a:rPr lang="en-US" dirty="0">
                <a:solidFill>
                  <a:srgbClr val="FF0000"/>
                </a:solidFill>
              </a:rPr>
              <a:t>Analyze the first impression given to the reader in the exposition but know that it may need to be changed or modified.</a:t>
            </a:r>
          </a:p>
          <a:p>
            <a:pPr marL="514350" indent="-514350">
              <a:buFont typeface="+mj-lt"/>
              <a:buAutoNum type="arabicPeriod"/>
            </a:pPr>
            <a:r>
              <a:rPr lang="en-US" dirty="0">
                <a:solidFill>
                  <a:srgbClr val="00B050"/>
                </a:solidFill>
              </a:rPr>
              <a:t>As readers we make inferences based on our prior knowledge however we must test it against the information in the text. </a:t>
            </a:r>
          </a:p>
          <a:p>
            <a:pPr marL="514350" indent="-514350">
              <a:buFont typeface="+mj-lt"/>
              <a:buAutoNum type="arabicPeriod"/>
            </a:pPr>
            <a:r>
              <a:rPr lang="en-US" dirty="0">
                <a:solidFill>
                  <a:srgbClr val="FF0066"/>
                </a:solidFill>
              </a:rPr>
              <a:t>We must notice the kinds of people who are often unfamiliar or invisible to us in our day to day lives</a:t>
            </a:r>
          </a:p>
          <a:p>
            <a:pPr marL="514350" indent="-514350">
              <a:buFont typeface="+mj-lt"/>
              <a:buAutoNum type="arabicPeriod"/>
            </a:pPr>
            <a:r>
              <a:rPr lang="en-US" dirty="0">
                <a:solidFill>
                  <a:srgbClr val="00B0F0"/>
                </a:solidFill>
              </a:rPr>
              <a:t>The context of the text provides the rules by which the character must be governed. By piecing together bits of information the reader is able to interpret a character</a:t>
            </a:r>
            <a:r>
              <a:rPr lang="en-US" dirty="0" smtClean="0">
                <a:solidFill>
                  <a:srgbClr val="00B0F0"/>
                </a:solidFill>
              </a:rPr>
              <a:t>.</a:t>
            </a:r>
            <a:endParaRPr lang="en-US" dirty="0">
              <a:solidFill>
                <a:srgbClr val="00B0F0"/>
              </a:solidFill>
            </a:endParaRPr>
          </a:p>
        </p:txBody>
      </p:sp>
    </p:spTree>
    <p:extLst>
      <p:ext uri="{BB962C8B-B14F-4D97-AF65-F5344CB8AC3E}">
        <p14:creationId xmlns:p14="http://schemas.microsoft.com/office/powerpoint/2010/main" val="24036475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Simply focus on surface feature of characters rather than the personality the writer has created.</a:t>
            </a:r>
          </a:p>
          <a:p>
            <a:pPr marL="514350" indent="-514350">
              <a:buFont typeface="+mj-lt"/>
              <a:buAutoNum type="arabicPeriod"/>
            </a:pPr>
            <a:r>
              <a:rPr lang="en-US" dirty="0"/>
              <a:t>Simply focus on the current emotional state of the character (happy she won the race) instead focus on their basic traits (happy person)</a:t>
            </a:r>
          </a:p>
          <a:p>
            <a:pPr marL="0" indent="0">
              <a:buNone/>
            </a:pPr>
            <a:endParaRPr lang="en-US" dirty="0"/>
          </a:p>
        </p:txBody>
      </p:sp>
    </p:spTree>
    <p:extLst>
      <p:ext uri="{BB962C8B-B14F-4D97-AF65-F5344CB8AC3E}">
        <p14:creationId xmlns:p14="http://schemas.microsoft.com/office/powerpoint/2010/main" val="3370514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Phrases</a:t>
            </a:r>
            <a:endParaRPr lang="en-US" dirty="0"/>
          </a:p>
        </p:txBody>
      </p:sp>
      <p:sp>
        <p:nvSpPr>
          <p:cNvPr id="3" name="Content Placeholder 2"/>
          <p:cNvSpPr>
            <a:spLocks noGrp="1"/>
          </p:cNvSpPr>
          <p:nvPr>
            <p:ph sz="quarter" idx="1"/>
          </p:nvPr>
        </p:nvSpPr>
        <p:spPr/>
        <p:txBody>
          <a:bodyPr/>
          <a:lstStyle/>
          <a:p>
            <a:r>
              <a:rPr lang="en-US" dirty="0"/>
              <a:t>When one adjective or adverb cannot convey enough information, a phrase can contribute more detail to a sentence. </a:t>
            </a:r>
          </a:p>
          <a:p>
            <a:r>
              <a:rPr lang="en-US" dirty="0"/>
              <a:t>A phrase is a group of words that does NOT include a subject and verb and can NOT stand alone as a sentence.</a:t>
            </a:r>
          </a:p>
          <a:p>
            <a:r>
              <a:rPr lang="en-US" dirty="0"/>
              <a:t>There are several kinds of phrases, including prepositional phrases, adverbial phrase, adjectival phrase, appositive phrases, participial phrases, gerund phrases, and infinitive phrases.</a:t>
            </a:r>
          </a:p>
        </p:txBody>
      </p:sp>
    </p:spTree>
    <p:extLst>
      <p:ext uri="{BB962C8B-B14F-4D97-AF65-F5344CB8AC3E}">
        <p14:creationId xmlns:p14="http://schemas.microsoft.com/office/powerpoint/2010/main" val="6017368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2/7/2017</a:t>
            </a:r>
            <a:endParaRPr lang="en-US" dirty="0"/>
          </a:p>
        </p:txBody>
      </p:sp>
      <p:sp>
        <p:nvSpPr>
          <p:cNvPr id="3" name="Content Placeholder 2"/>
          <p:cNvSpPr>
            <a:spLocks noGrp="1"/>
          </p:cNvSpPr>
          <p:nvPr>
            <p:ph sz="quarter" idx="1"/>
          </p:nvPr>
        </p:nvSpPr>
        <p:spPr/>
        <p:txBody>
          <a:bodyPr>
            <a:normAutofit lnSpcReduction="10000"/>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Ticket In </a:t>
            </a:r>
          </a:p>
          <a:p>
            <a:r>
              <a:rPr lang="en-US" dirty="0">
                <a:solidFill>
                  <a:srgbClr val="C00000"/>
                </a:solidFill>
              </a:rPr>
              <a:t>Review the Essential Questions and Daily Objectives</a:t>
            </a:r>
          </a:p>
          <a:p>
            <a:r>
              <a:rPr lang="en-US" dirty="0">
                <a:solidFill>
                  <a:srgbClr val="C00000"/>
                </a:solidFill>
              </a:rPr>
              <a:t>Grammar Notes</a:t>
            </a:r>
          </a:p>
          <a:p>
            <a:r>
              <a:rPr lang="en-US" dirty="0">
                <a:solidFill>
                  <a:srgbClr val="C00000"/>
                </a:solidFill>
              </a:rPr>
              <a:t>Stylistic Devices Notes and Practice</a:t>
            </a:r>
          </a:p>
          <a:p>
            <a:r>
              <a:rPr lang="en-US" dirty="0">
                <a:solidFill>
                  <a:srgbClr val="0000CC"/>
                </a:solidFill>
              </a:rPr>
              <a:t>Grammar and Stylistic Devices </a:t>
            </a:r>
            <a:r>
              <a:rPr lang="en-US" dirty="0" smtClean="0">
                <a:solidFill>
                  <a:srgbClr val="0000CC"/>
                </a:solidFill>
              </a:rPr>
              <a:t>Practice</a:t>
            </a:r>
            <a:endParaRPr lang="en-US" dirty="0">
              <a:solidFill>
                <a:srgbClr val="0000CC"/>
              </a:solidFill>
            </a:endParaRPr>
          </a:p>
          <a:p>
            <a:r>
              <a:rPr lang="en-US" dirty="0" smtClean="0">
                <a:solidFill>
                  <a:srgbClr val="0000CC"/>
                </a:solidFill>
              </a:rPr>
              <a:t>Begin</a:t>
            </a:r>
            <a:r>
              <a:rPr lang="en-US" dirty="0" smtClean="0">
                <a:solidFill>
                  <a:srgbClr val="0000CC"/>
                </a:solidFill>
              </a:rPr>
              <a:t> </a:t>
            </a:r>
            <a:r>
              <a:rPr lang="en-US" dirty="0">
                <a:solidFill>
                  <a:srgbClr val="0000CC"/>
                </a:solidFill>
              </a:rPr>
              <a:t>Analyzing Orwell’s </a:t>
            </a:r>
            <a:r>
              <a:rPr lang="en-US" i="1" dirty="0">
                <a:solidFill>
                  <a:srgbClr val="0000CC"/>
                </a:solidFill>
              </a:rPr>
              <a:t>1984 </a:t>
            </a:r>
            <a:r>
              <a:rPr lang="en-US" dirty="0">
                <a:solidFill>
                  <a:srgbClr val="0000CC"/>
                </a:solidFill>
              </a:rPr>
              <a:t>in Literature Circle Groups</a:t>
            </a:r>
          </a:p>
          <a:p>
            <a:r>
              <a:rPr lang="en-US" dirty="0" smtClean="0">
                <a:solidFill>
                  <a:srgbClr val="C00000"/>
                </a:solidFill>
              </a:rPr>
              <a:t>Complete </a:t>
            </a:r>
            <a:r>
              <a:rPr lang="en-US" dirty="0">
                <a:solidFill>
                  <a:srgbClr val="C00000"/>
                </a:solidFill>
              </a:rPr>
              <a:t>a Closure Question</a:t>
            </a:r>
            <a:endParaRPr lang="en-US" dirty="0"/>
          </a:p>
        </p:txBody>
      </p:sp>
    </p:spTree>
    <p:extLst>
      <p:ext uri="{BB962C8B-B14F-4D97-AF65-F5344CB8AC3E}">
        <p14:creationId xmlns:p14="http://schemas.microsoft.com/office/powerpoint/2010/main" val="11522149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138539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pPr marL="0" indent="0">
              <a:buNone/>
            </a:pPr>
            <a:endParaRPr lang="en-US" dirty="0"/>
          </a:p>
        </p:txBody>
      </p:sp>
    </p:spTree>
    <p:extLst>
      <p:ext uri="{BB962C8B-B14F-4D97-AF65-F5344CB8AC3E}">
        <p14:creationId xmlns:p14="http://schemas.microsoft.com/office/powerpoint/2010/main" val="6099763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Adverbial Phrases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She ran with speed.</a:t>
            </a:r>
          </a:p>
          <a:p>
            <a:pPr marL="514350" indent="-514350">
              <a:buFont typeface="+mj-lt"/>
              <a:buAutoNum type="arabicPeriod"/>
            </a:pPr>
            <a:r>
              <a:rPr lang="en-US" dirty="0"/>
              <a:t>I was frightened at the time.</a:t>
            </a:r>
          </a:p>
          <a:p>
            <a:pPr marL="514350" indent="-514350">
              <a:buFont typeface="+mj-lt"/>
              <a:buAutoNum type="arabicPeriod"/>
            </a:pPr>
            <a:r>
              <a:rPr lang="en-US" dirty="0"/>
              <a:t>The deer ran through our yard.</a:t>
            </a:r>
          </a:p>
          <a:p>
            <a:pPr marL="514350" indent="-514350">
              <a:buFont typeface="+mj-lt"/>
              <a:buAutoNum type="arabicPeriod"/>
            </a:pPr>
            <a:r>
              <a:rPr lang="en-US" dirty="0"/>
              <a:t>Charles was annoyed beyond belief.</a:t>
            </a:r>
          </a:p>
          <a:p>
            <a:pPr marL="514350" indent="-514350">
              <a:buFont typeface="+mj-lt"/>
              <a:buAutoNum type="arabicPeriod"/>
            </a:pPr>
            <a:r>
              <a:rPr lang="en-US" dirty="0"/>
              <a:t>During the snow storm the school closed.</a:t>
            </a:r>
          </a:p>
          <a:p>
            <a:pPr marL="0" indent="0">
              <a:buNone/>
            </a:pPr>
            <a:endParaRPr lang="en-US" dirty="0"/>
          </a:p>
        </p:txBody>
      </p:sp>
    </p:spTree>
    <p:extLst>
      <p:ext uri="{BB962C8B-B14F-4D97-AF65-F5344CB8AC3E}">
        <p14:creationId xmlns:p14="http://schemas.microsoft.com/office/powerpoint/2010/main" val="21851275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the Errors in Parallel Structure</a:t>
            </a:r>
            <a:endParaRPr lang="en-US" dirty="0"/>
          </a:p>
        </p:txBody>
      </p:sp>
      <p:sp>
        <p:nvSpPr>
          <p:cNvPr id="3" name="Content Placeholder 2"/>
          <p:cNvSpPr>
            <a:spLocks noGrp="1"/>
          </p:cNvSpPr>
          <p:nvPr>
            <p:ph sz="quarter" idx="1"/>
          </p:nvPr>
        </p:nvSpPr>
        <p:spPr/>
        <p:txBody>
          <a:bodyPr/>
          <a:lstStyle/>
          <a:p>
            <a:pPr marL="0" indent="0">
              <a:buNone/>
            </a:pPr>
            <a:r>
              <a:rPr lang="en-US" dirty="0" smtClean="0"/>
              <a:t>1. In </a:t>
            </a:r>
            <a:r>
              <a:rPr lang="en-US" dirty="0"/>
              <a:t>the spring, summer, or in the winter, we will go to Germany. </a:t>
            </a:r>
            <a:endParaRPr lang="en-US" dirty="0" smtClean="0"/>
          </a:p>
          <a:p>
            <a:pPr marL="0" indent="0">
              <a:buNone/>
            </a:pPr>
            <a:r>
              <a:rPr lang="en-US" dirty="0"/>
              <a:t>2. Eric Foreman decorates the Christmas tree, picks up his grandma from the nursing home, and friends are invited over for dinner. </a:t>
            </a:r>
            <a:endParaRPr lang="en-US" dirty="0" smtClean="0"/>
          </a:p>
          <a:p>
            <a:pPr marL="0" indent="0">
              <a:buNone/>
            </a:pPr>
            <a:r>
              <a:rPr lang="en-US" dirty="0"/>
              <a:t>3. The internet can be used to find word meanings, medical information, and locating hotels</a:t>
            </a:r>
            <a:r>
              <a:rPr lang="en-US" dirty="0" smtClean="0"/>
              <a:t>.</a:t>
            </a:r>
          </a:p>
          <a:p>
            <a:pPr marL="0" indent="0">
              <a:buNone/>
            </a:pPr>
            <a:r>
              <a:rPr lang="en-US" dirty="0"/>
              <a:t>4. Tennis requires hand-eye coordination, flexibility, and to be able to concentrate. </a:t>
            </a:r>
          </a:p>
        </p:txBody>
      </p:sp>
    </p:spTree>
    <p:extLst>
      <p:ext uri="{BB962C8B-B14F-4D97-AF65-F5344CB8AC3E}">
        <p14:creationId xmlns:p14="http://schemas.microsoft.com/office/powerpoint/2010/main" val="37976214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In </a:t>
            </a:r>
            <a:r>
              <a:rPr lang="en-US" dirty="0"/>
              <a:t>the spring, summer, or winter, we will go to Germany. </a:t>
            </a:r>
            <a:r>
              <a:rPr lang="en-US" dirty="0" smtClean="0"/>
              <a:t>OR </a:t>
            </a:r>
            <a:r>
              <a:rPr lang="en-US" dirty="0"/>
              <a:t>In the spring, in the summer, or in the winter, we will go to Germany</a:t>
            </a:r>
            <a:r>
              <a:rPr lang="en-US" dirty="0" smtClean="0"/>
              <a:t>.</a:t>
            </a:r>
          </a:p>
          <a:p>
            <a:pPr marL="514350" indent="-514350">
              <a:buFont typeface="+mj-lt"/>
              <a:buAutoNum type="arabicPeriod"/>
            </a:pPr>
            <a:r>
              <a:rPr lang="en-US" dirty="0"/>
              <a:t>Eric Foreman decorates the Christmas tree, picks up his grandma from the nursing home, and invites friends over for dinner. </a:t>
            </a:r>
            <a:endParaRPr lang="en-US" dirty="0" smtClean="0"/>
          </a:p>
          <a:p>
            <a:pPr marL="514350" indent="-514350">
              <a:buFont typeface="+mj-lt"/>
              <a:buAutoNum type="arabicPeriod"/>
            </a:pPr>
            <a:r>
              <a:rPr lang="en-US" dirty="0" smtClean="0"/>
              <a:t>The </a:t>
            </a:r>
            <a:r>
              <a:rPr lang="en-US" dirty="0"/>
              <a:t>internet can be used to find word meanings, medical information, and hotels. - The internet can be used to find word meanings, research medical information, and locate hotels. </a:t>
            </a:r>
            <a:endParaRPr lang="en-US" dirty="0" smtClean="0"/>
          </a:p>
          <a:p>
            <a:pPr marL="514350" indent="-514350">
              <a:buFont typeface="+mj-lt"/>
              <a:buAutoNum type="arabicPeriod"/>
            </a:pPr>
            <a:r>
              <a:rPr lang="en-US" dirty="0" smtClean="0"/>
              <a:t>Tennis </a:t>
            </a:r>
            <a:r>
              <a:rPr lang="en-US" dirty="0"/>
              <a:t>requires hand-eye coordination, flexibility, and concentration. </a:t>
            </a:r>
          </a:p>
        </p:txBody>
      </p:sp>
    </p:spTree>
    <p:extLst>
      <p:ext uri="{BB962C8B-B14F-4D97-AF65-F5344CB8AC3E}">
        <p14:creationId xmlns:p14="http://schemas.microsoft.com/office/powerpoint/2010/main" val="3017184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solidFill>
                  <a:srgbClr val="0000CC"/>
                </a:solidFill>
              </a:rPr>
              <a:t>“A woman drew her long black hair out tight/ And fiddled whisper music on those strings/ And bats with baby faces in the violet light/ Whistled, and beat their wings/ And crawled head downward down a blackened wall/ And upside down in air were towers/ Tolling reminiscent bells, that kept the hours/ And voices singing out of empty cisterns and exhausted wells.” – Eliot, “The Waste Land”</a:t>
            </a:r>
          </a:p>
          <a:p>
            <a:pPr marL="514350" indent="-514350">
              <a:buFont typeface="+mj-lt"/>
              <a:buAutoNum type="arabicPeriod"/>
            </a:pPr>
            <a:r>
              <a:rPr lang="en-US" dirty="0"/>
              <a:t>Paraphrase the image of the first two lines.  What mood does the image create?</a:t>
            </a:r>
          </a:p>
          <a:p>
            <a:pPr marL="514350" indent="-514350">
              <a:buFont typeface="+mj-lt"/>
              <a:buAutoNum type="arabicPeriod"/>
            </a:pPr>
            <a:r>
              <a:rPr lang="en-US" dirty="0"/>
              <a:t>List the auditory images in these lines.  How do these images help create the mood of the passage?</a:t>
            </a:r>
          </a:p>
          <a:p>
            <a:endParaRPr lang="en-US" dirty="0"/>
          </a:p>
        </p:txBody>
      </p:sp>
    </p:spTree>
    <p:extLst>
      <p:ext uri="{BB962C8B-B14F-4D97-AF65-F5344CB8AC3E}">
        <p14:creationId xmlns:p14="http://schemas.microsoft.com/office/powerpoint/2010/main" val="33585991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2/8/2017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endParaRPr lang="en-US" dirty="0">
              <a:solidFill>
                <a:srgbClr val="C00000"/>
              </a:solidFill>
            </a:endParaRPr>
          </a:p>
          <a:p>
            <a:r>
              <a:rPr lang="en-US" dirty="0">
                <a:solidFill>
                  <a:srgbClr val="C00000"/>
                </a:solidFill>
              </a:rPr>
              <a:t>Complete Ticket In </a:t>
            </a:r>
          </a:p>
          <a:p>
            <a:r>
              <a:rPr lang="en-US" dirty="0">
                <a:solidFill>
                  <a:srgbClr val="C00000"/>
                </a:solidFill>
              </a:rPr>
              <a:t>Review the Essential Questions and Daily Objectives</a:t>
            </a:r>
          </a:p>
          <a:p>
            <a:r>
              <a:rPr lang="en-US" dirty="0">
                <a:solidFill>
                  <a:srgbClr val="0000CC"/>
                </a:solidFill>
              </a:rPr>
              <a:t>Grammar and Stylistic Devices Practice</a:t>
            </a:r>
          </a:p>
          <a:p>
            <a:r>
              <a:rPr lang="en-US" dirty="0">
                <a:solidFill>
                  <a:srgbClr val="0000CC"/>
                </a:solidFill>
              </a:rPr>
              <a:t>Continue Analyzing Orwell’s </a:t>
            </a:r>
            <a:r>
              <a:rPr lang="en-US" i="1" dirty="0">
                <a:solidFill>
                  <a:srgbClr val="0000CC"/>
                </a:solidFill>
              </a:rPr>
              <a:t>1984 </a:t>
            </a:r>
            <a:r>
              <a:rPr lang="en-US" dirty="0">
                <a:solidFill>
                  <a:srgbClr val="0000CC"/>
                </a:solidFill>
              </a:rPr>
              <a:t>in Literature Circle Groups</a:t>
            </a:r>
          </a:p>
          <a:p>
            <a:r>
              <a:rPr lang="en-US" dirty="0" smtClean="0">
                <a:solidFill>
                  <a:srgbClr val="C00000"/>
                </a:solidFill>
              </a:rPr>
              <a:t>Complete </a:t>
            </a:r>
            <a:r>
              <a:rPr lang="en-US" dirty="0">
                <a:solidFill>
                  <a:srgbClr val="C00000"/>
                </a:solidFill>
              </a:rPr>
              <a:t>a Closure Question</a:t>
            </a:r>
            <a:endParaRPr lang="en-US" dirty="0"/>
          </a:p>
        </p:txBody>
      </p:sp>
    </p:spTree>
    <p:extLst>
      <p:ext uri="{BB962C8B-B14F-4D97-AF65-F5344CB8AC3E}">
        <p14:creationId xmlns:p14="http://schemas.microsoft.com/office/powerpoint/2010/main" val="33821911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42340727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14513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 prepositional phrase consists of a preposition and a noun or pronoun, called the object of the preposition.</a:t>
            </a:r>
          </a:p>
          <a:p>
            <a:pPr lvl="1"/>
            <a:r>
              <a:rPr lang="en-US" dirty="0"/>
              <a:t>Example:  </a:t>
            </a:r>
            <a:r>
              <a:rPr lang="en-US" dirty="0">
                <a:solidFill>
                  <a:srgbClr val="FF0000"/>
                </a:solidFill>
              </a:rPr>
              <a:t>over their heads</a:t>
            </a:r>
            <a:r>
              <a:rPr lang="en-US" dirty="0"/>
              <a:t>, </a:t>
            </a:r>
            <a:r>
              <a:rPr lang="en-US" dirty="0">
                <a:solidFill>
                  <a:srgbClr val="FF0000"/>
                </a:solidFill>
              </a:rPr>
              <a:t>until dark</a:t>
            </a:r>
            <a:r>
              <a:rPr lang="en-US" dirty="0"/>
              <a:t>, and </a:t>
            </a:r>
            <a:r>
              <a:rPr lang="en-US" dirty="0">
                <a:solidFill>
                  <a:srgbClr val="FF0000"/>
                </a:solidFill>
              </a:rPr>
              <a:t>after the baseball game.</a:t>
            </a:r>
          </a:p>
          <a:p>
            <a:r>
              <a:rPr lang="en-US" dirty="0"/>
              <a:t>An adjectival phrase is a prepositional phrase that modifies a noun or pronoun by telling what kind or which one.</a:t>
            </a:r>
          </a:p>
          <a:p>
            <a:pPr lvl="1"/>
            <a:r>
              <a:rPr lang="en-US" dirty="0"/>
              <a:t>Ex: A picture </a:t>
            </a:r>
            <a:r>
              <a:rPr lang="en-US" dirty="0">
                <a:solidFill>
                  <a:srgbClr val="FF0000"/>
                </a:solidFill>
              </a:rPr>
              <a:t>of great beauty </a:t>
            </a:r>
            <a:r>
              <a:rPr lang="en-US" dirty="0"/>
              <a:t>hung in the meeting hall, I gave the people </a:t>
            </a:r>
            <a:r>
              <a:rPr lang="en-US" dirty="0">
                <a:solidFill>
                  <a:srgbClr val="FF0000"/>
                </a:solidFill>
              </a:rPr>
              <a:t>on the trip </a:t>
            </a:r>
            <a:r>
              <a:rPr lang="en-US" dirty="0"/>
              <a:t>a tour.</a:t>
            </a:r>
          </a:p>
          <a:p>
            <a:r>
              <a:rPr lang="en-US" dirty="0"/>
              <a:t>An adverbial phrase is a prepositional phrase that modifies a verb, an adjective, or an adverb by pointing out where, why, when, in what way, and to what extent.</a:t>
            </a:r>
          </a:p>
          <a:p>
            <a:pPr lvl="1"/>
            <a:r>
              <a:rPr lang="en-US" dirty="0">
                <a:solidFill>
                  <a:srgbClr val="FF0000"/>
                </a:solidFill>
              </a:rPr>
              <a:t>During the earthquake </a:t>
            </a:r>
            <a:r>
              <a:rPr lang="en-US" dirty="0"/>
              <a:t>a creek disappeared , I was worried </a:t>
            </a:r>
            <a:r>
              <a:rPr lang="en-US" dirty="0">
                <a:solidFill>
                  <a:srgbClr val="FF0000"/>
                </a:solidFill>
              </a:rPr>
              <a:t>by the weather report.</a:t>
            </a:r>
          </a:p>
        </p:txBody>
      </p:sp>
    </p:spTree>
    <p:extLst>
      <p:ext uri="{BB962C8B-B14F-4D97-AF65-F5344CB8AC3E}">
        <p14:creationId xmlns:p14="http://schemas.microsoft.com/office/powerpoint/2010/main" val="26823273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pPr algn="l"/>
            <a:r>
              <a:rPr lang="en-US" sz="2400" dirty="0"/>
              <a:t>Identify the Following Adjective Phrases- Remember identify the prepositional phrases and see if it is modifying a verb or a noun.</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woman of great beauty danced with the king.</a:t>
            </a:r>
          </a:p>
          <a:p>
            <a:pPr marL="514350" indent="-514350">
              <a:buFont typeface="+mj-lt"/>
              <a:buAutoNum type="arabicPeriod"/>
            </a:pPr>
            <a:r>
              <a:rPr lang="en-US" dirty="0"/>
              <a:t>Mary had lunch from a paper bag.</a:t>
            </a:r>
          </a:p>
          <a:p>
            <a:pPr marL="514350" indent="-514350">
              <a:buFont typeface="+mj-lt"/>
              <a:buAutoNum type="arabicPeriod"/>
            </a:pPr>
            <a:r>
              <a:rPr lang="en-US" dirty="0"/>
              <a:t>The price of the guitar was too high.</a:t>
            </a:r>
          </a:p>
          <a:p>
            <a:pPr marL="514350" indent="-514350">
              <a:buFont typeface="+mj-lt"/>
              <a:buAutoNum type="arabicPeriod"/>
            </a:pPr>
            <a:r>
              <a:rPr lang="en-US" dirty="0"/>
              <a:t>The house across the street was vacant.</a:t>
            </a:r>
          </a:p>
          <a:p>
            <a:pPr marL="514350" indent="-514350">
              <a:buFont typeface="+mj-lt"/>
              <a:buAutoNum type="arabicPeriod"/>
            </a:pPr>
            <a:r>
              <a:rPr lang="en-US" dirty="0"/>
              <a:t>Let’s take a picture of Victoria Falls.</a:t>
            </a:r>
          </a:p>
          <a:p>
            <a:pPr marL="514350" indent="-514350">
              <a:buFont typeface="+mj-lt"/>
              <a:buAutoNum type="arabicPeriod"/>
            </a:pPr>
            <a:r>
              <a:rPr lang="en-US" dirty="0"/>
              <a:t>Finland is a country with a great education system</a:t>
            </a:r>
          </a:p>
        </p:txBody>
      </p:sp>
    </p:spTree>
    <p:extLst>
      <p:ext uri="{BB962C8B-B14F-4D97-AF65-F5344CB8AC3E}">
        <p14:creationId xmlns:p14="http://schemas.microsoft.com/office/powerpoint/2010/main" val="42329390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the Flaws in Parallelism</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teacher has the responsibility of providing supplemental help and to review all test material with the students. </a:t>
            </a:r>
            <a:endParaRPr lang="en-US" dirty="0" smtClean="0"/>
          </a:p>
          <a:p>
            <a:pPr marL="514350" indent="-514350">
              <a:buFont typeface="+mj-lt"/>
              <a:buAutoNum type="arabicPeriod"/>
            </a:pPr>
            <a:r>
              <a:rPr lang="en-US" dirty="0"/>
              <a:t>Veronica threw the rock at the window and the glass was broken</a:t>
            </a:r>
            <a:r>
              <a:rPr lang="en-US" dirty="0" smtClean="0"/>
              <a:t>.</a:t>
            </a:r>
          </a:p>
          <a:p>
            <a:pPr marL="514350" indent="-514350">
              <a:buFont typeface="+mj-lt"/>
              <a:buAutoNum type="arabicPeriod"/>
            </a:pPr>
            <a:r>
              <a:rPr lang="en-US" dirty="0"/>
              <a:t>Brad and Dennis rode their motorcycles, swan with sharks, and ran with bulls. </a:t>
            </a:r>
            <a:endParaRPr lang="en-US" dirty="0" smtClean="0"/>
          </a:p>
          <a:p>
            <a:pPr marL="514350" indent="-514350">
              <a:buFont typeface="+mj-lt"/>
              <a:buAutoNum type="arabicPeriod"/>
            </a:pPr>
            <a:r>
              <a:rPr lang="en-US" dirty="0"/>
              <a:t>The professor scolded the student for failing the test, coming to school late, and bullying his classmates.</a:t>
            </a:r>
          </a:p>
        </p:txBody>
      </p:sp>
    </p:spTree>
    <p:extLst>
      <p:ext uri="{BB962C8B-B14F-4D97-AF65-F5344CB8AC3E}">
        <p14:creationId xmlns:p14="http://schemas.microsoft.com/office/powerpoint/2010/main" val="4092781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Practice</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solidFill>
                  <a:srgbClr val="0000CC"/>
                </a:solidFill>
              </a:rPr>
              <a:t>“At first I saw only water so clear it magnified the fibers in the walls of the gourd.  On the surface, I saw only my own round reflection.  The old man encircled the neck of the gourd with his thumb and index finger and gave it a shake.  As the water shook, then settled, the colors and lights shimmered into a picture, not reflecting anything I could see around me.  There at the bottom of the gourd were my mother and father scanning the sky, which was where I was.” –Kingston, </a:t>
            </a:r>
            <a:r>
              <a:rPr lang="en-US" i="1" dirty="0">
                <a:solidFill>
                  <a:srgbClr val="0000CC"/>
                </a:solidFill>
              </a:rPr>
              <a:t>The Woman Warrior</a:t>
            </a:r>
          </a:p>
          <a:p>
            <a:pPr marL="514350" indent="-514350">
              <a:buFont typeface="+mj-lt"/>
              <a:buAutoNum type="arabicPeriod"/>
            </a:pPr>
            <a:r>
              <a:rPr lang="en-US" dirty="0"/>
              <a:t>What kind of imagery is used in this passage?  Identify the images.</a:t>
            </a:r>
          </a:p>
          <a:p>
            <a:pPr marL="514350" indent="-514350">
              <a:buFont typeface="+mj-lt"/>
              <a:buAutoNum type="arabicPeriod"/>
            </a:pPr>
            <a:r>
              <a:rPr lang="en-US" dirty="0"/>
              <a:t>Compare and contrast the imagery of the last sentence with the imagery of the first four sentences</a:t>
            </a:r>
          </a:p>
        </p:txBody>
      </p:sp>
    </p:spTree>
    <p:extLst>
      <p:ext uri="{BB962C8B-B14F-4D97-AF65-F5344CB8AC3E}">
        <p14:creationId xmlns:p14="http://schemas.microsoft.com/office/powerpoint/2010/main" val="19208495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2/9/2017</a:t>
            </a:r>
            <a:endParaRPr lang="en-US" dirty="0"/>
          </a:p>
        </p:txBody>
      </p:sp>
      <p:sp>
        <p:nvSpPr>
          <p:cNvPr id="3" name="Content Placeholder 2"/>
          <p:cNvSpPr>
            <a:spLocks noGrp="1"/>
          </p:cNvSpPr>
          <p:nvPr>
            <p:ph sz="quarter" idx="1"/>
          </p:nvPr>
        </p:nvSpPr>
        <p:spPr/>
        <p:txBody>
          <a:bodyPr/>
          <a:lstStyle/>
          <a:p>
            <a:r>
              <a:rPr lang="en-US" dirty="0">
                <a:solidFill>
                  <a:srgbClr val="C00000"/>
                </a:solidFill>
              </a:rPr>
              <a:t>Housekeeping- place homework on the right corner, sharpen your pencils, dispose of any trash etc.</a:t>
            </a:r>
          </a:p>
          <a:p>
            <a:r>
              <a:rPr lang="en-US" dirty="0">
                <a:solidFill>
                  <a:srgbClr val="C00000"/>
                </a:solidFill>
              </a:rPr>
              <a:t>Complete Ticket In </a:t>
            </a:r>
          </a:p>
          <a:p>
            <a:r>
              <a:rPr lang="en-US" dirty="0">
                <a:solidFill>
                  <a:srgbClr val="C00000"/>
                </a:solidFill>
              </a:rPr>
              <a:t>Review the Essential Questions and Daily Objectives</a:t>
            </a:r>
          </a:p>
          <a:p>
            <a:r>
              <a:rPr lang="en-US" dirty="0">
                <a:solidFill>
                  <a:srgbClr val="0000CC"/>
                </a:solidFill>
              </a:rPr>
              <a:t>Grammar and Stylistic Devices Practice</a:t>
            </a:r>
          </a:p>
          <a:p>
            <a:r>
              <a:rPr lang="en-US" dirty="0">
                <a:solidFill>
                  <a:srgbClr val="0000CC"/>
                </a:solidFill>
              </a:rPr>
              <a:t>Continue Analyzing Orwell’s </a:t>
            </a:r>
            <a:r>
              <a:rPr lang="en-US" i="1" dirty="0">
                <a:solidFill>
                  <a:srgbClr val="0000CC"/>
                </a:solidFill>
              </a:rPr>
              <a:t>1984 </a:t>
            </a:r>
            <a:r>
              <a:rPr lang="en-US" dirty="0">
                <a:solidFill>
                  <a:srgbClr val="0000CC"/>
                </a:solidFill>
              </a:rPr>
              <a:t>in Literature Circle Groups</a:t>
            </a:r>
          </a:p>
          <a:p>
            <a:r>
              <a:rPr lang="en-US" dirty="0">
                <a:solidFill>
                  <a:srgbClr val="C00000"/>
                </a:solidFill>
              </a:rPr>
              <a:t>Complete a Closure Question</a:t>
            </a:r>
            <a:endParaRPr lang="en-US" dirty="0"/>
          </a:p>
          <a:p>
            <a:endParaRPr lang="en-US" dirty="0"/>
          </a:p>
        </p:txBody>
      </p:sp>
    </p:spTree>
    <p:extLst>
      <p:ext uri="{BB962C8B-B14F-4D97-AF65-F5344CB8AC3E}">
        <p14:creationId xmlns:p14="http://schemas.microsoft.com/office/powerpoint/2010/main" val="36694124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7156279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r>
              <a:rPr lang="en-US" sz="2400" dirty="0" smtClean="0"/>
              <a:t>?</a:t>
            </a:r>
            <a:endParaRPr lang="en-US" sz="2400" dirty="0"/>
          </a:p>
        </p:txBody>
      </p:sp>
    </p:spTree>
    <p:extLst>
      <p:ext uri="{BB962C8B-B14F-4D97-AF65-F5344CB8AC3E}">
        <p14:creationId xmlns:p14="http://schemas.microsoft.com/office/powerpoint/2010/main" val="33160200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524000"/>
          </a:xfrm>
        </p:spPr>
        <p:txBody>
          <a:bodyPr>
            <a:normAutofit fontScale="90000"/>
          </a:bodyPr>
          <a:lstStyle/>
          <a:p>
            <a:pPr algn="l"/>
            <a:r>
              <a:rPr lang="en-US" sz="2200" dirty="0" smtClean="0"/>
              <a:t>Agreement Review-</a:t>
            </a:r>
            <a:r>
              <a:rPr lang="en-US" sz="2200" dirty="0"/>
              <a:t>Indicate if the following sentences have </a:t>
            </a:r>
            <a:r>
              <a:rPr lang="en-US" sz="2200" dirty="0" smtClean="0"/>
              <a:t>parallelism </a:t>
            </a:r>
            <a:r>
              <a:rPr lang="en-US" sz="2200" dirty="0" smtClean="0"/>
              <a:t>or </a:t>
            </a:r>
            <a:r>
              <a:rPr lang="en-US" sz="2200" dirty="0" smtClean="0"/>
              <a:t>pronoun/antecedent </a:t>
            </a:r>
            <a:r>
              <a:rPr lang="en-US" sz="2200" dirty="0"/>
              <a:t>agreement problems.  If the sentence is correct write “C” if the sentence is incorrect write “I.”</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_____1. </a:t>
            </a:r>
            <a:r>
              <a:rPr lang="en-US" dirty="0" smtClean="0"/>
              <a:t>My uncle Julius likes bagels, lox, and eating chicken salad.</a:t>
            </a:r>
          </a:p>
          <a:p>
            <a:pPr marL="0" indent="0">
              <a:buNone/>
            </a:pPr>
            <a:r>
              <a:rPr lang="en-US" dirty="0" smtClean="0"/>
              <a:t>_____</a:t>
            </a:r>
            <a:r>
              <a:rPr lang="en-US" dirty="0"/>
              <a:t>2.  </a:t>
            </a:r>
            <a:r>
              <a:rPr lang="en-US" dirty="0" smtClean="0"/>
              <a:t>Everyone </a:t>
            </a:r>
            <a:r>
              <a:rPr lang="en-US" dirty="0"/>
              <a:t>is expected to do his share.</a:t>
            </a:r>
          </a:p>
          <a:p>
            <a:pPr marL="0" indent="0">
              <a:buNone/>
            </a:pPr>
            <a:r>
              <a:rPr lang="en-US" dirty="0"/>
              <a:t>_____3. </a:t>
            </a:r>
            <a:r>
              <a:rPr lang="en-US" dirty="0" smtClean="0"/>
              <a:t>The house sitter lost the keys, neglected the dogs, and she also trashed the kitchen.</a:t>
            </a:r>
          </a:p>
          <a:p>
            <a:pPr marL="0" indent="0">
              <a:buNone/>
            </a:pPr>
            <a:r>
              <a:rPr lang="en-US" dirty="0" smtClean="0"/>
              <a:t>_____</a:t>
            </a:r>
            <a:r>
              <a:rPr lang="en-US" dirty="0"/>
              <a:t>4. The radio station’s board of directors drafted a proposal modifying its advertising policies.</a:t>
            </a:r>
          </a:p>
          <a:p>
            <a:pPr marL="0" indent="0">
              <a:buNone/>
            </a:pPr>
            <a:r>
              <a:rPr lang="en-US" dirty="0"/>
              <a:t>_____5. The museum received so many donations that they actually had to return over a million dollars to the benefactors.</a:t>
            </a:r>
          </a:p>
          <a:p>
            <a:endParaRPr lang="en-US" dirty="0"/>
          </a:p>
        </p:txBody>
      </p:sp>
    </p:spTree>
    <p:extLst>
      <p:ext uri="{BB962C8B-B14F-4D97-AF65-F5344CB8AC3E}">
        <p14:creationId xmlns:p14="http://schemas.microsoft.com/office/powerpoint/2010/main" val="14250430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Imagery/Detail Practice</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solidFill>
                  <a:srgbClr val="0000CC"/>
                </a:solidFill>
              </a:rPr>
              <a:t>“It was a mine town, uranium most recently.  Dust devils whirled sand off the mountains.  Even after the heaviest of rains, the water seeped back into the ground, between stones, and the earth was parched again.”  -Linda Hogan, “Making Do</a:t>
            </a:r>
            <a:r>
              <a:rPr lang="en-US" dirty="0" smtClean="0">
                <a:solidFill>
                  <a:srgbClr val="0000CC"/>
                </a:solidFill>
              </a:rPr>
              <a:t>”</a:t>
            </a:r>
          </a:p>
          <a:p>
            <a:pPr marL="514350" indent="-514350">
              <a:buFont typeface="+mj-lt"/>
              <a:buAutoNum type="arabicPeriod"/>
            </a:pPr>
            <a:r>
              <a:rPr lang="en-US" dirty="0" smtClean="0"/>
              <a:t>In this quotation is the author using details, imagery, or both?  Explain.</a:t>
            </a:r>
            <a:endParaRPr lang="en-US" dirty="0"/>
          </a:p>
          <a:p>
            <a:pPr marL="514350" indent="-514350">
              <a:buFont typeface="+mj-lt"/>
              <a:buAutoNum type="arabicPeriod"/>
            </a:pPr>
            <a:r>
              <a:rPr lang="en-US" dirty="0"/>
              <a:t>What feeling do you associate with the details of dusty mountains and dry earth?</a:t>
            </a:r>
          </a:p>
          <a:p>
            <a:pPr marL="514350" indent="-514350">
              <a:buFont typeface="+mj-lt"/>
              <a:buAutoNum type="arabicPeriod"/>
            </a:pPr>
            <a:r>
              <a:rPr lang="en-US" dirty="0"/>
              <a:t>There are two images associated with the land in the third sentence.  Identify the two images and compare and contrast the feelings these images evoke.</a:t>
            </a:r>
          </a:p>
          <a:p>
            <a:endParaRPr lang="en-US" dirty="0"/>
          </a:p>
        </p:txBody>
      </p:sp>
    </p:spTree>
    <p:extLst>
      <p:ext uri="{BB962C8B-B14F-4D97-AF65-F5344CB8AC3E}">
        <p14:creationId xmlns:p14="http://schemas.microsoft.com/office/powerpoint/2010/main" val="25667554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English II Agenda 2/10/2017</a:t>
            </a:r>
            <a:endParaRPr lang="en-US" dirty="0"/>
          </a:p>
        </p:txBody>
      </p:sp>
      <p:sp>
        <p:nvSpPr>
          <p:cNvPr id="3" name="Content Placeholder 2"/>
          <p:cNvSpPr>
            <a:spLocks noGrp="1"/>
          </p:cNvSpPr>
          <p:nvPr>
            <p:ph sz="quarter" idx="1"/>
          </p:nvPr>
        </p:nvSpPr>
        <p:spPr/>
        <p:txBody>
          <a:bodyPr>
            <a:normAutofit/>
          </a:bodyPr>
          <a:lstStyle/>
          <a:p>
            <a:r>
              <a:rPr lang="en-US" dirty="0">
                <a:solidFill>
                  <a:srgbClr val="C00000"/>
                </a:solidFill>
              </a:rPr>
              <a:t>Housekeeping- place homework on the right corner, sharpen your pencils, dispose of any trash etc</a:t>
            </a:r>
            <a:r>
              <a:rPr lang="en-US" dirty="0" smtClean="0">
                <a:solidFill>
                  <a:srgbClr val="C00000"/>
                </a:solidFill>
              </a:rPr>
              <a:t>.</a:t>
            </a:r>
          </a:p>
          <a:p>
            <a:pPr lvl="1"/>
            <a:r>
              <a:rPr lang="en-US" dirty="0" smtClean="0">
                <a:solidFill>
                  <a:srgbClr val="C00000"/>
                </a:solidFill>
              </a:rPr>
              <a:t>AOW </a:t>
            </a:r>
            <a:endParaRPr lang="en-US" dirty="0">
              <a:solidFill>
                <a:srgbClr val="C00000"/>
              </a:solidFill>
            </a:endParaRPr>
          </a:p>
          <a:p>
            <a:r>
              <a:rPr lang="en-US" dirty="0" smtClean="0">
                <a:solidFill>
                  <a:srgbClr val="C00000"/>
                </a:solidFill>
              </a:rPr>
              <a:t>No Warm Up</a:t>
            </a:r>
            <a:endParaRPr lang="en-US" dirty="0">
              <a:solidFill>
                <a:srgbClr val="C00000"/>
              </a:solidFill>
            </a:endParaRPr>
          </a:p>
          <a:p>
            <a:r>
              <a:rPr lang="en-US" dirty="0" smtClean="0">
                <a:solidFill>
                  <a:srgbClr val="C00000"/>
                </a:solidFill>
              </a:rPr>
              <a:t>Complete Test</a:t>
            </a:r>
            <a:endParaRPr lang="en-US" dirty="0"/>
          </a:p>
        </p:txBody>
      </p:sp>
    </p:spTree>
    <p:extLst>
      <p:ext uri="{BB962C8B-B14F-4D97-AF65-F5344CB8AC3E}">
        <p14:creationId xmlns:p14="http://schemas.microsoft.com/office/powerpoint/2010/main" val="14053861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1527445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en-US" sz="2400" dirty="0"/>
              <a:t>Phrase Practice- Identify the prepositional phrase in the following sentences.  Then, identify the phrase as adjectival or adverbial.</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I often play at the park on Post Street.  (2)</a:t>
            </a:r>
          </a:p>
          <a:p>
            <a:pPr marL="514350" indent="-514350">
              <a:buFont typeface="+mj-lt"/>
              <a:buAutoNum type="arabicPeriod"/>
            </a:pPr>
            <a:r>
              <a:rPr lang="en-US" dirty="0"/>
              <a:t>Rosa chose the dress with blue stripes.</a:t>
            </a:r>
          </a:p>
          <a:p>
            <a:pPr marL="514350" indent="-514350">
              <a:buFont typeface="+mj-lt"/>
              <a:buAutoNum type="arabicPeriod"/>
            </a:pPr>
            <a:r>
              <a:rPr lang="en-US" dirty="0"/>
              <a:t>The plane flew over the airport.</a:t>
            </a:r>
          </a:p>
          <a:p>
            <a:pPr marL="514350" indent="-514350">
              <a:buFont typeface="+mj-lt"/>
              <a:buAutoNum type="arabicPeriod"/>
            </a:pPr>
            <a:r>
              <a:rPr lang="en-US" dirty="0"/>
              <a:t>The ball rolled across the floor.</a:t>
            </a:r>
          </a:p>
          <a:p>
            <a:pPr marL="514350" indent="-514350">
              <a:buFont typeface="+mj-lt"/>
              <a:buAutoNum type="arabicPeriod"/>
            </a:pPr>
            <a:r>
              <a:rPr lang="en-US" dirty="0"/>
              <a:t>The library across the road has been an asset.</a:t>
            </a:r>
          </a:p>
          <a:p>
            <a:pPr marL="514350" indent="-514350">
              <a:buFont typeface="+mj-lt"/>
              <a:buAutoNum type="arabicPeriod"/>
            </a:pPr>
            <a:r>
              <a:rPr lang="en-US" dirty="0"/>
              <a:t>Germany is a country with many castles.</a:t>
            </a:r>
          </a:p>
          <a:p>
            <a:endParaRPr lang="en-US" dirty="0"/>
          </a:p>
        </p:txBody>
      </p:sp>
    </p:spTree>
    <p:extLst>
      <p:ext uri="{BB962C8B-B14F-4D97-AF65-F5344CB8AC3E}">
        <p14:creationId xmlns:p14="http://schemas.microsoft.com/office/powerpoint/2010/main" val="382252884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400" dirty="0"/>
              <a:t>How is a culture created? </a:t>
            </a:r>
          </a:p>
          <a:p>
            <a:r>
              <a:rPr lang="en-US" sz="2400" dirty="0"/>
              <a:t>How does the manipulation of language impact how people believe, think, feel, and react?</a:t>
            </a:r>
          </a:p>
          <a:p>
            <a:r>
              <a:rPr lang="en-US" sz="2400" dirty="0"/>
              <a:t>How do culture, propaganda, and the government influence how people believe, think, feel, and react?</a:t>
            </a:r>
          </a:p>
          <a:p>
            <a:r>
              <a:rPr lang="en-US" sz="2400" dirty="0"/>
              <a:t>Is it possible for thoughts or words to be illegal?</a:t>
            </a:r>
          </a:p>
          <a:p>
            <a:r>
              <a:rPr lang="en-US" sz="2400" dirty="0"/>
              <a:t>To what extent does popular culture determine what our society values?</a:t>
            </a:r>
          </a:p>
          <a:p>
            <a:r>
              <a:rPr lang="en-US" sz="2400" dirty="0"/>
              <a:t>Is it possible to protect oneself from the influence of media, government, and propaganda?  Is it possible to be completely objective?</a:t>
            </a:r>
          </a:p>
          <a:p>
            <a:r>
              <a:rPr lang="en-US" sz="2400" dirty="0"/>
              <a:t> What are the basic tools used by an author to manipulate the audience? As readers, how do we identify and analyze these tools?</a:t>
            </a:r>
          </a:p>
          <a:p>
            <a:endParaRPr lang="en-US" dirty="0"/>
          </a:p>
        </p:txBody>
      </p:sp>
    </p:spTree>
    <p:extLst>
      <p:ext uri="{BB962C8B-B14F-4D97-AF65-F5344CB8AC3E}">
        <p14:creationId xmlns:p14="http://schemas.microsoft.com/office/powerpoint/2010/main" val="399908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a:t>Revise the following sentences to correct any flaws in parallelism.</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The animals of the Amazon included anacondas, macaws, insects, and a toad.</a:t>
            </a:r>
          </a:p>
          <a:p>
            <a:pPr marL="514350" indent="-514350">
              <a:buFont typeface="+mj-lt"/>
              <a:buAutoNum type="arabicPeriod"/>
            </a:pPr>
            <a:r>
              <a:rPr lang="en-US" dirty="0"/>
              <a:t>Every table in the diner was set with a knife and fork, a cup and saucer, and a salt shaker and a pepper shaker.</a:t>
            </a:r>
          </a:p>
          <a:p>
            <a:pPr marL="514350" indent="-514350">
              <a:buFont typeface="+mj-lt"/>
              <a:buAutoNum type="arabicPeriod"/>
            </a:pPr>
            <a:r>
              <a:rPr lang="en-US" dirty="0"/>
              <a:t>I could not wait to buy a new dress, eat at the restaurant, and to attend the formal dance.</a:t>
            </a:r>
          </a:p>
          <a:p>
            <a:pPr marL="514350" indent="-514350">
              <a:buFont typeface="+mj-lt"/>
              <a:buAutoNum type="arabicPeriod"/>
            </a:pPr>
            <a:r>
              <a:rPr lang="en-US" dirty="0"/>
              <a:t>Most people prefer chocolate chip cookies to eating oatmeal raisin.</a:t>
            </a:r>
          </a:p>
          <a:p>
            <a:endParaRPr lang="en-US" dirty="0"/>
          </a:p>
        </p:txBody>
      </p:sp>
    </p:spTree>
    <p:extLst>
      <p:ext uri="{BB962C8B-B14F-4D97-AF65-F5344CB8AC3E}">
        <p14:creationId xmlns:p14="http://schemas.microsoft.com/office/powerpoint/2010/main" val="85641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69021</TotalTime>
  <Words>7338</Words>
  <Application>Microsoft Office PowerPoint</Application>
  <PresentationFormat>On-screen Show (4:3)</PresentationFormat>
  <Paragraphs>497</Paragraphs>
  <Slides>80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80</vt:i4>
      </vt:variant>
    </vt:vector>
  </HeadingPairs>
  <TitlesOfParts>
    <vt:vector size="85" baseType="lpstr">
      <vt:lpstr>Calibri</vt:lpstr>
      <vt:lpstr>Georgia</vt:lpstr>
      <vt:lpstr>Wingdings</vt:lpstr>
      <vt:lpstr>Wingdings 2</vt:lpstr>
      <vt:lpstr>Civic</vt:lpstr>
      <vt:lpstr>Honors English II Agenda 1/30/2017</vt:lpstr>
      <vt:lpstr>Objectives</vt:lpstr>
      <vt:lpstr>Essential Questions</vt:lpstr>
      <vt:lpstr>Parallel Structure Review</vt:lpstr>
      <vt:lpstr>Parallel Structure Examples</vt:lpstr>
      <vt:lpstr>Phrases</vt:lpstr>
      <vt:lpstr>Phrases</vt:lpstr>
      <vt:lpstr>Phrase Practice- Identify the prepositional phrase in the following sentences.  Then, identify the phrase as adjectival or adverbial.</vt:lpstr>
      <vt:lpstr>Revise the following sentences to correct any flaws in parallelism.</vt:lpstr>
      <vt:lpstr>Diction Practice</vt:lpstr>
      <vt:lpstr>Poetry Notes</vt:lpstr>
      <vt:lpstr>Poetry Notes</vt:lpstr>
      <vt:lpstr>Poetry Notes</vt:lpstr>
      <vt:lpstr>Poetry Notes</vt:lpstr>
      <vt:lpstr>Poetry Notes</vt:lpstr>
      <vt:lpstr>Poetry Notes</vt:lpstr>
      <vt:lpstr>How To Analyze Poetry</vt:lpstr>
      <vt:lpstr>SOAPSToneRS for Poetry</vt:lpstr>
      <vt:lpstr>Please Copy the Following Chart:</vt:lpstr>
      <vt:lpstr>“Big Brother” Assignment</vt:lpstr>
      <vt:lpstr>Honors English II Agenda 1/31/2017</vt:lpstr>
      <vt:lpstr>Objectives</vt:lpstr>
      <vt:lpstr>Essential Questions</vt:lpstr>
      <vt:lpstr>Make the following sentences parallel.</vt:lpstr>
      <vt:lpstr>Diction Practice</vt:lpstr>
      <vt:lpstr>Chapter 1 Reflection</vt:lpstr>
      <vt:lpstr>Honors English II Agenda 2/1/2017</vt:lpstr>
      <vt:lpstr>Objectives</vt:lpstr>
      <vt:lpstr>Essential Questions</vt:lpstr>
      <vt:lpstr>Grammar Review- Identify the errors in the following sentences:</vt:lpstr>
      <vt:lpstr>Detail Review</vt:lpstr>
      <vt:lpstr>Detail Practice</vt:lpstr>
      <vt:lpstr>Honors English II Agenda 2/2/2016</vt:lpstr>
      <vt:lpstr>Objectives</vt:lpstr>
      <vt:lpstr>Essential Questions</vt:lpstr>
      <vt:lpstr>Make the following sentences parallel.</vt:lpstr>
      <vt:lpstr>Detail Practice</vt:lpstr>
      <vt:lpstr>Honors English II Agenda 2/3/2017</vt:lpstr>
      <vt:lpstr>Honors English II Agenda 2/6/2017</vt:lpstr>
      <vt:lpstr>Objectives</vt:lpstr>
      <vt:lpstr>Essential Questions</vt:lpstr>
      <vt:lpstr>Phrase Practice- Identify the prepositional phrase in the following sentences.  Then, identify the phrase as adjectival or adverbial.</vt:lpstr>
      <vt:lpstr>Writing Reminders</vt:lpstr>
      <vt:lpstr>Writing Reminders</vt:lpstr>
      <vt:lpstr>Writing Reminders</vt:lpstr>
      <vt:lpstr>Imagery Review</vt:lpstr>
      <vt:lpstr>Imagery Review Continued</vt:lpstr>
      <vt:lpstr>Imagery Practice</vt:lpstr>
      <vt:lpstr>Plot Reminders</vt:lpstr>
      <vt:lpstr>Basic Plot Structure in Fiction</vt:lpstr>
      <vt:lpstr>Oppositions/Juxtaposition</vt:lpstr>
      <vt:lpstr>Oppositions</vt:lpstr>
      <vt:lpstr>Characterization Review</vt:lpstr>
      <vt:lpstr>Character Roles</vt:lpstr>
      <vt:lpstr>Characters</vt:lpstr>
      <vt:lpstr>Methods of Characterization</vt:lpstr>
      <vt:lpstr>Things to Consider</vt:lpstr>
      <vt:lpstr>How to Analyze Character </vt:lpstr>
      <vt:lpstr>DO NOT</vt:lpstr>
      <vt:lpstr>Honors English II 2/7/2017</vt:lpstr>
      <vt:lpstr>Objectives</vt:lpstr>
      <vt:lpstr>Essential Questions</vt:lpstr>
      <vt:lpstr>Identify the Adverbial Phrases</vt:lpstr>
      <vt:lpstr>Correct the Errors in Parallel Structure</vt:lpstr>
      <vt:lpstr>Answers</vt:lpstr>
      <vt:lpstr>Imagery Practice</vt:lpstr>
      <vt:lpstr>Honors English II Agenda 2/8/2017</vt:lpstr>
      <vt:lpstr>Objectives</vt:lpstr>
      <vt:lpstr>Essential Questions</vt:lpstr>
      <vt:lpstr>Identify the Following Adjective Phrases- Remember identify the prepositional phrases and see if it is modifying a verb or a noun.</vt:lpstr>
      <vt:lpstr>Correct the Flaws in Parallelism</vt:lpstr>
      <vt:lpstr>Imagery Practice</vt:lpstr>
      <vt:lpstr>Honors English II Agenda 2/9/2017</vt:lpstr>
      <vt:lpstr>Objectives</vt:lpstr>
      <vt:lpstr>Essential Questions </vt:lpstr>
      <vt:lpstr>Agreement Review-Indicate if the following sentences have parallelism or pronoun/antecedent agreement problems.  If the sentence is correct write “C” if the sentence is incorrect write “I.” </vt:lpstr>
      <vt:lpstr>Imagery/Detail Practice</vt:lpstr>
      <vt:lpstr>Honors English II Agenda 2/10/2017</vt:lpstr>
      <vt:lpstr>Objectives</vt:lpstr>
      <vt:lpstr>Essential Questions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cp:lastModifiedBy>
  <cp:revision>625</cp:revision>
  <cp:lastPrinted>2016-09-29T11:15:50Z</cp:lastPrinted>
  <dcterms:created xsi:type="dcterms:W3CDTF">2012-08-13T04:52:10Z</dcterms:created>
  <dcterms:modified xsi:type="dcterms:W3CDTF">2017-02-06T14:49:29Z</dcterms:modified>
</cp:coreProperties>
</file>