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6"/>
  </p:notesMasterIdLst>
  <p:sldIdLst>
    <p:sldId id="392" r:id="rId2"/>
    <p:sldId id="393" r:id="rId3"/>
    <p:sldId id="467" r:id="rId4"/>
    <p:sldId id="468" r:id="rId5"/>
    <p:sldId id="469" r:id="rId6"/>
    <p:sldId id="470" r:id="rId7"/>
    <p:sldId id="471" r:id="rId8"/>
    <p:sldId id="472" r:id="rId9"/>
    <p:sldId id="473" r:id="rId10"/>
    <p:sldId id="405" r:id="rId11"/>
    <p:sldId id="474" r:id="rId12"/>
    <p:sldId id="408" r:id="rId13"/>
    <p:sldId id="410" r:id="rId14"/>
    <p:sldId id="435" r:id="rId15"/>
    <p:sldId id="396" r:id="rId16"/>
    <p:sldId id="455" r:id="rId17"/>
    <p:sldId id="411" r:id="rId18"/>
    <p:sldId id="412" r:id="rId19"/>
    <p:sldId id="436" r:id="rId20"/>
    <p:sldId id="409" r:id="rId21"/>
    <p:sldId id="501" r:id="rId22"/>
    <p:sldId id="500" r:id="rId23"/>
    <p:sldId id="507" r:id="rId24"/>
    <p:sldId id="508" r:id="rId25"/>
    <p:sldId id="502" r:id="rId26"/>
    <p:sldId id="417" r:id="rId27"/>
    <p:sldId id="414" r:id="rId28"/>
    <p:sldId id="415" r:id="rId29"/>
    <p:sldId id="437" r:id="rId30"/>
    <p:sldId id="416" r:id="rId31"/>
    <p:sldId id="475" r:id="rId32"/>
    <p:sldId id="476" r:id="rId33"/>
    <p:sldId id="478" r:id="rId34"/>
    <p:sldId id="477" r:id="rId35"/>
    <p:sldId id="479" r:id="rId36"/>
    <p:sldId id="480" r:id="rId37"/>
    <p:sldId id="481" r:id="rId38"/>
    <p:sldId id="482" r:id="rId39"/>
    <p:sldId id="483" r:id="rId40"/>
    <p:sldId id="484" r:id="rId41"/>
    <p:sldId id="485" r:id="rId42"/>
    <p:sldId id="487" r:id="rId43"/>
    <p:sldId id="488" r:id="rId44"/>
    <p:sldId id="490" r:id="rId45"/>
    <p:sldId id="491" r:id="rId46"/>
    <p:sldId id="489" r:id="rId47"/>
    <p:sldId id="492" r:id="rId48"/>
    <p:sldId id="493" r:id="rId49"/>
    <p:sldId id="494" r:id="rId50"/>
    <p:sldId id="495" r:id="rId51"/>
    <p:sldId id="496" r:id="rId52"/>
    <p:sldId id="497" r:id="rId53"/>
    <p:sldId id="499" r:id="rId54"/>
    <p:sldId id="498" r:id="rId55"/>
    <p:sldId id="510" r:id="rId56"/>
    <p:sldId id="509" r:id="rId57"/>
    <p:sldId id="503" r:id="rId58"/>
    <p:sldId id="504" r:id="rId59"/>
    <p:sldId id="505" r:id="rId60"/>
    <p:sldId id="506" r:id="rId61"/>
    <p:sldId id="511" r:id="rId62"/>
    <p:sldId id="512" r:id="rId63"/>
    <p:sldId id="513" r:id="rId64"/>
    <p:sldId id="514" r:id="rId65"/>
    <p:sldId id="516" r:id="rId66"/>
    <p:sldId id="515" r:id="rId67"/>
    <p:sldId id="442" r:id="rId68"/>
    <p:sldId id="456" r:id="rId69"/>
    <p:sldId id="517" r:id="rId70"/>
    <p:sldId id="518" r:id="rId71"/>
    <p:sldId id="519" r:id="rId72"/>
    <p:sldId id="520" r:id="rId73"/>
    <p:sldId id="521" r:id="rId74"/>
    <p:sldId id="444" r:id="rId75"/>
    <p:sldId id="522" r:id="rId76"/>
    <p:sldId id="413" r:id="rId77"/>
    <p:sldId id="523" r:id="rId78"/>
    <p:sldId id="438" r:id="rId79"/>
    <p:sldId id="457" r:id="rId80"/>
    <p:sldId id="439" r:id="rId81"/>
    <p:sldId id="524" r:id="rId82"/>
    <p:sldId id="440" r:id="rId83"/>
    <p:sldId id="446" r:id="rId84"/>
    <p:sldId id="458" r:id="rId85"/>
    <p:sldId id="447" r:id="rId86"/>
    <p:sldId id="525" r:id="rId87"/>
    <p:sldId id="448" r:id="rId88"/>
    <p:sldId id="441" r:id="rId89"/>
    <p:sldId id="466" r:id="rId90"/>
    <p:sldId id="449" r:id="rId91"/>
    <p:sldId id="459" r:id="rId92"/>
    <p:sldId id="451" r:id="rId93"/>
    <p:sldId id="526" r:id="rId94"/>
    <p:sldId id="452"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00CC"/>
    <a:srgbClr val="FF9900"/>
    <a:srgbClr val="FF3300"/>
    <a:srgbClr val="0033CC"/>
    <a:srgbClr val="008080"/>
    <a:srgbClr val="FF0066"/>
    <a:srgbClr val="50000B"/>
    <a:srgbClr val="00CC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9587" autoAdjust="0"/>
  </p:normalViewPr>
  <p:slideViewPr>
    <p:cSldViewPr>
      <p:cViewPr varScale="1">
        <p:scale>
          <a:sx n="67" d="100"/>
          <a:sy n="67" d="100"/>
        </p:scale>
        <p:origin x="1278" y="60"/>
      </p:cViewPr>
      <p:guideLst>
        <p:guide orient="horz" pos="2160"/>
        <p:guide pos="2880"/>
      </p:guideLst>
    </p:cSldViewPr>
  </p:slideViewPr>
  <p:outlineViewPr>
    <p:cViewPr>
      <p:scale>
        <a:sx n="33" d="100"/>
        <a:sy n="33" d="100"/>
      </p:scale>
      <p:origin x="0" y="-5252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00305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26</a:t>
            </a:fld>
            <a:endParaRPr lang="en-US"/>
          </a:p>
        </p:txBody>
      </p:sp>
    </p:spTree>
    <p:extLst>
      <p:ext uri="{BB962C8B-B14F-4D97-AF65-F5344CB8AC3E}">
        <p14:creationId xmlns:p14="http://schemas.microsoft.com/office/powerpoint/2010/main" val="406286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40</a:t>
            </a:fld>
            <a:endParaRPr lang="en-US"/>
          </a:p>
        </p:txBody>
      </p:sp>
    </p:spTree>
    <p:extLst>
      <p:ext uri="{BB962C8B-B14F-4D97-AF65-F5344CB8AC3E}">
        <p14:creationId xmlns:p14="http://schemas.microsoft.com/office/powerpoint/2010/main" val="463481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78</a:t>
            </a:fld>
            <a:endParaRPr lang="en-US"/>
          </a:p>
        </p:txBody>
      </p:sp>
    </p:spTree>
    <p:extLst>
      <p:ext uri="{BB962C8B-B14F-4D97-AF65-F5344CB8AC3E}">
        <p14:creationId xmlns:p14="http://schemas.microsoft.com/office/powerpoint/2010/main" val="303965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a:t>
            </a:r>
            <a:r>
              <a:rPr lang="en-US" baseline="0" dirty="0" smtClean="0"/>
              <a:t> the Stay and Stray to create discussion questions</a:t>
            </a:r>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83</a:t>
            </a:fld>
            <a:endParaRPr lang="en-US"/>
          </a:p>
        </p:txBody>
      </p:sp>
    </p:spTree>
    <p:extLst>
      <p:ext uri="{BB962C8B-B14F-4D97-AF65-F5344CB8AC3E}">
        <p14:creationId xmlns:p14="http://schemas.microsoft.com/office/powerpoint/2010/main" val="1004778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9/8/2016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9/8/2016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9/8/2016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9/6/2016</a:t>
            </a:r>
            <a:endParaRPr lang="en-US" dirty="0"/>
          </a:p>
        </p:txBody>
      </p:sp>
      <p:sp>
        <p:nvSpPr>
          <p:cNvPr id="3" name="Content Placeholder 2"/>
          <p:cNvSpPr>
            <a:spLocks noGrp="1"/>
          </p:cNvSpPr>
          <p:nvPr>
            <p:ph sz="quarter" idx="1"/>
          </p:nvPr>
        </p:nvSpPr>
        <p:spPr>
          <a:xfrm>
            <a:off x="301752" y="1447800"/>
            <a:ext cx="8503920" cy="4572000"/>
          </a:xfrm>
        </p:spPr>
        <p:txBody>
          <a:bodyPr>
            <a:normAutofit lnSpcReduction="10000"/>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Ticket In </a:t>
            </a:r>
            <a:endParaRPr lang="en-US" dirty="0" smtClean="0">
              <a:solidFill>
                <a:srgbClr val="C00000"/>
              </a:solidFill>
            </a:endParaRPr>
          </a:p>
          <a:p>
            <a:r>
              <a:rPr lang="en-US" dirty="0" smtClean="0">
                <a:solidFill>
                  <a:srgbClr val="C00000"/>
                </a:solidFill>
              </a:rPr>
              <a:t>Review </a:t>
            </a:r>
            <a:r>
              <a:rPr lang="en-US" dirty="0">
                <a:solidFill>
                  <a:srgbClr val="C00000"/>
                </a:solidFill>
              </a:rPr>
              <a:t>the Essential Questions and Daily </a:t>
            </a:r>
            <a:r>
              <a:rPr lang="en-US" dirty="0" smtClean="0">
                <a:solidFill>
                  <a:srgbClr val="C00000"/>
                </a:solidFill>
              </a:rPr>
              <a:t>Objectives</a:t>
            </a:r>
          </a:p>
          <a:p>
            <a:r>
              <a:rPr lang="en-US" dirty="0" smtClean="0">
                <a:solidFill>
                  <a:srgbClr val="C00000"/>
                </a:solidFill>
              </a:rPr>
              <a:t>Grammar Notes-Pronoun Antecedent Agreement </a:t>
            </a:r>
          </a:p>
          <a:p>
            <a:r>
              <a:rPr lang="en-US" dirty="0" smtClean="0">
                <a:solidFill>
                  <a:srgbClr val="C00000"/>
                </a:solidFill>
              </a:rPr>
              <a:t>Detail Notes and Practice</a:t>
            </a:r>
          </a:p>
          <a:p>
            <a:r>
              <a:rPr lang="en-US" dirty="0" smtClean="0">
                <a:solidFill>
                  <a:srgbClr val="0000CC"/>
                </a:solidFill>
              </a:rPr>
              <a:t>Read, Annotate, SOAPSTONERS, and Introduce the theme of community using, Putman’s “Health </a:t>
            </a:r>
            <a:r>
              <a:rPr lang="en-US" smtClean="0">
                <a:solidFill>
                  <a:srgbClr val="0000CC"/>
                </a:solidFill>
              </a:rPr>
              <a:t>and Happiness”</a:t>
            </a:r>
            <a:endParaRPr lang="en-US" dirty="0">
              <a:solidFill>
                <a:srgbClr val="0000CC"/>
              </a:solidFill>
            </a:endParaRPr>
          </a:p>
          <a:p>
            <a:r>
              <a:rPr lang="en-US" dirty="0">
                <a:solidFill>
                  <a:srgbClr val="C00000"/>
                </a:solidFill>
              </a:rPr>
              <a:t>Complete a Closure Question</a:t>
            </a:r>
          </a:p>
          <a:p>
            <a:pPr marL="0" indent="0">
              <a:buNone/>
            </a:pPr>
            <a:endParaRPr lang="en-US" dirty="0">
              <a:solidFill>
                <a:srgbClr val="C00000"/>
              </a:solidFill>
            </a:endParaRPr>
          </a:p>
        </p:txBody>
      </p:sp>
    </p:spTree>
    <p:extLst>
      <p:ext uri="{BB962C8B-B14F-4D97-AF65-F5344CB8AC3E}">
        <p14:creationId xmlns:p14="http://schemas.microsoft.com/office/powerpoint/2010/main" val="8145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Detail Practice</a:t>
            </a:r>
            <a:endParaRPr lang="en-US" sz="3200" dirty="0"/>
          </a:p>
        </p:txBody>
      </p:sp>
      <p:sp>
        <p:nvSpPr>
          <p:cNvPr id="3" name="Content Placeholder 2"/>
          <p:cNvSpPr>
            <a:spLocks noGrp="1"/>
          </p:cNvSpPr>
          <p:nvPr>
            <p:ph sz="quarter" idx="1"/>
          </p:nvPr>
        </p:nvSpPr>
        <p:spPr>
          <a:xfrm>
            <a:off x="301752" y="1527048"/>
            <a:ext cx="8503920" cy="4797552"/>
          </a:xfrm>
        </p:spPr>
        <p:txBody>
          <a:bodyPr>
            <a:normAutofit fontScale="85000" lnSpcReduction="10000"/>
          </a:bodyPr>
          <a:lstStyle/>
          <a:p>
            <a:pPr marL="0" indent="0">
              <a:buNone/>
            </a:pPr>
            <a:r>
              <a:rPr lang="en-US" dirty="0" smtClean="0">
                <a:solidFill>
                  <a:srgbClr val="0070C0"/>
                </a:solidFill>
              </a:rPr>
              <a:t>“An old man, Don </a:t>
            </a:r>
            <a:r>
              <a:rPr lang="en-US" dirty="0" err="1" smtClean="0">
                <a:solidFill>
                  <a:srgbClr val="0070C0"/>
                </a:solidFill>
              </a:rPr>
              <a:t>Tomasito</a:t>
            </a:r>
            <a:r>
              <a:rPr lang="en-US" dirty="0" smtClean="0">
                <a:solidFill>
                  <a:srgbClr val="0070C0"/>
                </a:solidFill>
              </a:rPr>
              <a:t>, the baker, played the tuba.  When he blew into the huge mouthpiece, his face would turn purple and his thousand wrinkles would disappear as his skin filled out.-Rios, “The Iguana Killer”</a:t>
            </a:r>
          </a:p>
          <a:p>
            <a:pPr marL="514350" indent="-514350">
              <a:buFont typeface="+mj-lt"/>
              <a:buAutoNum type="arabicPeriod"/>
            </a:pPr>
            <a:r>
              <a:rPr lang="en-US" dirty="0" smtClean="0"/>
              <a:t>The first sentence is a general statement. How does the second sentence enrich and intensify the first?</a:t>
            </a:r>
          </a:p>
          <a:p>
            <a:pPr marL="514350" indent="-514350">
              <a:buFont typeface="+mj-lt"/>
              <a:buAutoNum type="arabicPeriod"/>
            </a:pPr>
            <a:r>
              <a:rPr lang="en-US" dirty="0" smtClean="0"/>
              <a:t>Contrast the second sentence with the following, "When he blew the tuba, his face turned purple and his cheeks puffed out.”  Which sentence more effectively expresses an attitude toward </a:t>
            </a:r>
            <a:r>
              <a:rPr lang="en-US" dirty="0" err="1" smtClean="0"/>
              <a:t>Tomasito</a:t>
            </a:r>
            <a:r>
              <a:rPr lang="en-US" dirty="0" smtClean="0"/>
              <a:t>?  What is that attitude and how is it communicated?</a:t>
            </a:r>
          </a:p>
          <a:p>
            <a:pPr marL="514350" indent="-514350">
              <a:buFont typeface="+mj-lt"/>
              <a:buAutoNum type="arabicPeriod"/>
            </a:pPr>
            <a:r>
              <a:rPr lang="en-US" dirty="0" smtClean="0"/>
              <a:t>Describe jumping over a puddle.  Your first sentence should be general, stating the action simply.  Your second sentence should clarify and intensify the action through detail.</a:t>
            </a:r>
            <a:endParaRPr lang="en-US" dirty="0"/>
          </a:p>
        </p:txBody>
      </p:sp>
    </p:spTree>
    <p:extLst>
      <p:ext uri="{BB962C8B-B14F-4D97-AF65-F5344CB8AC3E}">
        <p14:creationId xmlns:p14="http://schemas.microsoft.com/office/powerpoint/2010/main" val="324356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sz="quarter" idx="1"/>
          </p:nvPr>
        </p:nvSpPr>
        <p:spPr/>
        <p:txBody>
          <a:bodyPr/>
          <a:lstStyle/>
          <a:p>
            <a:r>
              <a:rPr lang="en-US" dirty="0" smtClean="0"/>
              <a:t>Read and annotate the article with your shoulder sister.</a:t>
            </a:r>
          </a:p>
          <a:p>
            <a:r>
              <a:rPr lang="en-US" dirty="0" smtClean="0"/>
              <a:t>Complete SOAPSTONERS</a:t>
            </a:r>
          </a:p>
          <a:p>
            <a:r>
              <a:rPr lang="en-US" dirty="0" smtClean="0"/>
              <a:t>Record any important details and statistics</a:t>
            </a:r>
          </a:p>
          <a:p>
            <a:r>
              <a:rPr lang="en-US" dirty="0" smtClean="0"/>
              <a:t>Create a paragraph responding to each of the following questions:</a:t>
            </a:r>
          </a:p>
          <a:p>
            <a:pPr lvl="1"/>
            <a:r>
              <a:rPr lang="en-US" dirty="0"/>
              <a:t>What are the characteristics of a successful community</a:t>
            </a:r>
            <a:r>
              <a:rPr lang="en-US" dirty="0" smtClean="0"/>
              <a:t>?</a:t>
            </a:r>
          </a:p>
          <a:p>
            <a:pPr lvl="1"/>
            <a:r>
              <a:rPr lang="en-US" dirty="0"/>
              <a:t>Is community involvement a necessity for emotional, social, political, and spiritual health?</a:t>
            </a:r>
          </a:p>
          <a:p>
            <a:pPr lvl="1"/>
            <a:endParaRPr lang="en-US" dirty="0"/>
          </a:p>
          <a:p>
            <a:endParaRPr lang="en-US" dirty="0" smtClean="0"/>
          </a:p>
          <a:p>
            <a:endParaRPr lang="en-US" dirty="0"/>
          </a:p>
        </p:txBody>
      </p:sp>
    </p:spTree>
    <p:extLst>
      <p:ext uri="{BB962C8B-B14F-4D97-AF65-F5344CB8AC3E}">
        <p14:creationId xmlns:p14="http://schemas.microsoft.com/office/powerpoint/2010/main" val="97727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9/7/2016</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Ticket In </a:t>
            </a:r>
          </a:p>
          <a:p>
            <a:r>
              <a:rPr lang="en-US" dirty="0">
                <a:solidFill>
                  <a:srgbClr val="C00000"/>
                </a:solidFill>
              </a:rPr>
              <a:t>Review the Essential Questions and Daily </a:t>
            </a:r>
            <a:r>
              <a:rPr lang="en-US" dirty="0" smtClean="0">
                <a:solidFill>
                  <a:srgbClr val="C00000"/>
                </a:solidFill>
              </a:rPr>
              <a:t>Objectives</a:t>
            </a:r>
          </a:p>
          <a:p>
            <a:r>
              <a:rPr lang="en-US" dirty="0" smtClean="0">
                <a:solidFill>
                  <a:srgbClr val="0000CC"/>
                </a:solidFill>
              </a:rPr>
              <a:t>Grammar Practice</a:t>
            </a:r>
          </a:p>
          <a:p>
            <a:r>
              <a:rPr lang="en-US" dirty="0" smtClean="0">
                <a:solidFill>
                  <a:srgbClr val="0000CC"/>
                </a:solidFill>
              </a:rPr>
              <a:t>Detail Practice</a:t>
            </a:r>
          </a:p>
          <a:p>
            <a:r>
              <a:rPr lang="en-US" dirty="0" smtClean="0">
                <a:solidFill>
                  <a:srgbClr val="0000CC"/>
                </a:solidFill>
              </a:rPr>
              <a:t>Complete the article from yesterday</a:t>
            </a:r>
          </a:p>
          <a:p>
            <a:r>
              <a:rPr lang="en-US" dirty="0" smtClean="0">
                <a:solidFill>
                  <a:srgbClr val="0000CC"/>
                </a:solidFill>
              </a:rPr>
              <a:t>Read, Annotate, SOAPSTONERS the excerpt from Thoreau’s “Resistance to Civil Government”</a:t>
            </a: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49069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r>
              <a:rPr lang="en-US" sz="2800" dirty="0"/>
              <a:t>What are the characteristics of a successful community?</a:t>
            </a:r>
          </a:p>
          <a:p>
            <a:r>
              <a:rPr lang="en-US" sz="2800" dirty="0"/>
              <a:t>What is the role of the individual in a community that has become dysfunctional?  What is the role of the community when an individual becomes dysfunctional?</a:t>
            </a:r>
          </a:p>
          <a:p>
            <a:r>
              <a:rPr lang="en-US" sz="2800" dirty="0"/>
              <a:t>What is the role of the community in defining one’s identity, voice, and personal responsibility?</a:t>
            </a:r>
          </a:p>
          <a:p>
            <a:r>
              <a:rPr lang="en-US" sz="2800" dirty="0"/>
              <a:t>Is community involvement a necessity for emotional, social, political, and spiritual health</a:t>
            </a:r>
            <a:r>
              <a:rPr lang="en-US" sz="2800" dirty="0" smtClean="0"/>
              <a:t>?</a:t>
            </a:r>
            <a:endParaRPr lang="en-US" sz="2800" dirty="0"/>
          </a:p>
        </p:txBody>
      </p:sp>
    </p:spTree>
    <p:extLst>
      <p:ext uri="{BB962C8B-B14F-4D97-AF65-F5344CB8AC3E}">
        <p14:creationId xmlns:p14="http://schemas.microsoft.com/office/powerpoint/2010/main" val="3467017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pPr algn="l"/>
            <a:r>
              <a:rPr lang="en-US" sz="3600" dirty="0"/>
              <a:t>Select the appropriate pronoun in the following sentences</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pPr marL="514350" indent="-514350">
              <a:buFont typeface="+mj-lt"/>
              <a:buAutoNum type="arabicPeriod"/>
            </a:pPr>
            <a:r>
              <a:rPr lang="en-US" dirty="0"/>
              <a:t>Everyone should do (his, their) best work on the project.</a:t>
            </a:r>
          </a:p>
          <a:p>
            <a:pPr marL="514350" indent="-514350">
              <a:buFont typeface="+mj-lt"/>
              <a:buAutoNum type="arabicPeriod"/>
            </a:pPr>
            <a:r>
              <a:rPr lang="en-US" dirty="0"/>
              <a:t>George wants to go into politics; he finds (it, them) exciting. </a:t>
            </a:r>
          </a:p>
          <a:p>
            <a:pPr marL="514350" indent="-514350">
              <a:buFont typeface="+mj-lt"/>
              <a:buAutoNum type="arabicPeriod"/>
            </a:pPr>
            <a:r>
              <a:rPr lang="en-US" dirty="0"/>
              <a:t>Everyone should be in (his, their) seat before the curtain goes up.</a:t>
            </a:r>
          </a:p>
          <a:p>
            <a:pPr marL="514350" indent="-514350">
              <a:buFont typeface="+mj-lt"/>
              <a:buAutoNum type="arabicPeriod"/>
            </a:pPr>
            <a:r>
              <a:rPr lang="en-US" dirty="0"/>
              <a:t>Some of the team are wearing (his, their) new helmets.</a:t>
            </a:r>
          </a:p>
          <a:p>
            <a:pPr marL="514350" indent="-514350">
              <a:buFont typeface="+mj-lt"/>
              <a:buAutoNum type="arabicPeriod"/>
            </a:pPr>
            <a:r>
              <a:rPr lang="en-US" dirty="0"/>
              <a:t>Every class officer will do (her, their) best. </a:t>
            </a:r>
          </a:p>
          <a:p>
            <a:pPr marL="514350" indent="-514350">
              <a:buFont typeface="+mj-lt"/>
              <a:buAutoNum type="arabicPeriod"/>
            </a:pPr>
            <a:r>
              <a:rPr lang="en-US" dirty="0"/>
              <a:t>I find that playing bridge is hard on (my, your) nerves</a:t>
            </a:r>
          </a:p>
          <a:p>
            <a:pPr marL="0" indent="0">
              <a:buNone/>
            </a:pPr>
            <a:endParaRPr lang="en-US" dirty="0"/>
          </a:p>
        </p:txBody>
      </p:sp>
    </p:spTree>
    <p:extLst>
      <p:ext uri="{BB962C8B-B14F-4D97-AF65-F5344CB8AC3E}">
        <p14:creationId xmlns:p14="http://schemas.microsoft.com/office/powerpoint/2010/main" val="2133010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Detail Practice</a:t>
            </a:r>
            <a:endParaRPr lang="en-US" sz="3200"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marL="0" indent="0">
              <a:buNone/>
            </a:pPr>
            <a:r>
              <a:rPr lang="en-US" dirty="0" smtClean="0">
                <a:solidFill>
                  <a:srgbClr val="0070C0"/>
                </a:solidFill>
              </a:rPr>
              <a:t>“To those who saw him often he seemed almost like two men: one the merry monarch of the hunt and banquet and procession, the friend of children, the patron of every kind of sport; the other the cold, acute observer of the audience chamber or the Council, watching vigilantly, weighing argument, refusing except under the stress of great events to speak his own mind.”- Churchill, “King Henry VIII”</a:t>
            </a:r>
          </a:p>
          <a:p>
            <a:pPr marL="514350" indent="-514350">
              <a:buFont typeface="+mj-lt"/>
              <a:buAutoNum type="arabicPeriod"/>
            </a:pPr>
            <a:r>
              <a:rPr lang="en-US" dirty="0" smtClean="0"/>
              <a:t>Churchill draws attention to the contrasting sides of Henry the VIII through detail.  How is the impact of this sentence strengthened by the ORDER of the details’ presentation?</a:t>
            </a:r>
          </a:p>
          <a:p>
            <a:pPr marL="514350" indent="-514350">
              <a:buFont typeface="+mj-lt"/>
              <a:buAutoNum type="arabicPeriod"/>
            </a:pPr>
            <a:r>
              <a:rPr lang="en-US" dirty="0" smtClean="0"/>
              <a:t>What is Churchill’s attitude toward Henry?  What specific details reveal this attitude?</a:t>
            </a:r>
          </a:p>
          <a:p>
            <a:pPr marL="514350" indent="-514350">
              <a:buFont typeface="+mj-lt"/>
              <a:buAutoNum type="arabicPeriod"/>
            </a:pPr>
            <a:r>
              <a:rPr lang="en-US" dirty="0" smtClean="0"/>
              <a:t>Think of someone you know who has two strong sides to his/her personality.  Using Churchill’s sentence as a model, write a sentence which captures-through detail-these sides.</a:t>
            </a:r>
            <a:endParaRPr lang="en-US" dirty="0"/>
          </a:p>
        </p:txBody>
      </p:sp>
    </p:spTree>
    <p:extLst>
      <p:ext uri="{BB962C8B-B14F-4D97-AF65-F5344CB8AC3E}">
        <p14:creationId xmlns:p14="http://schemas.microsoft.com/office/powerpoint/2010/main" val="1835536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“Resistance to Civil Gov’t”</a:t>
            </a:r>
            <a:endParaRPr lang="en-US" dirty="0"/>
          </a:p>
        </p:txBody>
      </p:sp>
      <p:sp>
        <p:nvSpPr>
          <p:cNvPr id="3" name="Content Placeholder 2"/>
          <p:cNvSpPr>
            <a:spLocks noGrp="1"/>
          </p:cNvSpPr>
          <p:nvPr>
            <p:ph sz="quarter" idx="1"/>
          </p:nvPr>
        </p:nvSpPr>
        <p:spPr/>
        <p:txBody>
          <a:bodyPr/>
          <a:lstStyle/>
          <a:p>
            <a:r>
              <a:rPr lang="en-US" dirty="0"/>
              <a:t>Step One: Read the excerpt to yourself and annotate the text</a:t>
            </a:r>
            <a:r>
              <a:rPr lang="en-US" dirty="0" smtClean="0"/>
              <a:t>. </a:t>
            </a:r>
            <a:r>
              <a:rPr lang="en-US" dirty="0"/>
              <a:t>Look for irregularities, similarities, and </a:t>
            </a:r>
            <a:r>
              <a:rPr lang="en-US" dirty="0" smtClean="0"/>
              <a:t>rhetorical devices in the details</a:t>
            </a:r>
          </a:p>
          <a:p>
            <a:r>
              <a:rPr lang="en-US" dirty="0"/>
              <a:t>Step </a:t>
            </a:r>
            <a:r>
              <a:rPr lang="en-US" dirty="0" smtClean="0"/>
              <a:t>Tw0: </a:t>
            </a:r>
            <a:r>
              <a:rPr lang="en-US" dirty="0"/>
              <a:t>In this step, you will be asked to reread carefully and highlight the passage. </a:t>
            </a:r>
            <a:endParaRPr lang="en-US" dirty="0" smtClean="0"/>
          </a:p>
          <a:p>
            <a:pPr lvl="1"/>
            <a:r>
              <a:rPr lang="en-US" dirty="0"/>
              <a:t>Find </a:t>
            </a:r>
            <a:r>
              <a:rPr lang="en-US" dirty="0" smtClean="0"/>
              <a:t>four </a:t>
            </a:r>
            <a:r>
              <a:rPr lang="en-US" dirty="0"/>
              <a:t>different colored highlighters.  In small groups, reread the selection, searching for Aristotle’s appeals and highlight the speech:  one color for ethos, one color for </a:t>
            </a:r>
            <a:r>
              <a:rPr lang="en-US" dirty="0" smtClean="0"/>
              <a:t>logos, one </a:t>
            </a:r>
            <a:r>
              <a:rPr lang="en-US" dirty="0"/>
              <a:t>color for </a:t>
            </a:r>
            <a:r>
              <a:rPr lang="en-US" dirty="0" smtClean="0"/>
              <a:t>pathos, and one color for any logical fallacies</a:t>
            </a:r>
          </a:p>
          <a:p>
            <a:pPr lvl="1"/>
            <a:r>
              <a:rPr lang="en-US" dirty="0"/>
              <a:t>Use the highlighted passages to complete </a:t>
            </a:r>
            <a:r>
              <a:rPr lang="en-US" dirty="0" smtClean="0"/>
              <a:t>the </a:t>
            </a:r>
            <a:r>
              <a:rPr lang="en-US" dirty="0"/>
              <a:t>student </a:t>
            </a:r>
            <a:r>
              <a:rPr lang="en-US" dirty="0" smtClean="0"/>
              <a:t>and questions.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838598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9/8/2016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Ticket In </a:t>
            </a:r>
          </a:p>
          <a:p>
            <a:r>
              <a:rPr lang="en-US" dirty="0">
                <a:solidFill>
                  <a:srgbClr val="C00000"/>
                </a:solidFill>
              </a:rPr>
              <a:t>Review the Essential Questions and Daily Objectives</a:t>
            </a:r>
            <a:endParaRPr lang="en-US" i="1" dirty="0">
              <a:solidFill>
                <a:srgbClr val="0070C0"/>
              </a:solidFill>
            </a:endParaRPr>
          </a:p>
          <a:p>
            <a:r>
              <a:rPr lang="en-US" dirty="0">
                <a:solidFill>
                  <a:srgbClr val="0070C0"/>
                </a:solidFill>
              </a:rPr>
              <a:t>Read, Annotate, and SOAPSTONERS Continue Working on </a:t>
            </a:r>
            <a:r>
              <a:rPr lang="en-US" dirty="0" smtClean="0">
                <a:solidFill>
                  <a:srgbClr val="0070C0"/>
                </a:solidFill>
              </a:rPr>
              <a:t>“Masque of the Red Death”</a:t>
            </a: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2995009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pPr marL="0" indent="0">
              <a:buNone/>
            </a:pPr>
            <a:endParaRPr lang="en-US" dirty="0"/>
          </a:p>
        </p:txBody>
      </p:sp>
    </p:spTree>
    <p:extLst>
      <p:ext uri="{BB962C8B-B14F-4D97-AF65-F5344CB8AC3E}">
        <p14:creationId xmlns:p14="http://schemas.microsoft.com/office/powerpoint/2010/main" val="1183615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the appropriate pronoun in the sentence.</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Neither Mary nor Laura has turned in (her, their) report. </a:t>
            </a:r>
          </a:p>
          <a:p>
            <a:pPr marL="514350" indent="-514350">
              <a:buFont typeface="+mj-lt"/>
              <a:buAutoNum type="arabicPeriod"/>
            </a:pPr>
            <a:r>
              <a:rPr lang="en-US" dirty="0"/>
              <a:t>Anybody can learn to set up (his, their) own tent. </a:t>
            </a:r>
          </a:p>
          <a:p>
            <a:pPr marL="514350" indent="-514350">
              <a:buFont typeface="+mj-lt"/>
              <a:buAutoNum type="arabicPeriod"/>
            </a:pPr>
            <a:r>
              <a:rPr lang="en-US" dirty="0"/>
              <a:t> Each of the boys takes care of (his, their) own room. </a:t>
            </a:r>
          </a:p>
          <a:p>
            <a:pPr marL="514350" indent="-514350">
              <a:buFont typeface="+mj-lt"/>
              <a:buAutoNum type="arabicPeriod"/>
            </a:pPr>
            <a:r>
              <a:rPr lang="en-US" dirty="0"/>
              <a:t>Neither Tom nor Jim can give (his, their) report today. </a:t>
            </a:r>
          </a:p>
          <a:p>
            <a:pPr marL="514350" indent="-514350">
              <a:buFont typeface="+mj-lt"/>
              <a:buAutoNum type="arabicPeriod"/>
            </a:pPr>
            <a:r>
              <a:rPr lang="en-US" dirty="0"/>
              <a:t>Anyone can join our group if (he, they) is really interested. </a:t>
            </a:r>
          </a:p>
          <a:p>
            <a:pPr marL="514350" indent="-514350">
              <a:buFont typeface="+mj-lt"/>
              <a:buAutoNum type="arabicPeriod"/>
            </a:pPr>
            <a:r>
              <a:rPr lang="en-US" dirty="0"/>
              <a:t>The team can't play (its, their) best when it's too hot. </a:t>
            </a:r>
          </a:p>
          <a:p>
            <a:pPr marL="514350" indent="-514350">
              <a:buFont typeface="+mj-lt"/>
              <a:buAutoNum type="arabicPeriod"/>
            </a:pPr>
            <a:r>
              <a:rPr lang="en-US" dirty="0"/>
              <a:t>Either Bill or Tony will lend you (his, their) book.</a:t>
            </a:r>
          </a:p>
          <a:p>
            <a:pPr marL="0" indent="0">
              <a:buNone/>
            </a:pPr>
            <a:endParaRPr lang="en-US" dirty="0"/>
          </a:p>
        </p:txBody>
      </p:sp>
    </p:spTree>
    <p:extLst>
      <p:ext uri="{BB962C8B-B14F-4D97-AF65-F5344CB8AC3E}">
        <p14:creationId xmlns:p14="http://schemas.microsoft.com/office/powerpoint/2010/main" val="4120619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smtClean="0"/>
              <a:t>What are the characteristics of a successful community?</a:t>
            </a:r>
          </a:p>
          <a:p>
            <a:r>
              <a:rPr lang="en-US" dirty="0" smtClean="0"/>
              <a:t>What is the role of the individual in a community that has become dysfunctional?  What is the role of the community when an individual becomes dysfunctional?</a:t>
            </a:r>
          </a:p>
          <a:p>
            <a:r>
              <a:rPr lang="en-US" dirty="0" smtClean="0"/>
              <a:t>What is the role of the community in defining one’s identity, voice, and personal responsibility?</a:t>
            </a:r>
          </a:p>
          <a:p>
            <a:r>
              <a:rPr lang="en-US" dirty="0" smtClean="0"/>
              <a:t>Is community involvement a necessity for emotional, social, political, and spiritual health?</a:t>
            </a:r>
          </a:p>
        </p:txBody>
      </p:sp>
    </p:spTree>
    <p:extLst>
      <p:ext uri="{BB962C8B-B14F-4D97-AF65-F5344CB8AC3E}">
        <p14:creationId xmlns:p14="http://schemas.microsoft.com/office/powerpoint/2010/main" val="1427953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a:xfrm>
            <a:off x="301752" y="1527048"/>
            <a:ext cx="8503920" cy="5102352"/>
          </a:xfrm>
        </p:spPr>
        <p:txBody>
          <a:bodyPr>
            <a:noAutofit/>
          </a:bodyPr>
          <a:lstStyle/>
          <a:p>
            <a:pPr marL="0" indent="0">
              <a:buNone/>
            </a:pPr>
            <a:r>
              <a:rPr lang="en-US" sz="2400" dirty="0" smtClean="0">
                <a:solidFill>
                  <a:srgbClr val="0070C0"/>
                </a:solidFill>
              </a:rPr>
              <a:t>“The truck lurched down the goat path, over the bridge and swung south toward El Puerto.  I watched carefully all that we left behind.  We passed Rosie’s house and at the clothesline right at the edge of the cliff there was a young girl hanging out brightly colored garments.  She was soon lost in the furrow of dust the truck raised.” –Anaya, </a:t>
            </a:r>
            <a:r>
              <a:rPr lang="en-US" sz="2400" i="1" dirty="0" smtClean="0">
                <a:solidFill>
                  <a:srgbClr val="0070C0"/>
                </a:solidFill>
              </a:rPr>
              <a:t>Bless Me </a:t>
            </a:r>
            <a:r>
              <a:rPr lang="en-US" sz="2400" i="1" dirty="0" err="1" smtClean="0">
                <a:solidFill>
                  <a:srgbClr val="0070C0"/>
                </a:solidFill>
              </a:rPr>
              <a:t>Ultima</a:t>
            </a:r>
            <a:endParaRPr lang="en-US" sz="2400" dirty="0" smtClean="0">
              <a:solidFill>
                <a:srgbClr val="0070C0"/>
              </a:solidFill>
            </a:endParaRPr>
          </a:p>
          <a:p>
            <a:pPr marL="457200" indent="-457200">
              <a:buFont typeface="+mj-lt"/>
              <a:buAutoNum type="arabicPeriod"/>
            </a:pPr>
            <a:r>
              <a:rPr lang="en-US" sz="2200" dirty="0" smtClean="0"/>
              <a:t>Write the words that provide specific detail and contribute to the power of the passage.</a:t>
            </a:r>
          </a:p>
          <a:p>
            <a:pPr marL="457200" indent="-457200">
              <a:buFont typeface="+mj-lt"/>
              <a:buAutoNum type="arabicPeriod"/>
            </a:pPr>
            <a:r>
              <a:rPr lang="en-US" sz="2200" dirty="0" smtClean="0"/>
              <a:t>Contrast the third sentence with: “We passed Rosie’s house and saw a girl hanging out the clothes.”  Explain the difference in the impact.</a:t>
            </a:r>
          </a:p>
          <a:p>
            <a:pPr marL="457200" indent="-457200">
              <a:buFont typeface="+mj-lt"/>
              <a:buAutoNum type="arabicPeriod"/>
            </a:pPr>
            <a:r>
              <a:rPr lang="en-US" sz="2200" dirty="0" smtClean="0"/>
              <a:t>Rewrite the passage eliminating the specific detail.  How does the elimination of detail change the meaning of the passage? </a:t>
            </a:r>
            <a:endParaRPr lang="en-US" sz="2200" dirty="0"/>
          </a:p>
        </p:txBody>
      </p:sp>
    </p:spTree>
    <p:extLst>
      <p:ext uri="{BB962C8B-B14F-4D97-AF65-F5344CB8AC3E}">
        <p14:creationId xmlns:p14="http://schemas.microsoft.com/office/powerpoint/2010/main" val="3742369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a:t>
            </a:r>
            <a:endParaRPr lang="en-US" dirty="0"/>
          </a:p>
        </p:txBody>
      </p:sp>
      <p:sp>
        <p:nvSpPr>
          <p:cNvPr id="3" name="Content Placeholder 2"/>
          <p:cNvSpPr>
            <a:spLocks noGrp="1"/>
          </p:cNvSpPr>
          <p:nvPr>
            <p:ph sz="quarter" idx="1"/>
          </p:nvPr>
        </p:nvSpPr>
        <p:spPr/>
        <p:txBody>
          <a:bodyPr/>
          <a:lstStyle/>
          <a:p>
            <a:r>
              <a:rPr lang="en-US" dirty="0"/>
              <a:t>Symbol- a person, object, or event that suggests more than its literal meaning.</a:t>
            </a:r>
          </a:p>
          <a:p>
            <a:r>
              <a:rPr lang="en-US" dirty="0"/>
              <a:t>Symbols require a second reading of the text (patterns and significant details often require additional readings to become evident)</a:t>
            </a:r>
          </a:p>
          <a:p>
            <a:r>
              <a:rPr lang="en-US" dirty="0"/>
              <a:t>Symbolic meanings are usually embedded in the texture of the story-they are not hidden, instead they are carefully placed.  For example a ring in a wedding more than a piece of jewelry; unity and intimacy are suggested by the closed circle</a:t>
            </a:r>
          </a:p>
        </p:txBody>
      </p:sp>
    </p:spTree>
    <p:extLst>
      <p:ext uri="{BB962C8B-B14F-4D97-AF65-F5344CB8AC3E}">
        <p14:creationId xmlns:p14="http://schemas.microsoft.com/office/powerpoint/2010/main" val="1032819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Conventional symbols- widely recognized by society and culture</a:t>
            </a:r>
          </a:p>
          <a:p>
            <a:r>
              <a:rPr lang="en-US" dirty="0"/>
              <a:t>Literary symbols- can have multiple meanings.  They can include tradition, conventional, or public meanings, but they may also be established internally by the total context of the work in which it appears.</a:t>
            </a:r>
          </a:p>
          <a:p>
            <a:pPr lvl="1"/>
            <a:r>
              <a:rPr lang="en-US" dirty="0"/>
              <a:t>It can be a setting, character, action, object, name or anything else in a work that maintains its literal significance while suggesting other meanings. </a:t>
            </a:r>
          </a:p>
          <a:p>
            <a:r>
              <a:rPr lang="en-US" dirty="0"/>
              <a:t>Symbols are economical devices for evoking complex ideas without having to resort to painstaking explanations that would make a story more like an essay than an experience.</a:t>
            </a:r>
          </a:p>
          <a:p>
            <a:endParaRPr lang="en-US" dirty="0"/>
          </a:p>
        </p:txBody>
      </p:sp>
    </p:spTree>
    <p:extLst>
      <p:ext uri="{BB962C8B-B14F-4D97-AF65-F5344CB8AC3E}">
        <p14:creationId xmlns:p14="http://schemas.microsoft.com/office/powerpoint/2010/main" val="3866807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88736970"/>
              </p:ext>
            </p:extLst>
          </p:nvPr>
        </p:nvGraphicFramePr>
        <p:xfrm>
          <a:off x="301625" y="1527175"/>
          <a:ext cx="8504238" cy="470408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en-US" dirty="0" smtClean="0"/>
                        <a:t>Emotion/State of Being</a:t>
                      </a:r>
                      <a:endParaRPr lang="en-US" dirty="0"/>
                    </a:p>
                  </a:txBody>
                  <a:tcPr/>
                </a:tc>
                <a:tc>
                  <a:txBody>
                    <a:bodyPr/>
                    <a:lstStyle/>
                    <a:p>
                      <a:r>
                        <a:rPr lang="en-US" dirty="0" smtClean="0"/>
                        <a:t>Color</a:t>
                      </a:r>
                      <a:endParaRPr lang="en-US" dirty="0"/>
                    </a:p>
                  </a:txBody>
                  <a:tcPr/>
                </a:tc>
                <a:tc>
                  <a:txBody>
                    <a:bodyPr/>
                    <a:lstStyle/>
                    <a:p>
                      <a:r>
                        <a:rPr lang="en-US" dirty="0" smtClean="0"/>
                        <a:t>Symbol</a:t>
                      </a:r>
                      <a:endParaRPr lang="en-US" dirty="0"/>
                    </a:p>
                  </a:txBody>
                  <a:tcPr/>
                </a:tc>
              </a:tr>
              <a:tr h="370840">
                <a:tc>
                  <a:txBody>
                    <a:bodyPr/>
                    <a:lstStyle/>
                    <a:p>
                      <a:r>
                        <a:rPr lang="en-US" dirty="0" smtClean="0"/>
                        <a:t>Freedom</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Love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Joy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Peace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Fear</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Life</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Death</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Sadness</a:t>
                      </a:r>
                      <a:endParaRPr lang="en-US" dirty="0"/>
                    </a:p>
                  </a:txBody>
                  <a:tcPr/>
                </a:tc>
                <a:tc>
                  <a:txBody>
                    <a:bodyPr/>
                    <a:lstStyle/>
                    <a:p>
                      <a:endParaRPr lang="en-US" dirty="0"/>
                    </a:p>
                  </a:txBody>
                  <a:tcPr/>
                </a:tc>
                <a:tc>
                  <a:txBody>
                    <a:bodyPr/>
                    <a:lstStyle/>
                    <a:p>
                      <a:endParaRPr lang="en-US" dirty="0"/>
                    </a:p>
                  </a:txBody>
                  <a:tcPr/>
                </a:tc>
              </a:tr>
              <a:tr h="370840">
                <a:tc gridSpan="3">
                  <a:txBody>
                    <a:bodyPr/>
                    <a:lstStyle/>
                    <a:p>
                      <a:endParaRPr lang="en-US" dirty="0" smtClean="0"/>
                    </a:p>
                    <a:p>
                      <a:r>
                        <a:rPr lang="en-US" dirty="0" smtClean="0"/>
                        <a:t>*</a:t>
                      </a:r>
                      <a:r>
                        <a:rPr lang="en-US" sz="2400" dirty="0" smtClean="0"/>
                        <a:t>Begin</a:t>
                      </a:r>
                      <a:r>
                        <a:rPr lang="en-US" sz="2400" baseline="0" dirty="0" smtClean="0"/>
                        <a:t> reading “The Masque of the Red Death” on page 372 and complete annotations and SOAPSTONERS.</a:t>
                      </a:r>
                      <a:endParaRPr lang="en-US" sz="2400" dirty="0"/>
                    </a:p>
                  </a:txBody>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3525646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After Reading Masque, Complete the Following Chart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65225140"/>
              </p:ext>
            </p:extLst>
          </p:nvPr>
        </p:nvGraphicFramePr>
        <p:xfrm>
          <a:off x="152399" y="1295400"/>
          <a:ext cx="8991600" cy="5486400"/>
        </p:xfrm>
        <a:graphic>
          <a:graphicData uri="http://schemas.openxmlformats.org/drawingml/2006/table">
            <a:tbl>
              <a:tblPr firstRow="1" bandRow="1">
                <a:tableStyleId>{5C22544A-7EE6-4342-B048-85BDC9FD1C3A}</a:tableStyleId>
              </a:tblPr>
              <a:tblGrid>
                <a:gridCol w="2339796"/>
                <a:gridCol w="1208503"/>
                <a:gridCol w="5443301"/>
              </a:tblGrid>
              <a:tr h="987552">
                <a:tc>
                  <a:txBody>
                    <a:bodyPr/>
                    <a:lstStyle/>
                    <a:p>
                      <a:r>
                        <a:rPr lang="en-US" sz="1600" dirty="0" smtClean="0"/>
                        <a:t>Literary Device/Quotation and Diction</a:t>
                      </a:r>
                      <a:endParaRPr lang="en-US" sz="1600" dirty="0"/>
                    </a:p>
                  </a:txBody>
                  <a:tcPr/>
                </a:tc>
                <a:tc>
                  <a:txBody>
                    <a:bodyPr/>
                    <a:lstStyle/>
                    <a:p>
                      <a:r>
                        <a:rPr lang="en-US" sz="1600" dirty="0" smtClean="0"/>
                        <a:t>Purpose</a:t>
                      </a:r>
                      <a:endParaRPr lang="en-US" sz="1600" dirty="0"/>
                    </a:p>
                  </a:txBody>
                  <a:tcPr/>
                </a:tc>
                <a:tc>
                  <a:txBody>
                    <a:bodyPr/>
                    <a:lstStyle/>
                    <a:p>
                      <a:r>
                        <a:rPr lang="en-US" sz="1600" dirty="0" smtClean="0"/>
                        <a:t>Question </a:t>
                      </a:r>
                      <a:endParaRPr lang="en-US" sz="1600" dirty="0"/>
                    </a:p>
                  </a:txBody>
                  <a:tcPr/>
                </a:tc>
              </a:tr>
              <a:tr h="1097280">
                <a:tc>
                  <a:txBody>
                    <a:bodyPr/>
                    <a:lstStyle/>
                    <a:p>
                      <a:r>
                        <a:rPr lang="en-US" dirty="0" smtClean="0"/>
                        <a:t>Characterization</a:t>
                      </a:r>
                      <a:endParaRPr lang="en-US" dirty="0"/>
                    </a:p>
                  </a:txBody>
                  <a:tcPr/>
                </a:tc>
                <a:tc>
                  <a:txBody>
                    <a:bodyPr/>
                    <a:lstStyle/>
                    <a:p>
                      <a:endParaRPr lang="en-US" dirty="0"/>
                    </a:p>
                  </a:txBody>
                  <a:tcPr/>
                </a:tc>
                <a:tc>
                  <a:txBody>
                    <a:bodyPr/>
                    <a:lstStyle/>
                    <a:p>
                      <a:r>
                        <a:rPr lang="en-US" dirty="0" smtClean="0"/>
                        <a:t>How does the development of the main character impact the audience’s ability to identify with</a:t>
                      </a:r>
                      <a:r>
                        <a:rPr lang="en-US" baseline="0" dirty="0" smtClean="0"/>
                        <a:t> him.</a:t>
                      </a:r>
                      <a:endParaRPr lang="en-US" dirty="0"/>
                    </a:p>
                  </a:txBody>
                  <a:tcPr/>
                </a:tc>
              </a:tr>
              <a:tr h="768096">
                <a:tc>
                  <a:txBody>
                    <a:bodyPr/>
                    <a:lstStyle/>
                    <a:p>
                      <a:r>
                        <a:rPr lang="en-US" dirty="0" smtClean="0"/>
                        <a:t>Plot</a:t>
                      </a:r>
                      <a:endParaRPr lang="en-US" dirty="0"/>
                    </a:p>
                  </a:txBody>
                  <a:tcPr/>
                </a:tc>
                <a:tc>
                  <a:txBody>
                    <a:bodyPr/>
                    <a:lstStyle/>
                    <a:p>
                      <a:endParaRPr lang="en-US"/>
                    </a:p>
                  </a:txBody>
                  <a:tcPr/>
                </a:tc>
                <a:tc>
                  <a:txBody>
                    <a:bodyPr/>
                    <a:lstStyle/>
                    <a:p>
                      <a:r>
                        <a:rPr lang="en-US" dirty="0" smtClean="0"/>
                        <a:t>How does</a:t>
                      </a:r>
                      <a:r>
                        <a:rPr lang="en-US" baseline="0" dirty="0" smtClean="0"/>
                        <a:t> the author manipulate plot structure to enhance the climax? </a:t>
                      </a:r>
                      <a:endParaRPr lang="en-US" dirty="0"/>
                    </a:p>
                  </a:txBody>
                  <a:tcPr/>
                </a:tc>
              </a:tr>
              <a:tr h="768096">
                <a:tc>
                  <a:txBody>
                    <a:bodyPr/>
                    <a:lstStyle/>
                    <a:p>
                      <a:r>
                        <a:rPr lang="en-US" dirty="0" smtClean="0"/>
                        <a:t>Irony/</a:t>
                      </a:r>
                      <a:r>
                        <a:rPr lang="en-US" baseline="0" dirty="0" smtClean="0"/>
                        <a:t> </a:t>
                      </a:r>
                      <a:r>
                        <a:rPr lang="en-US" baseline="0" dirty="0" smtClean="0"/>
                        <a:t>Tone</a:t>
                      </a:r>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what way</a:t>
                      </a:r>
                      <a:r>
                        <a:rPr lang="en-US" baseline="0" dirty="0" smtClean="0"/>
                        <a:t> is the climax ironic?</a:t>
                      </a:r>
                      <a:r>
                        <a:rPr lang="en-US" dirty="0" smtClean="0"/>
                        <a:t> Does</a:t>
                      </a:r>
                      <a:r>
                        <a:rPr lang="en-US" baseline="0" dirty="0" smtClean="0"/>
                        <a:t> the author’s tone mimic the narrator’s? Explain.</a:t>
                      </a:r>
                      <a:endParaRPr lang="en-US" dirty="0" smtClean="0"/>
                    </a:p>
                  </a:txBody>
                  <a:tcPr/>
                </a:tc>
              </a:tr>
              <a:tr h="768096">
                <a:tc>
                  <a:txBody>
                    <a:bodyPr/>
                    <a:lstStyle/>
                    <a:p>
                      <a:r>
                        <a:rPr lang="en-US" dirty="0" smtClean="0"/>
                        <a:t>Point of View </a:t>
                      </a:r>
                      <a:endParaRPr lang="en-US" dirty="0"/>
                    </a:p>
                  </a:txBody>
                  <a:tcPr/>
                </a:tc>
                <a:tc>
                  <a:txBody>
                    <a:bodyPr/>
                    <a:lstStyle/>
                    <a:p>
                      <a:endParaRPr lang="en-US"/>
                    </a:p>
                  </a:txBody>
                  <a:tcPr/>
                </a:tc>
                <a:tc>
                  <a:txBody>
                    <a:bodyPr/>
                    <a:lstStyle/>
                    <a:p>
                      <a:r>
                        <a:rPr lang="en-US" dirty="0" smtClean="0"/>
                        <a:t>Describe the narrator.  How does his</a:t>
                      </a:r>
                      <a:r>
                        <a:rPr lang="en-US" baseline="0" dirty="0" smtClean="0"/>
                        <a:t> point of view influence the reader?</a:t>
                      </a:r>
                      <a:endParaRPr lang="en-US" dirty="0"/>
                    </a:p>
                  </a:txBody>
                  <a:tcPr/>
                </a:tc>
              </a:tr>
              <a:tr h="1097280">
                <a:tc>
                  <a:txBody>
                    <a:bodyPr/>
                    <a:lstStyle/>
                    <a:p>
                      <a:r>
                        <a:rPr lang="en-US" dirty="0" smtClean="0"/>
                        <a:t>Symbol /</a:t>
                      </a:r>
                      <a:r>
                        <a:rPr lang="en-US" baseline="0" dirty="0" smtClean="0"/>
                        <a:t> Setting  </a:t>
                      </a:r>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does the use of the clock and color</a:t>
                      </a:r>
                      <a:r>
                        <a:rPr lang="en-US" baseline="0" dirty="0" smtClean="0"/>
                        <a:t> impact the reader? How does the setting impact the mood of the text?</a:t>
                      </a:r>
                      <a:endParaRPr lang="en-US" dirty="0" smtClean="0"/>
                    </a:p>
                  </a:txBody>
                  <a:tcPr/>
                </a:tc>
              </a:tr>
            </a:tbl>
          </a:graphicData>
        </a:graphic>
      </p:graphicFrame>
    </p:spTree>
    <p:extLst>
      <p:ext uri="{BB962C8B-B14F-4D97-AF65-F5344CB8AC3E}">
        <p14:creationId xmlns:p14="http://schemas.microsoft.com/office/powerpoint/2010/main" val="2278626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Allegory</a:t>
            </a:r>
            <a:endParaRPr lang="en-US" dirty="0"/>
          </a:p>
        </p:txBody>
      </p:sp>
      <p:sp>
        <p:nvSpPr>
          <p:cNvPr id="3" name="Content Placeholder 2"/>
          <p:cNvSpPr>
            <a:spLocks noGrp="1"/>
          </p:cNvSpPr>
          <p:nvPr>
            <p:ph sz="quarter" idx="1"/>
          </p:nvPr>
        </p:nvSpPr>
        <p:spPr/>
        <p:txBody>
          <a:bodyPr/>
          <a:lstStyle/>
          <a:p>
            <a:r>
              <a:rPr lang="en-US" dirty="0"/>
              <a:t>Allegory- when a character, object, or incident indicates fixed meaning the writer is using allegory rather than  symbol.  The primary focus in an allegory is on an abstract idea called forth by a concrete object.  Character, action, and setting have no existence beyond their abstract meanings.  Allegory is definitive rather than suggestive.</a:t>
            </a:r>
          </a:p>
          <a:p>
            <a:endParaRPr lang="en-US" dirty="0"/>
          </a:p>
        </p:txBody>
      </p:sp>
    </p:spTree>
    <p:extLst>
      <p:ext uri="{BB962C8B-B14F-4D97-AF65-F5344CB8AC3E}">
        <p14:creationId xmlns:p14="http://schemas.microsoft.com/office/powerpoint/2010/main" val="3251213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9/9/2016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 on Right </a:t>
            </a:r>
            <a:r>
              <a:rPr lang="en-US" dirty="0" smtClean="0">
                <a:solidFill>
                  <a:srgbClr val="C00000"/>
                </a:solidFill>
              </a:rPr>
              <a:t>Corner</a:t>
            </a:r>
          </a:p>
          <a:p>
            <a:pPr lvl="1"/>
            <a:r>
              <a:rPr lang="en-US" dirty="0">
                <a:solidFill>
                  <a:srgbClr val="C00000"/>
                </a:solidFill>
              </a:rPr>
              <a:t>Grammar and Diction </a:t>
            </a:r>
            <a:r>
              <a:rPr lang="en-US" dirty="0" smtClean="0">
                <a:solidFill>
                  <a:srgbClr val="C00000"/>
                </a:solidFill>
              </a:rPr>
              <a:t>Practice</a:t>
            </a:r>
            <a:endParaRPr lang="en-US" dirty="0">
              <a:solidFill>
                <a:srgbClr val="C00000"/>
              </a:solidFill>
            </a:endParaRPr>
          </a:p>
          <a:p>
            <a:pPr lvl="1"/>
            <a:r>
              <a:rPr lang="en-US" dirty="0">
                <a:solidFill>
                  <a:srgbClr val="C00000"/>
                </a:solidFill>
              </a:rPr>
              <a:t>No Warm Up- Begin Test</a:t>
            </a:r>
          </a:p>
          <a:p>
            <a:r>
              <a:rPr lang="en-US" dirty="0">
                <a:solidFill>
                  <a:srgbClr val="C00000"/>
                </a:solidFill>
              </a:rPr>
              <a:t>Review the Essential Question and the Daily Objectives</a:t>
            </a:r>
          </a:p>
          <a:p>
            <a:r>
              <a:rPr lang="en-US" dirty="0">
                <a:solidFill>
                  <a:srgbClr val="C00000"/>
                </a:solidFill>
              </a:rPr>
              <a:t>Complete the </a:t>
            </a:r>
            <a:r>
              <a:rPr lang="en-US" dirty="0" smtClean="0">
                <a:solidFill>
                  <a:srgbClr val="C00000"/>
                </a:solidFill>
              </a:rPr>
              <a:t>Quiz</a:t>
            </a:r>
            <a:endParaRPr lang="en-US" dirty="0">
              <a:solidFill>
                <a:srgbClr val="C00000"/>
              </a:solidFill>
            </a:endParaRPr>
          </a:p>
          <a:p>
            <a:pPr marL="0" indent="0">
              <a:buNone/>
            </a:pPr>
            <a:endParaRPr lang="en-US" dirty="0"/>
          </a:p>
        </p:txBody>
      </p:sp>
    </p:spTree>
    <p:extLst>
      <p:ext uri="{BB962C8B-B14F-4D97-AF65-F5344CB8AC3E}">
        <p14:creationId xmlns:p14="http://schemas.microsoft.com/office/powerpoint/2010/main" val="1242126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9/12/2016</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AOW, Vocabulary, and Grammar/Devices Sheet</a:t>
            </a:r>
            <a:endParaRPr lang="en-US" dirty="0">
              <a:solidFill>
                <a:srgbClr val="C00000"/>
              </a:solidFill>
            </a:endParaRPr>
          </a:p>
          <a:p>
            <a:r>
              <a:rPr lang="en-US" dirty="0">
                <a:solidFill>
                  <a:srgbClr val="C00000"/>
                </a:solidFill>
              </a:rPr>
              <a:t>Complete the Ticket In </a:t>
            </a:r>
          </a:p>
          <a:p>
            <a:r>
              <a:rPr lang="en-US" dirty="0">
                <a:solidFill>
                  <a:srgbClr val="C00000"/>
                </a:solidFill>
              </a:rPr>
              <a:t>Review the Essential Questions and Daily </a:t>
            </a:r>
            <a:r>
              <a:rPr lang="en-US" dirty="0" smtClean="0">
                <a:solidFill>
                  <a:srgbClr val="C00000"/>
                </a:solidFill>
              </a:rPr>
              <a:t>Objectives</a:t>
            </a:r>
          </a:p>
          <a:p>
            <a:r>
              <a:rPr lang="en-US" dirty="0" smtClean="0">
                <a:solidFill>
                  <a:srgbClr val="C00000"/>
                </a:solidFill>
              </a:rPr>
              <a:t>Complete “Masque of the Red Death” Quiz</a:t>
            </a:r>
            <a:endParaRPr lang="en-US" dirty="0" smtClean="0">
              <a:solidFill>
                <a:srgbClr val="C00000"/>
              </a:solidFill>
            </a:endParaRPr>
          </a:p>
          <a:p>
            <a:r>
              <a:rPr lang="en-US" dirty="0" smtClean="0">
                <a:solidFill>
                  <a:srgbClr val="C00000"/>
                </a:solidFill>
              </a:rPr>
              <a:t>Notes on Character Analysis and Setting</a:t>
            </a:r>
            <a:endParaRPr lang="en-US" dirty="0">
              <a:solidFill>
                <a:srgbClr val="0070C0"/>
              </a:solidFill>
            </a:endParaRPr>
          </a:p>
          <a:p>
            <a:r>
              <a:rPr lang="en-US" dirty="0" smtClean="0">
                <a:solidFill>
                  <a:srgbClr val="0070C0"/>
                </a:solidFill>
              </a:rPr>
              <a:t>Grammar Practice</a:t>
            </a:r>
          </a:p>
          <a:p>
            <a:r>
              <a:rPr lang="en-US" dirty="0" smtClean="0">
                <a:solidFill>
                  <a:srgbClr val="0070C0"/>
                </a:solidFill>
              </a:rPr>
              <a:t>Detail Practice</a:t>
            </a:r>
          </a:p>
          <a:p>
            <a:r>
              <a:rPr lang="en-US" dirty="0" smtClean="0">
                <a:solidFill>
                  <a:srgbClr val="0070C0"/>
                </a:solidFill>
              </a:rPr>
              <a:t>Read, Annotate, SOAPSTONERS </a:t>
            </a:r>
            <a:r>
              <a:rPr lang="en-US" dirty="0" smtClean="0">
                <a:solidFill>
                  <a:srgbClr val="0070C0"/>
                </a:solidFill>
              </a:rPr>
              <a:t>“</a:t>
            </a:r>
            <a:r>
              <a:rPr lang="en-US" dirty="0" smtClean="0">
                <a:solidFill>
                  <a:srgbClr val="0070C0"/>
                </a:solidFill>
              </a:rPr>
              <a:t>Civil Disobedience</a:t>
            </a:r>
            <a:r>
              <a:rPr lang="en-US" dirty="0" smtClean="0">
                <a:solidFill>
                  <a:srgbClr val="0070C0"/>
                </a:solidFill>
              </a:rPr>
              <a:t>”</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816704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pPr marL="0" indent="0">
              <a:buNone/>
            </a:pPr>
            <a:endParaRPr lang="en-US" dirty="0"/>
          </a:p>
        </p:txBody>
      </p:sp>
    </p:spTree>
    <p:extLst>
      <p:ext uri="{BB962C8B-B14F-4D97-AF65-F5344CB8AC3E}">
        <p14:creationId xmlns:p14="http://schemas.microsoft.com/office/powerpoint/2010/main" val="2765326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Grammar-</a:t>
            </a:r>
            <a:r>
              <a:rPr lang="en-US" dirty="0"/>
              <a:t>Select the appropriate pronoun in the sentence.</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dirty="0"/>
              <a:t>Everyone should do (his, their) </a:t>
            </a:r>
            <a:r>
              <a:rPr lang="en-US" dirty="0" smtClean="0"/>
              <a:t>part of the science project.</a:t>
            </a:r>
            <a:endParaRPr lang="en-US" dirty="0"/>
          </a:p>
          <a:p>
            <a:pPr marL="514350" indent="-514350">
              <a:buFont typeface="+mj-lt"/>
              <a:buAutoNum type="arabicPeriod"/>
            </a:pPr>
            <a:r>
              <a:rPr lang="en-US" dirty="0" smtClean="0"/>
              <a:t>Emma wants </a:t>
            </a:r>
            <a:r>
              <a:rPr lang="en-US" dirty="0"/>
              <a:t>to </a:t>
            </a:r>
            <a:r>
              <a:rPr lang="en-US" dirty="0" smtClean="0"/>
              <a:t>study law; she </a:t>
            </a:r>
            <a:r>
              <a:rPr lang="en-US" dirty="0"/>
              <a:t>finds (it, them) exciting. </a:t>
            </a:r>
          </a:p>
          <a:p>
            <a:pPr marL="514350" indent="-514350">
              <a:buFont typeface="+mj-lt"/>
              <a:buAutoNum type="arabicPeriod"/>
            </a:pPr>
            <a:r>
              <a:rPr lang="en-US" dirty="0"/>
              <a:t>Everyone should be in (his, their) seat </a:t>
            </a:r>
            <a:r>
              <a:rPr lang="en-US" dirty="0" smtClean="0"/>
              <a:t>before the movie begins</a:t>
            </a:r>
            <a:endParaRPr lang="en-US" dirty="0"/>
          </a:p>
          <a:p>
            <a:pPr marL="514350" indent="-514350">
              <a:buFont typeface="+mj-lt"/>
              <a:buAutoNum type="arabicPeriod"/>
            </a:pPr>
            <a:r>
              <a:rPr lang="en-US" dirty="0"/>
              <a:t>Some of the </a:t>
            </a:r>
            <a:r>
              <a:rPr lang="en-US" dirty="0" smtClean="0"/>
              <a:t>players </a:t>
            </a:r>
            <a:r>
              <a:rPr lang="en-US" dirty="0"/>
              <a:t>are wearing (his, their) </a:t>
            </a:r>
            <a:r>
              <a:rPr lang="en-US" dirty="0" smtClean="0"/>
              <a:t>new uniforms.</a:t>
            </a:r>
            <a:endParaRPr lang="en-US" dirty="0"/>
          </a:p>
          <a:p>
            <a:pPr marL="514350" indent="-514350">
              <a:buFont typeface="+mj-lt"/>
              <a:buAutoNum type="arabicPeriod"/>
            </a:pPr>
            <a:r>
              <a:rPr lang="en-US" dirty="0"/>
              <a:t>Every </a:t>
            </a:r>
            <a:r>
              <a:rPr lang="en-US" dirty="0" smtClean="0"/>
              <a:t>student council representative </a:t>
            </a:r>
            <a:r>
              <a:rPr lang="en-US" dirty="0"/>
              <a:t>will do (her, their) best. </a:t>
            </a:r>
          </a:p>
          <a:p>
            <a:pPr marL="514350" indent="-514350">
              <a:buFont typeface="+mj-lt"/>
              <a:buAutoNum type="arabicPeriod"/>
            </a:pPr>
            <a:r>
              <a:rPr lang="en-US" dirty="0"/>
              <a:t>I find that playing </a:t>
            </a:r>
            <a:r>
              <a:rPr lang="en-US" dirty="0" smtClean="0"/>
              <a:t>spades </a:t>
            </a:r>
            <a:r>
              <a:rPr lang="en-US" dirty="0"/>
              <a:t>is hard on (my, your) nerves</a:t>
            </a:r>
          </a:p>
          <a:p>
            <a:pPr marL="514350" indent="-514350">
              <a:buFont typeface="+mj-lt"/>
              <a:buAutoNum type="arabicPeriod"/>
            </a:pPr>
            <a:endParaRPr lang="en-US" dirty="0"/>
          </a:p>
        </p:txBody>
      </p:sp>
    </p:spTree>
    <p:extLst>
      <p:ext uri="{BB962C8B-B14F-4D97-AF65-F5344CB8AC3E}">
        <p14:creationId xmlns:p14="http://schemas.microsoft.com/office/powerpoint/2010/main" val="284622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 Antecedent Agreement</a:t>
            </a:r>
          </a:p>
        </p:txBody>
      </p:sp>
      <p:sp>
        <p:nvSpPr>
          <p:cNvPr id="3" name="Content Placeholder 2"/>
          <p:cNvSpPr>
            <a:spLocks noGrp="1"/>
          </p:cNvSpPr>
          <p:nvPr>
            <p:ph sz="quarter" idx="1"/>
          </p:nvPr>
        </p:nvSpPr>
        <p:spPr/>
        <p:txBody>
          <a:bodyPr>
            <a:normAutofit fontScale="92500" lnSpcReduction="20000"/>
          </a:bodyPr>
          <a:lstStyle/>
          <a:p>
            <a:r>
              <a:rPr lang="en-US" dirty="0"/>
              <a:t>A pronoun is a word (such as it, he, she, what, or that) that substitutes for a noun. A pronoun is either definite (like it, you, she, and I) and refers to a specified thing (or person or place or idea) or indefinite (like: anyone, neither, and those), and does not refer to a specific thing (or person or place or idea).</a:t>
            </a:r>
          </a:p>
          <a:p>
            <a:r>
              <a:rPr lang="en-US" dirty="0"/>
              <a:t>Every definite pronoun refers to (or takes the place of) a noun in the sentence, called the pronoun antecedent. The pronoun must agree in number (singular or plural) and kind (personal or impersonal) with its antecedent.</a:t>
            </a:r>
          </a:p>
          <a:p>
            <a:r>
              <a:rPr lang="en-US" dirty="0">
                <a:solidFill>
                  <a:srgbClr val="FF0000"/>
                </a:solidFill>
              </a:rPr>
              <a:t>Wrong: Everyone should brush their teeth three times a day. </a:t>
            </a:r>
            <a:r>
              <a:rPr lang="en-US" dirty="0"/>
              <a:t>Because everyone is singular, their is the wrong pronoun. </a:t>
            </a:r>
            <a:r>
              <a:rPr lang="en-US" dirty="0">
                <a:solidFill>
                  <a:srgbClr val="0070C0"/>
                </a:solidFill>
              </a:rPr>
              <a:t>Right: Everyone should brush his or her teeth three times a day</a:t>
            </a:r>
            <a:r>
              <a:rPr lang="en-US" dirty="0"/>
              <a:t>.</a:t>
            </a:r>
          </a:p>
        </p:txBody>
      </p:sp>
    </p:spTree>
    <p:extLst>
      <p:ext uri="{BB962C8B-B14F-4D97-AF65-F5344CB8AC3E}">
        <p14:creationId xmlns:p14="http://schemas.microsoft.com/office/powerpoint/2010/main" val="3086516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pPr marL="0" indent="0">
              <a:buNone/>
            </a:pPr>
            <a:r>
              <a:rPr lang="en-US" dirty="0" smtClean="0">
                <a:solidFill>
                  <a:srgbClr val="0070C0"/>
                </a:solidFill>
              </a:rPr>
              <a:t>“ He went on till he came to the first milestone, which stood in the bank, half-way up a steep hill.  He rested his basket on the top of the stone, placed his elbows on it, and gave way to a convulsive twitch, which was worse than sob, because it was so hard and so dry.”-Hardy, </a:t>
            </a:r>
            <a:r>
              <a:rPr lang="en-US" i="1" dirty="0" smtClean="0">
                <a:solidFill>
                  <a:srgbClr val="0070C0"/>
                </a:solidFill>
              </a:rPr>
              <a:t>The Mayor of </a:t>
            </a:r>
            <a:r>
              <a:rPr lang="en-US" i="1" dirty="0" err="1" smtClean="0">
                <a:solidFill>
                  <a:srgbClr val="0070C0"/>
                </a:solidFill>
              </a:rPr>
              <a:t>Casterbridge</a:t>
            </a:r>
            <a:endParaRPr lang="en-US" i="1" dirty="0" smtClean="0">
              <a:solidFill>
                <a:srgbClr val="0070C0"/>
              </a:solidFill>
            </a:endParaRPr>
          </a:p>
          <a:p>
            <a:pPr marL="514350" indent="-514350">
              <a:buFont typeface="+mj-lt"/>
              <a:buAutoNum type="arabicPeriod"/>
            </a:pPr>
            <a:r>
              <a:rPr lang="en-US" dirty="0" smtClean="0"/>
              <a:t>How do the details in this passage prepare you for the “convulsive twitch” at the end of the passage?</a:t>
            </a:r>
          </a:p>
          <a:p>
            <a:pPr marL="514350" indent="-514350">
              <a:buFont typeface="+mj-lt"/>
              <a:buAutoNum type="arabicPeriod"/>
            </a:pPr>
            <a:r>
              <a:rPr lang="en-US" dirty="0" smtClean="0"/>
              <a:t>This passage does not describe the character’s face at all.  What effect does this lack of detail have on the reader?</a:t>
            </a:r>
          </a:p>
          <a:p>
            <a:pPr marL="514350" indent="-514350">
              <a:buFont typeface="+mj-lt"/>
              <a:buAutoNum type="arabicPeriod"/>
            </a:pPr>
            <a:r>
              <a:rPr lang="en-US" dirty="0" smtClean="0"/>
              <a:t>Re-read the passage-what part of the passage contains details without imagery?</a:t>
            </a:r>
          </a:p>
          <a:p>
            <a:pPr marL="0" indent="0">
              <a:buNone/>
            </a:pPr>
            <a:endParaRPr lang="en-US" dirty="0" smtClean="0"/>
          </a:p>
        </p:txBody>
      </p:sp>
    </p:spTree>
    <p:extLst>
      <p:ext uri="{BB962C8B-B14F-4D97-AF65-F5344CB8AC3E}">
        <p14:creationId xmlns:p14="http://schemas.microsoft.com/office/powerpoint/2010/main" val="72424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analyze character</a:t>
            </a:r>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a:t>To understand character students must recognize not only a character’s particular traits but also how those traits interact to form an overall impression of the character.</a:t>
            </a:r>
          </a:p>
          <a:p>
            <a:pPr marL="0" indent="0">
              <a:buNone/>
            </a:pPr>
            <a:r>
              <a:rPr lang="en-US" dirty="0"/>
              <a:t>STEP 1:</a:t>
            </a:r>
          </a:p>
          <a:p>
            <a:pPr marL="514350" indent="-514350">
              <a:buFont typeface="+mj-lt"/>
              <a:buAutoNum type="arabicPeriod"/>
            </a:pPr>
            <a:r>
              <a:rPr lang="en-US" dirty="0"/>
              <a:t>Analyze the first impression given to the reader in the exposition but know that it may need to be changed or modified.</a:t>
            </a:r>
          </a:p>
          <a:p>
            <a:pPr marL="514350" indent="-514350">
              <a:buFont typeface="+mj-lt"/>
              <a:buAutoNum type="arabicPeriod"/>
            </a:pPr>
            <a:r>
              <a:rPr lang="en-US" dirty="0"/>
              <a:t>As readers we make inferences based on our prior knowledge however we must test it against the information in the text. </a:t>
            </a:r>
          </a:p>
          <a:p>
            <a:pPr marL="514350" indent="-514350">
              <a:buFont typeface="+mj-lt"/>
              <a:buAutoNum type="arabicPeriod"/>
            </a:pPr>
            <a:r>
              <a:rPr lang="en-US" dirty="0"/>
              <a:t>We must notice the kinds of people who are often unfamiliar or invisible to us in our day to day lives</a:t>
            </a:r>
          </a:p>
          <a:p>
            <a:pPr marL="514350" indent="-514350">
              <a:buFont typeface="+mj-lt"/>
              <a:buAutoNum type="arabicPeriod"/>
            </a:pPr>
            <a:r>
              <a:rPr lang="en-US" dirty="0"/>
              <a:t>The context of the text provides the rules by which the character must be governed. By piecing together bits of information the reader is able to interpret a character</a:t>
            </a:r>
            <a:r>
              <a:rPr lang="en-US" dirty="0" smtClean="0"/>
              <a:t>.</a:t>
            </a:r>
            <a:endParaRPr lang="en-US" dirty="0"/>
          </a:p>
        </p:txBody>
      </p:sp>
    </p:spTree>
    <p:extLst>
      <p:ext uri="{BB962C8B-B14F-4D97-AF65-F5344CB8AC3E}">
        <p14:creationId xmlns:p14="http://schemas.microsoft.com/office/powerpoint/2010/main" val="4089224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NOT</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Simply focus on surface feature of characters rather than the personality the writer has created.</a:t>
            </a:r>
          </a:p>
          <a:p>
            <a:pPr marL="514350" indent="-514350">
              <a:buFont typeface="+mj-lt"/>
              <a:buAutoNum type="arabicPeriod"/>
            </a:pPr>
            <a:r>
              <a:rPr lang="en-US" dirty="0"/>
              <a:t>Simply focus on the current emotional state of the character (happy she won the race) instead focus on their basic traits (happy person)</a:t>
            </a:r>
          </a:p>
          <a:p>
            <a:pPr marL="0" indent="0">
              <a:buNone/>
            </a:pPr>
            <a:endParaRPr lang="en-US" dirty="0"/>
          </a:p>
        </p:txBody>
      </p:sp>
    </p:spTree>
    <p:extLst>
      <p:ext uri="{BB962C8B-B14F-4D97-AF65-F5344CB8AC3E}">
        <p14:creationId xmlns:p14="http://schemas.microsoft.com/office/powerpoint/2010/main" val="1517240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Characterization Review</a:t>
            </a:r>
          </a:p>
        </p:txBody>
      </p:sp>
      <p:sp>
        <p:nvSpPr>
          <p:cNvPr id="3" name="Content Placeholder 2"/>
          <p:cNvSpPr>
            <a:spLocks noGrp="1"/>
          </p:cNvSpPr>
          <p:nvPr>
            <p:ph sz="quarter" idx="1"/>
          </p:nvPr>
        </p:nvSpPr>
        <p:spPr/>
        <p:txBody>
          <a:bodyPr/>
          <a:lstStyle/>
          <a:p>
            <a:r>
              <a:rPr lang="en-US" dirty="0"/>
              <a:t>Characterization=methods by which a writer creates people in a story so that they seem to actually exist.</a:t>
            </a:r>
          </a:p>
          <a:p>
            <a:r>
              <a:rPr lang="en-US" dirty="0"/>
              <a:t>Authors have 2 major methods of presenting characters</a:t>
            </a:r>
          </a:p>
          <a:p>
            <a:pPr lvl="1"/>
            <a:r>
              <a:rPr lang="en-US" sz="3600" dirty="0"/>
              <a:t>Showing=indirect characterization</a:t>
            </a:r>
          </a:p>
          <a:p>
            <a:pPr lvl="1"/>
            <a:r>
              <a:rPr lang="en-US" sz="3600" dirty="0"/>
              <a:t>Telling=direct characterization</a:t>
            </a:r>
          </a:p>
          <a:p>
            <a:pPr marL="0" indent="0">
              <a:buNone/>
            </a:pPr>
            <a:endParaRPr lang="en-US" dirty="0"/>
          </a:p>
        </p:txBody>
      </p:sp>
    </p:spTree>
    <p:extLst>
      <p:ext uri="{BB962C8B-B14F-4D97-AF65-F5344CB8AC3E}">
        <p14:creationId xmlns:p14="http://schemas.microsoft.com/office/powerpoint/2010/main" val="4191073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Hero(</a:t>
            </a:r>
            <a:r>
              <a:rPr lang="en-US" dirty="0" err="1"/>
              <a:t>ine</a:t>
            </a:r>
            <a:r>
              <a:rPr lang="en-US" dirty="0"/>
              <a:t>)/Protagonist- the leading male or female character, who generally exhibits superior qualities or who simply is the main character</a:t>
            </a:r>
          </a:p>
          <a:p>
            <a:r>
              <a:rPr lang="en-US" dirty="0"/>
              <a:t>Antagonist- a character who is often characterized as evil and in opposition to the protagonist</a:t>
            </a:r>
          </a:p>
          <a:p>
            <a:r>
              <a:rPr lang="en-US" dirty="0"/>
              <a:t>Antihero/tragic hero- a protagonist who is more ordinary than a traditional hero or one who is somewhat villainous.  A tragic hero has a flaw in his character that causes </a:t>
            </a:r>
            <a:r>
              <a:rPr lang="en-US" dirty="0" err="1"/>
              <a:t>hiFoil</a:t>
            </a:r>
            <a:r>
              <a:rPr lang="en-US" dirty="0"/>
              <a:t>- a contrasting character, who through that very contrast causes the reader to see more clearly the personality of another character</a:t>
            </a:r>
          </a:p>
          <a:p>
            <a:r>
              <a:rPr lang="en-US" dirty="0"/>
              <a:t>Climate- the prevailing attitude of a group of people (such as a family or community or nation).</a:t>
            </a:r>
          </a:p>
          <a:p>
            <a:r>
              <a:rPr lang="en-US" dirty="0"/>
              <a:t>Motivation-reason for how the character behaves and what they say</a:t>
            </a:r>
          </a:p>
          <a:p>
            <a:r>
              <a:rPr lang="en-US" dirty="0"/>
              <a:t>Confidant- a friend who draw out the person into talking about private matters</a:t>
            </a:r>
          </a:p>
          <a:p>
            <a:r>
              <a:rPr lang="en-US" dirty="0"/>
              <a:t>Archetypal Character-is a recurring </a:t>
            </a:r>
            <a:r>
              <a:rPr lang="en-US" b="1" dirty="0"/>
              <a:t>character</a:t>
            </a:r>
            <a:r>
              <a:rPr lang="en-US" dirty="0"/>
              <a:t> type, one that appears in the literature of different times and places. The "rebellious young man,"</a:t>
            </a:r>
          </a:p>
          <a:p>
            <a:endParaRPr lang="en-US" dirty="0"/>
          </a:p>
        </p:txBody>
      </p:sp>
    </p:spTree>
    <p:extLst>
      <p:ext uri="{BB962C8B-B14F-4D97-AF65-F5344CB8AC3E}">
        <p14:creationId xmlns:p14="http://schemas.microsoft.com/office/powerpoint/2010/main" val="39317182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Characterization</a:t>
            </a:r>
          </a:p>
        </p:txBody>
      </p:sp>
      <p:sp>
        <p:nvSpPr>
          <p:cNvPr id="3" name="Content Placeholder 2"/>
          <p:cNvSpPr>
            <a:spLocks noGrp="1"/>
          </p:cNvSpPr>
          <p:nvPr>
            <p:ph sz="quarter" idx="1"/>
          </p:nvPr>
        </p:nvSpPr>
        <p:spPr/>
        <p:txBody>
          <a:bodyPr>
            <a:normAutofit lnSpcReduction="10000"/>
          </a:bodyPr>
          <a:lstStyle/>
          <a:p>
            <a:r>
              <a:rPr lang="en-US" dirty="0"/>
              <a:t>Stereotyping- this method of characterization involves identifying a character with a group about which you have certain cultural assumptions.</a:t>
            </a:r>
          </a:p>
          <a:p>
            <a:r>
              <a:rPr lang="en-US" dirty="0"/>
              <a:t>Character’s Actions- What does the character do at the times of crisis?  How does he react to conflict? To everyday situations? To extraordinary situations?</a:t>
            </a:r>
          </a:p>
          <a:p>
            <a:r>
              <a:rPr lang="en-US" dirty="0"/>
              <a:t>Character’s Words- The reader can deduce a great deal about a character’s personality from his own words. Sometimes a character will reveal significant hidden aspects of his personality from words spoken in unguarded moments.</a:t>
            </a:r>
          </a:p>
          <a:p>
            <a:endParaRPr lang="en-US" dirty="0"/>
          </a:p>
        </p:txBody>
      </p:sp>
    </p:spTree>
    <p:extLst>
      <p:ext uri="{BB962C8B-B14F-4D97-AF65-F5344CB8AC3E}">
        <p14:creationId xmlns:p14="http://schemas.microsoft.com/office/powerpoint/2010/main" val="676842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Characterization</a:t>
            </a:r>
          </a:p>
        </p:txBody>
      </p:sp>
      <p:sp>
        <p:nvSpPr>
          <p:cNvPr id="3" name="Content Placeholder 2"/>
          <p:cNvSpPr>
            <a:spLocks noGrp="1"/>
          </p:cNvSpPr>
          <p:nvPr>
            <p:ph sz="quarter" idx="1"/>
          </p:nvPr>
        </p:nvSpPr>
        <p:spPr/>
        <p:txBody>
          <a:bodyPr/>
          <a:lstStyle/>
          <a:p>
            <a:r>
              <a:rPr lang="en-US" dirty="0"/>
              <a:t>Characters thoughts- (through such devices as interior monologue and stream of consciousness) can be a rich source for insight into motivation and character; be alert for elements of self delusion.</a:t>
            </a:r>
          </a:p>
          <a:p>
            <a:r>
              <a:rPr lang="en-US" dirty="0"/>
              <a:t>Words of others- much can be learned about a character by “listening in” what other characters have to say about him</a:t>
            </a:r>
          </a:p>
          <a:p>
            <a:r>
              <a:rPr lang="en-US" dirty="0"/>
              <a:t>Use of setting- the setting to varying degrees can be a factor in determining character as the character is influenced by his environment</a:t>
            </a:r>
          </a:p>
          <a:p>
            <a:endParaRPr lang="en-US" dirty="0"/>
          </a:p>
        </p:txBody>
      </p:sp>
    </p:spTree>
    <p:extLst>
      <p:ext uri="{BB962C8B-B14F-4D97-AF65-F5344CB8AC3E}">
        <p14:creationId xmlns:p14="http://schemas.microsoft.com/office/powerpoint/2010/main" val="8830194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Consider</a:t>
            </a:r>
          </a:p>
        </p:txBody>
      </p:sp>
      <p:sp>
        <p:nvSpPr>
          <p:cNvPr id="3" name="Content Placeholder 2"/>
          <p:cNvSpPr>
            <a:spLocks noGrp="1"/>
          </p:cNvSpPr>
          <p:nvPr>
            <p:ph sz="quarter" idx="1"/>
          </p:nvPr>
        </p:nvSpPr>
        <p:spPr/>
        <p:txBody>
          <a:bodyPr/>
          <a:lstStyle/>
          <a:p>
            <a:r>
              <a:rPr lang="en-US" dirty="0"/>
              <a:t>Character development- is when character traits are revealed or changes within the narrative.  The development must be credible:</a:t>
            </a:r>
          </a:p>
          <a:p>
            <a:pPr lvl="1"/>
            <a:r>
              <a:rPr lang="en-US" dirty="0"/>
              <a:t>Did the character have sufficient motivation to change?</a:t>
            </a:r>
          </a:p>
          <a:p>
            <a:pPr lvl="1"/>
            <a:r>
              <a:rPr lang="en-US" dirty="0"/>
              <a:t>Was there sufficient times for the character change to be realistic and probable?</a:t>
            </a:r>
          </a:p>
          <a:p>
            <a:pPr lvl="1"/>
            <a:r>
              <a:rPr lang="en-US" dirty="0"/>
              <a:t>Has the reader been give adequate information about the character to make the change seem believable?</a:t>
            </a:r>
          </a:p>
          <a:p>
            <a:r>
              <a:rPr lang="en-US" dirty="0" smtClean="0"/>
              <a:t>Remember-</a:t>
            </a:r>
            <a:r>
              <a:rPr lang="en-US" dirty="0"/>
              <a:t>Individual traits are not as important as the total character of the person.</a:t>
            </a:r>
          </a:p>
          <a:p>
            <a:pPr marL="0" indent="0">
              <a:buNone/>
            </a:pPr>
            <a:endParaRPr lang="en-US" dirty="0"/>
          </a:p>
          <a:p>
            <a:endParaRPr lang="en-US" dirty="0"/>
          </a:p>
        </p:txBody>
      </p:sp>
    </p:spTree>
    <p:extLst>
      <p:ext uri="{BB962C8B-B14F-4D97-AF65-F5344CB8AC3E}">
        <p14:creationId xmlns:p14="http://schemas.microsoft.com/office/powerpoint/2010/main" val="2615401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 Roles</a:t>
            </a:r>
          </a:p>
        </p:txBody>
      </p:sp>
      <p:sp>
        <p:nvSpPr>
          <p:cNvPr id="3" name="Content Placeholder 2"/>
          <p:cNvSpPr>
            <a:spLocks noGrp="1"/>
          </p:cNvSpPr>
          <p:nvPr>
            <p:ph sz="quarter" idx="1"/>
          </p:nvPr>
        </p:nvSpPr>
        <p:spPr/>
        <p:txBody>
          <a:bodyPr>
            <a:normAutofit fontScale="92500" lnSpcReduction="10000"/>
          </a:bodyPr>
          <a:lstStyle/>
          <a:p>
            <a:r>
              <a:rPr lang="en-US" dirty="0"/>
              <a:t>Flat characters- two dimensional, described without details necessary to view the characters as individuals</a:t>
            </a:r>
          </a:p>
          <a:p>
            <a:r>
              <a:rPr lang="en-US" dirty="0"/>
              <a:t>Round characters- three dimensional, complex, and as life like as possible.</a:t>
            </a:r>
          </a:p>
          <a:p>
            <a:r>
              <a:rPr lang="en-US" dirty="0"/>
              <a:t>Stock characters- are used frequently in certain forms such as Prince Charming in fairy tales</a:t>
            </a:r>
          </a:p>
          <a:p>
            <a:r>
              <a:rPr lang="en-US" dirty="0"/>
              <a:t>Type characters- represent the characteristics of a particular class or group of people but still are unpredictable and individualized</a:t>
            </a:r>
          </a:p>
          <a:p>
            <a:r>
              <a:rPr lang="en-US" dirty="0"/>
              <a:t>Stereotype- are predictable, repeated without variation from one story to the next; they lack originality.</a:t>
            </a:r>
          </a:p>
          <a:p>
            <a:endParaRPr lang="en-US" dirty="0"/>
          </a:p>
        </p:txBody>
      </p:sp>
    </p:spTree>
    <p:extLst>
      <p:ext uri="{BB962C8B-B14F-4D97-AF65-F5344CB8AC3E}">
        <p14:creationId xmlns:p14="http://schemas.microsoft.com/office/powerpoint/2010/main" val="1554475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person is being described?</a:t>
            </a:r>
          </a:p>
        </p:txBody>
      </p:sp>
      <p:sp>
        <p:nvSpPr>
          <p:cNvPr id="3" name="Content Placeholder 2"/>
          <p:cNvSpPr>
            <a:spLocks noGrp="1"/>
          </p:cNvSpPr>
          <p:nvPr>
            <p:ph sz="quarter" idx="1"/>
          </p:nvPr>
        </p:nvSpPr>
        <p:spPr/>
        <p:txBody>
          <a:bodyPr/>
          <a:lstStyle/>
          <a:p>
            <a:r>
              <a:rPr lang="en-US" dirty="0"/>
              <a:t>Person A:  energetic, assured, talkative, cold, sarcastic, inquisitive, and persuasive</a:t>
            </a:r>
          </a:p>
          <a:p>
            <a:endParaRPr lang="en-US" dirty="0"/>
          </a:p>
          <a:p>
            <a:r>
              <a:rPr lang="en-US" dirty="0"/>
              <a:t>Person B:  intelligent, industrious, impulsive, friendly, and envious</a:t>
            </a:r>
          </a:p>
          <a:p>
            <a:pPr marL="0" indent="0">
              <a:buNone/>
            </a:pPr>
            <a:endParaRPr lang="en-US" dirty="0"/>
          </a:p>
        </p:txBody>
      </p:sp>
    </p:spTree>
    <p:extLst>
      <p:ext uri="{BB962C8B-B14F-4D97-AF65-F5344CB8AC3E}">
        <p14:creationId xmlns:p14="http://schemas.microsoft.com/office/powerpoint/2010/main" val="1461593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 Ambiguity</a:t>
            </a:r>
          </a:p>
        </p:txBody>
      </p:sp>
      <p:sp>
        <p:nvSpPr>
          <p:cNvPr id="3" name="Content Placeholder 2"/>
          <p:cNvSpPr>
            <a:spLocks noGrp="1"/>
          </p:cNvSpPr>
          <p:nvPr>
            <p:ph sz="quarter" idx="1"/>
          </p:nvPr>
        </p:nvSpPr>
        <p:spPr/>
        <p:txBody>
          <a:bodyPr/>
          <a:lstStyle/>
          <a:p>
            <a:r>
              <a:rPr lang="en-US" dirty="0"/>
              <a:t>The antecedent of a definite pronoun should be clear, not ambiguous.</a:t>
            </a:r>
          </a:p>
          <a:p>
            <a:r>
              <a:rPr lang="en-US" dirty="0"/>
              <a:t>Wrong: Roger told Mike that he was going to start the next game. </a:t>
            </a:r>
          </a:p>
          <a:p>
            <a:r>
              <a:rPr lang="en-US" dirty="0">
                <a:solidFill>
                  <a:srgbClr val="FF0000"/>
                </a:solidFill>
              </a:rPr>
              <a:t>Who was going to start? Roger or Mike? </a:t>
            </a:r>
          </a:p>
          <a:p>
            <a:r>
              <a:rPr lang="en-US" dirty="0"/>
              <a:t>Right: Mike learned that he was going to start the next game when Roger told him so.</a:t>
            </a:r>
          </a:p>
          <a:p>
            <a:endParaRPr lang="en-US" dirty="0"/>
          </a:p>
        </p:txBody>
      </p:sp>
    </p:spTree>
    <p:extLst>
      <p:ext uri="{BB962C8B-B14F-4D97-AF65-F5344CB8AC3E}">
        <p14:creationId xmlns:p14="http://schemas.microsoft.com/office/powerpoint/2010/main" val="4231849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
            </a:r>
            <a:br>
              <a:rPr lang="en-US" dirty="0"/>
            </a:br>
            <a:r>
              <a:rPr lang="en-US" dirty="0"/>
              <a:t>Complete the Character Analysis Activity in Groups</a:t>
            </a:r>
          </a:p>
        </p:txBody>
      </p:sp>
      <p:sp>
        <p:nvSpPr>
          <p:cNvPr id="3" name="Content Placeholder 2"/>
          <p:cNvSpPr>
            <a:spLocks noGrp="1"/>
          </p:cNvSpPr>
          <p:nvPr>
            <p:ph sz="quarter" idx="1"/>
          </p:nvPr>
        </p:nvSpPr>
        <p:spPr/>
        <p:txBody>
          <a:bodyPr>
            <a:normAutofit lnSpcReduction="10000"/>
          </a:bodyPr>
          <a:lstStyle/>
          <a:p>
            <a:pPr marL="0" indent="0">
              <a:buNone/>
            </a:pPr>
            <a:r>
              <a:rPr lang="en-US" dirty="0"/>
              <a:t>Each folder contains a particular mode for character analysis.</a:t>
            </a:r>
          </a:p>
          <a:p>
            <a:pPr marL="514350" indent="-514350">
              <a:buFont typeface="+mj-lt"/>
              <a:buAutoNum type="arabicPeriod"/>
            </a:pPr>
            <a:r>
              <a:rPr lang="en-US" dirty="0"/>
              <a:t>As a group read the scenario.</a:t>
            </a:r>
          </a:p>
          <a:p>
            <a:pPr marL="514350" indent="-514350">
              <a:buFont typeface="+mj-lt"/>
              <a:buAutoNum type="arabicPeriod"/>
            </a:pPr>
            <a:r>
              <a:rPr lang="en-US" dirty="0"/>
              <a:t>Select the relevant details.</a:t>
            </a:r>
          </a:p>
          <a:p>
            <a:pPr marL="514350" indent="-514350">
              <a:buFont typeface="+mj-lt"/>
              <a:buAutoNum type="arabicPeriod"/>
            </a:pPr>
            <a:r>
              <a:rPr lang="en-US" dirty="0"/>
              <a:t>Analyze the character that corresponds to your assigned number based on the mode at the top of the sheet.</a:t>
            </a:r>
          </a:p>
          <a:p>
            <a:pPr marL="514350" indent="-514350">
              <a:buFont typeface="+mj-lt"/>
              <a:buAutoNum type="arabicPeriod"/>
            </a:pPr>
            <a:r>
              <a:rPr lang="en-US" dirty="0"/>
              <a:t>Record your evaluations based citing textual evidence.</a:t>
            </a:r>
          </a:p>
          <a:p>
            <a:pPr marL="514350" indent="-514350">
              <a:buFont typeface="+mj-lt"/>
              <a:buAutoNum type="arabicPeriod"/>
            </a:pPr>
            <a:r>
              <a:rPr lang="en-US" dirty="0"/>
              <a:t>Be prepared to share your findings.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337588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Review</a:t>
            </a:r>
            <a:endParaRPr lang="en-US" dirty="0"/>
          </a:p>
        </p:txBody>
      </p:sp>
      <p:sp>
        <p:nvSpPr>
          <p:cNvPr id="3" name="Content Placeholder 2"/>
          <p:cNvSpPr>
            <a:spLocks noGrp="1"/>
          </p:cNvSpPr>
          <p:nvPr>
            <p:ph sz="quarter" idx="1"/>
          </p:nvPr>
        </p:nvSpPr>
        <p:spPr/>
        <p:txBody>
          <a:bodyPr/>
          <a:lstStyle/>
          <a:p>
            <a:pPr fontAlgn="t"/>
            <a:r>
              <a:rPr lang="en-US" dirty="0"/>
              <a:t>The setting is the time and location of the action in a story.   </a:t>
            </a:r>
          </a:p>
          <a:p>
            <a:pPr fontAlgn="t"/>
            <a:r>
              <a:rPr lang="en-US" dirty="0"/>
              <a:t>In some stories, the setting is just a backdrop.  However, in other stories, the setting can shed light on the theme.  </a:t>
            </a:r>
            <a:endParaRPr lang="en-US" dirty="0" smtClean="0"/>
          </a:p>
          <a:p>
            <a:pPr fontAlgn="t"/>
            <a:r>
              <a:rPr lang="en-US" dirty="0" smtClean="0"/>
              <a:t>Pay </a:t>
            </a:r>
            <a:r>
              <a:rPr lang="en-US" dirty="0"/>
              <a:t>attention to how the setting relates to characters and events and if descriptions of the setting include words with strong emotional associations</a:t>
            </a:r>
          </a:p>
          <a:p>
            <a:endParaRPr lang="en-US" dirty="0"/>
          </a:p>
        </p:txBody>
      </p:sp>
    </p:spTree>
    <p:extLst>
      <p:ext uri="{BB962C8B-B14F-4D97-AF65-F5344CB8AC3E}">
        <p14:creationId xmlns:p14="http://schemas.microsoft.com/office/powerpoint/2010/main" val="31873033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9/13/2016</a:t>
            </a:r>
            <a:endParaRPr lang="en-US" dirty="0"/>
          </a:p>
        </p:txBody>
      </p:sp>
      <p:sp>
        <p:nvSpPr>
          <p:cNvPr id="3" name="Content Placeholder 2"/>
          <p:cNvSpPr>
            <a:spLocks noGrp="1"/>
          </p:cNvSpPr>
          <p:nvPr>
            <p:ph sz="quarter" idx="1"/>
          </p:nvPr>
        </p:nvSpPr>
        <p:spPr/>
        <p:txBody>
          <a:bodyPr>
            <a:normAutofit fontScale="92500"/>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Ticket In </a:t>
            </a:r>
          </a:p>
          <a:p>
            <a:r>
              <a:rPr lang="en-US" dirty="0">
                <a:solidFill>
                  <a:srgbClr val="C00000"/>
                </a:solidFill>
              </a:rPr>
              <a:t>Review the Essential Questions and Daily Objectives</a:t>
            </a:r>
          </a:p>
          <a:p>
            <a:r>
              <a:rPr lang="en-US" dirty="0">
                <a:solidFill>
                  <a:srgbClr val="C00000"/>
                </a:solidFill>
              </a:rPr>
              <a:t>Notes on Character Analysis and Setting</a:t>
            </a:r>
            <a:endParaRPr lang="en-US" dirty="0">
              <a:solidFill>
                <a:srgbClr val="0070C0"/>
              </a:solidFill>
            </a:endParaRPr>
          </a:p>
          <a:p>
            <a:r>
              <a:rPr lang="en-US" dirty="0">
                <a:solidFill>
                  <a:srgbClr val="0070C0"/>
                </a:solidFill>
              </a:rPr>
              <a:t>Grammar Practice</a:t>
            </a:r>
          </a:p>
          <a:p>
            <a:r>
              <a:rPr lang="en-US" dirty="0">
                <a:solidFill>
                  <a:srgbClr val="0070C0"/>
                </a:solidFill>
              </a:rPr>
              <a:t>Detail Practice</a:t>
            </a:r>
          </a:p>
          <a:p>
            <a:r>
              <a:rPr lang="en-US" dirty="0" smtClean="0">
                <a:solidFill>
                  <a:srgbClr val="0070C0"/>
                </a:solidFill>
              </a:rPr>
              <a:t>Begin</a:t>
            </a:r>
            <a:r>
              <a:rPr lang="en-US" dirty="0" smtClean="0">
                <a:solidFill>
                  <a:srgbClr val="0070C0"/>
                </a:solidFill>
              </a:rPr>
              <a:t> </a:t>
            </a:r>
            <a:r>
              <a:rPr lang="en-US" dirty="0" smtClean="0">
                <a:solidFill>
                  <a:srgbClr val="0070C0"/>
                </a:solidFill>
              </a:rPr>
              <a:t>Literary Analysis of Faulkner’s  </a:t>
            </a:r>
            <a:r>
              <a:rPr lang="en-US" dirty="0">
                <a:solidFill>
                  <a:srgbClr val="0070C0"/>
                </a:solidFill>
              </a:rPr>
              <a:t>“A Rose For Emily”</a:t>
            </a: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275730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endParaRPr lang="en-US" dirty="0"/>
          </a:p>
        </p:txBody>
      </p:sp>
    </p:spTree>
    <p:extLst>
      <p:ext uri="{BB962C8B-B14F-4D97-AF65-F5344CB8AC3E}">
        <p14:creationId xmlns:p14="http://schemas.microsoft.com/office/powerpoint/2010/main" val="3347097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Grammar-Correct any Pronoun/Antecedent Agreement Problems in the Following: </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1. Although </a:t>
            </a:r>
            <a:r>
              <a:rPr lang="en-US" dirty="0"/>
              <a:t>the British parliament conducts debates under very formal and decorous rules, they can often produce very animated arguments.</a:t>
            </a:r>
          </a:p>
          <a:p>
            <a:pPr marL="0" indent="0">
              <a:buNone/>
            </a:pPr>
            <a:r>
              <a:rPr lang="en-US" dirty="0"/>
              <a:t>2. Brown has always been committed to assisting their students by providing him or her with any necessary financial aid.</a:t>
            </a:r>
          </a:p>
          <a:p>
            <a:pPr marL="0" indent="0">
              <a:buNone/>
            </a:pPr>
            <a:r>
              <a:rPr lang="en-US" dirty="0"/>
              <a:t>3. The media ignored the reports, probably because it believed they were not what the public was ready to hear.</a:t>
            </a:r>
          </a:p>
          <a:p>
            <a:pPr marL="0" indent="0">
              <a:buNone/>
            </a:pPr>
            <a:r>
              <a:rPr lang="en-US" dirty="0"/>
              <a:t>4. The agency decided that they would give control of the project exclusively to Fiona and me.</a:t>
            </a:r>
          </a:p>
          <a:p>
            <a:pPr marL="0" indent="0">
              <a:buNone/>
            </a:pPr>
            <a:r>
              <a:rPr lang="en-US" dirty="0"/>
              <a:t>5. Each of the girls wanted their idea for the logo design to be considered.</a:t>
            </a:r>
          </a:p>
          <a:p>
            <a:pPr marL="0" indent="0">
              <a:buNone/>
            </a:pPr>
            <a:r>
              <a:rPr lang="en-US" dirty="0"/>
              <a:t>6. No one who has been through the first week of boot camp ever believes that they will make it through the entire six weeks.</a:t>
            </a:r>
          </a:p>
          <a:p>
            <a:endParaRPr lang="en-US" dirty="0"/>
          </a:p>
        </p:txBody>
      </p:sp>
    </p:spTree>
    <p:extLst>
      <p:ext uri="{BB962C8B-B14F-4D97-AF65-F5344CB8AC3E}">
        <p14:creationId xmlns:p14="http://schemas.microsoft.com/office/powerpoint/2010/main" val="42424674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1. </a:t>
            </a:r>
            <a:r>
              <a:rPr lang="en-US" i="1" dirty="0"/>
              <a:t>Although the British parliament conducts debate under very formal and decorous rules, it can often produce very animated arguments.</a:t>
            </a:r>
          </a:p>
          <a:p>
            <a:pPr marL="0" indent="0">
              <a:buNone/>
            </a:pPr>
            <a:r>
              <a:rPr lang="en-US" dirty="0"/>
              <a:t>2. </a:t>
            </a:r>
            <a:r>
              <a:rPr lang="en-US" i="1" dirty="0"/>
              <a:t>Brown has always been committed to assisting its students by providing them with any necessary financial aid.</a:t>
            </a:r>
          </a:p>
          <a:p>
            <a:pPr marL="0" indent="0">
              <a:buNone/>
            </a:pPr>
            <a:r>
              <a:rPr lang="en-US" dirty="0"/>
              <a:t>3. </a:t>
            </a:r>
            <a:r>
              <a:rPr lang="en-US" i="1" dirty="0"/>
              <a:t>The media ignored the reports, probably because they believed that those reports were not what the public was ready to hear.</a:t>
            </a:r>
          </a:p>
          <a:p>
            <a:pPr marL="0" indent="0">
              <a:buNone/>
            </a:pPr>
            <a:r>
              <a:rPr lang="en-US" dirty="0"/>
              <a:t>4. </a:t>
            </a:r>
            <a:r>
              <a:rPr lang="en-US" i="1" dirty="0"/>
              <a:t>The agency decided that it would give control of the project exclusively to Fiona and me.</a:t>
            </a:r>
          </a:p>
          <a:p>
            <a:pPr marL="0" indent="0">
              <a:buNone/>
            </a:pPr>
            <a:r>
              <a:rPr lang="en-US" dirty="0"/>
              <a:t>5. </a:t>
            </a:r>
            <a:r>
              <a:rPr lang="en-US" i="1" dirty="0"/>
              <a:t>Each of the girls wanted her idea for the logo design to be considered.</a:t>
            </a:r>
          </a:p>
          <a:p>
            <a:pPr marL="0" indent="0">
              <a:buNone/>
            </a:pPr>
            <a:r>
              <a:rPr lang="en-US" dirty="0"/>
              <a:t>6. </a:t>
            </a:r>
            <a:r>
              <a:rPr lang="en-US" i="1" dirty="0"/>
              <a:t>No one who has been through the first week of boot camp ever believes that he or she will make it through the entire six weeks.</a:t>
            </a:r>
            <a:endParaRPr lang="en-US" dirty="0"/>
          </a:p>
          <a:p>
            <a:endParaRPr lang="en-US" dirty="0"/>
          </a:p>
        </p:txBody>
      </p:sp>
    </p:spTree>
    <p:extLst>
      <p:ext uri="{BB962C8B-B14F-4D97-AF65-F5344CB8AC3E}">
        <p14:creationId xmlns:p14="http://schemas.microsoft.com/office/powerpoint/2010/main" val="4000234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a:xfrm>
            <a:off x="301752" y="1527048"/>
            <a:ext cx="8503920" cy="5178552"/>
          </a:xfrm>
        </p:spPr>
        <p:txBody>
          <a:bodyPr>
            <a:normAutofit fontScale="85000" lnSpcReduction="20000"/>
          </a:bodyPr>
          <a:lstStyle/>
          <a:p>
            <a:pPr marL="0" indent="0">
              <a:buNone/>
            </a:pPr>
            <a:r>
              <a:rPr lang="en-US" dirty="0" smtClean="0">
                <a:solidFill>
                  <a:srgbClr val="0000CC"/>
                </a:solidFill>
              </a:rPr>
              <a:t>“The dog stood up and growled like a lion, stiff-standing hackles, teeth uncovered as he lashed up his fury for the charge.  Tea Cake split the water like an otter, opening his knife as he dived.  The dog raced down the back-bone of the cow to the attack and Janie screamed and slipped far back on the tail of the cow, just out of reach of the dog’s angry jaws.” –Hurston, </a:t>
            </a:r>
            <a:r>
              <a:rPr lang="en-US" i="1" dirty="0" smtClean="0">
                <a:solidFill>
                  <a:srgbClr val="0000CC"/>
                </a:solidFill>
              </a:rPr>
              <a:t>Their Eyes Were Watching God</a:t>
            </a:r>
            <a:endParaRPr lang="en-US" dirty="0" smtClean="0">
              <a:solidFill>
                <a:srgbClr val="0000CC"/>
              </a:solidFill>
            </a:endParaRPr>
          </a:p>
          <a:p>
            <a:pPr marL="514350" indent="-514350">
              <a:buAutoNum type="arabicPeriod"/>
            </a:pPr>
            <a:r>
              <a:rPr lang="en-US" dirty="0" smtClean="0"/>
              <a:t>Which detail reveals that the dog has rabies?  What effect do these details have on the reader?</a:t>
            </a:r>
          </a:p>
          <a:p>
            <a:pPr marL="514350" indent="-514350">
              <a:buAutoNum type="arabicPeriod"/>
            </a:pPr>
            <a:r>
              <a:rPr lang="en-US" dirty="0" smtClean="0"/>
              <a:t>Contrast the details used to describe Tea Cake (the male protagonist) and Janie (the female protagonist).  What do these details reveal about the authors attitude toward these two characters?</a:t>
            </a:r>
          </a:p>
          <a:p>
            <a:pPr marL="514350" indent="-514350">
              <a:buAutoNum type="arabicPeriod"/>
            </a:pPr>
            <a:r>
              <a:rPr lang="en-US" dirty="0" smtClean="0"/>
              <a:t>Think of two contrasting characters.  Write a sentence for each showing their reaction to a fight.  Do not explain the reactions, instead reveal the different reactions through details. </a:t>
            </a:r>
            <a:endParaRPr lang="en-US" dirty="0"/>
          </a:p>
        </p:txBody>
      </p:sp>
    </p:spTree>
    <p:extLst>
      <p:ext uri="{BB962C8B-B14F-4D97-AF65-F5344CB8AC3E}">
        <p14:creationId xmlns:p14="http://schemas.microsoft.com/office/powerpoint/2010/main" val="21722965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Mini-Seminar Questions “A Rose for Emily”</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a:t>A Rose for Emily” is narrated  in first-person plural.  Why did Faulkner choose “we” rather than “I” as the voice for the story?  How might this narrative strategy be related to the description of Emily as “a tradition, a duty, and a care; a sort of hereditary obligation upon the town?”</a:t>
            </a:r>
          </a:p>
          <a:p>
            <a:pPr marL="514350" indent="-514350">
              <a:buFont typeface="+mj-lt"/>
              <a:buAutoNum type="arabicPeriod"/>
            </a:pPr>
            <a:r>
              <a:rPr lang="en-US" dirty="0"/>
              <a:t>Trace the timeline of this story, and then analyze why the author decided to recount the tale in this manner.  How does the order of the telling help shape the story’s meaning?  What details foreshadow the story’s conclusion?  What governs the five-part division of the story?</a:t>
            </a:r>
          </a:p>
          <a:p>
            <a:endParaRPr lang="en-US" dirty="0"/>
          </a:p>
        </p:txBody>
      </p:sp>
    </p:spTree>
    <p:extLst>
      <p:ext uri="{BB962C8B-B14F-4D97-AF65-F5344CB8AC3E}">
        <p14:creationId xmlns:p14="http://schemas.microsoft.com/office/powerpoint/2010/main" val="245485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Mini-Seminar Questions “A Rose for Emily”</a:t>
            </a:r>
          </a:p>
        </p:txBody>
      </p:sp>
      <p:sp>
        <p:nvSpPr>
          <p:cNvPr id="3" name="Content Placeholder 2"/>
          <p:cNvSpPr>
            <a:spLocks noGrp="1"/>
          </p:cNvSpPr>
          <p:nvPr>
            <p:ph sz="quarter" idx="1"/>
          </p:nvPr>
        </p:nvSpPr>
        <p:spPr/>
        <p:txBody>
          <a:bodyPr/>
          <a:lstStyle/>
          <a:p>
            <a:r>
              <a:rPr lang="en-US" dirty="0"/>
              <a:t>Discuss how this story might be viewed a s a conflict between North and South.  Keep in mind that Homer Barron is a construction foreman and a northerner, while Emily Grierson comes from a genteel southern family.  How might the physical descriptions of Miss Emily relate to this theme.</a:t>
            </a:r>
          </a:p>
          <a:p>
            <a:r>
              <a:rPr lang="en-US" dirty="0"/>
              <a:t>Look at paragraph 55.  How do the diction, syntax, and imagery in this paragraph reinforce one of the story’s themes.</a:t>
            </a:r>
          </a:p>
          <a:p>
            <a:pPr marL="0" indent="0">
              <a:buNone/>
            </a:pPr>
            <a:endParaRPr lang="en-US" dirty="0"/>
          </a:p>
        </p:txBody>
      </p:sp>
    </p:spTree>
    <p:extLst>
      <p:ext uri="{BB962C8B-B14F-4D97-AF65-F5344CB8AC3E}">
        <p14:creationId xmlns:p14="http://schemas.microsoft.com/office/powerpoint/2010/main" val="32928928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Mini-Seminar Questions “A Rose for Emily”</a:t>
            </a:r>
          </a:p>
        </p:txBody>
      </p:sp>
      <p:sp>
        <p:nvSpPr>
          <p:cNvPr id="3" name="Content Placeholder 2"/>
          <p:cNvSpPr>
            <a:spLocks noGrp="1"/>
          </p:cNvSpPr>
          <p:nvPr>
            <p:ph sz="quarter" idx="1"/>
          </p:nvPr>
        </p:nvSpPr>
        <p:spPr/>
        <p:txBody>
          <a:bodyPr>
            <a:normAutofit lnSpcReduction="10000"/>
          </a:bodyPr>
          <a:lstStyle/>
          <a:p>
            <a:r>
              <a:rPr lang="en-US" dirty="0"/>
              <a:t>How is Miss Emily “a fallen monument”?  To what is she a monument?  Why is she repeatedly called an “idol?”  What connection can you draw between these images and one of the story’s themes?</a:t>
            </a:r>
          </a:p>
          <a:p>
            <a:r>
              <a:rPr lang="en-US" dirty="0"/>
              <a:t>Describe Emily’s relationship with her father.  What details in the story support your view?  How does this relationship influence the development of events in the story?</a:t>
            </a:r>
          </a:p>
          <a:p>
            <a:r>
              <a:rPr lang="en-US" dirty="0"/>
              <a:t>How does Faulkner create the surprise ending?  Explain why Miss Emily was motivated to do what she did.</a:t>
            </a:r>
          </a:p>
          <a:p>
            <a:endParaRPr lang="en-US" dirty="0"/>
          </a:p>
        </p:txBody>
      </p:sp>
    </p:spTree>
    <p:extLst>
      <p:ext uri="{BB962C8B-B14F-4D97-AF65-F5344CB8AC3E}">
        <p14:creationId xmlns:p14="http://schemas.microsoft.com/office/powerpoint/2010/main" val="3072373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Interrogative Pronouns</a:t>
            </a:r>
          </a:p>
        </p:txBody>
      </p:sp>
      <p:sp>
        <p:nvSpPr>
          <p:cNvPr id="3" name="Content Placeholder 2"/>
          <p:cNvSpPr>
            <a:spLocks noGrp="1"/>
          </p:cNvSpPr>
          <p:nvPr>
            <p:ph sz="quarter" idx="1"/>
          </p:nvPr>
        </p:nvSpPr>
        <p:spPr/>
        <p:txBody>
          <a:bodyPr>
            <a:normAutofit fontScale="92500" lnSpcReduction="10000"/>
          </a:bodyPr>
          <a:lstStyle/>
          <a:p>
            <a:r>
              <a:rPr lang="en-US" dirty="0"/>
              <a:t>An interrogative pronoun (like what, where, why, and when) usually asks a question or refers to an unknown, as in Where are my keys? But sometimes it can be used as a definite pronoun. When it is, remember two points:</a:t>
            </a:r>
          </a:p>
          <a:p>
            <a:r>
              <a:rPr lang="en-US" dirty="0"/>
              <a:t>Use </a:t>
            </a:r>
            <a:r>
              <a:rPr lang="en-US" u="sng" dirty="0"/>
              <a:t>what</a:t>
            </a:r>
            <a:r>
              <a:rPr lang="en-US" dirty="0"/>
              <a:t> only to refer to a thing, </a:t>
            </a:r>
            <a:r>
              <a:rPr lang="en-US" u="sng" dirty="0"/>
              <a:t>where</a:t>
            </a:r>
            <a:r>
              <a:rPr lang="en-US" dirty="0"/>
              <a:t> to refer to a place, </a:t>
            </a:r>
            <a:r>
              <a:rPr lang="en-US" u="sng" dirty="0"/>
              <a:t>when</a:t>
            </a:r>
            <a:r>
              <a:rPr lang="en-US" dirty="0"/>
              <a:t> to refer to a time, </a:t>
            </a:r>
            <a:r>
              <a:rPr lang="en-US" u="sng" dirty="0"/>
              <a:t>why</a:t>
            </a:r>
            <a:r>
              <a:rPr lang="en-US" dirty="0"/>
              <a:t> to refer to a reason, </a:t>
            </a:r>
            <a:r>
              <a:rPr lang="en-US" u="sng" dirty="0"/>
              <a:t>who</a:t>
            </a:r>
            <a:r>
              <a:rPr lang="en-US" dirty="0"/>
              <a:t> to refer to a person, and </a:t>
            </a:r>
            <a:r>
              <a:rPr lang="en-US" u="sng" dirty="0"/>
              <a:t>how </a:t>
            </a:r>
            <a:r>
              <a:rPr lang="en-US" dirty="0"/>
              <a:t>to refer to an explanation.</a:t>
            </a:r>
          </a:p>
          <a:p>
            <a:pPr lvl="1"/>
            <a:r>
              <a:rPr lang="en-US" dirty="0"/>
              <a:t>Wrong: An anachronism is when something doesn’t fit in with its time period. </a:t>
            </a:r>
          </a:p>
          <a:p>
            <a:pPr lvl="1"/>
            <a:r>
              <a:rPr lang="en-US" dirty="0"/>
              <a:t>An anachronism isn’t a time, is it? It’s a thing. </a:t>
            </a:r>
          </a:p>
          <a:p>
            <a:pPr lvl="1"/>
            <a:r>
              <a:rPr lang="en-US" dirty="0"/>
              <a:t>Right: An anachronism is something that doesn’t fit in with its time period.</a:t>
            </a:r>
          </a:p>
          <a:p>
            <a:endParaRPr lang="en-US" dirty="0"/>
          </a:p>
        </p:txBody>
      </p:sp>
    </p:spTree>
    <p:extLst>
      <p:ext uri="{BB962C8B-B14F-4D97-AF65-F5344CB8AC3E}">
        <p14:creationId xmlns:p14="http://schemas.microsoft.com/office/powerpoint/2010/main" val="2860551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9/14/2016</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Mini Seminar Questions</a:t>
            </a:r>
            <a:endParaRPr lang="en-US" dirty="0">
              <a:solidFill>
                <a:srgbClr val="C00000"/>
              </a:solidFill>
            </a:endParaRPr>
          </a:p>
          <a:p>
            <a:r>
              <a:rPr lang="en-US" dirty="0">
                <a:solidFill>
                  <a:srgbClr val="C00000"/>
                </a:solidFill>
              </a:rPr>
              <a:t>Complete the Ticket In </a:t>
            </a:r>
          </a:p>
          <a:p>
            <a:r>
              <a:rPr lang="en-US" dirty="0">
                <a:solidFill>
                  <a:srgbClr val="C00000"/>
                </a:solidFill>
              </a:rPr>
              <a:t>Review the Essential Questions and Daily Objectives</a:t>
            </a:r>
          </a:p>
          <a:p>
            <a:r>
              <a:rPr lang="en-US" dirty="0">
                <a:solidFill>
                  <a:srgbClr val="C00000"/>
                </a:solidFill>
              </a:rPr>
              <a:t>Notes on </a:t>
            </a:r>
            <a:r>
              <a:rPr lang="en-US" dirty="0" smtClean="0">
                <a:solidFill>
                  <a:srgbClr val="C00000"/>
                </a:solidFill>
              </a:rPr>
              <a:t>Symbols and Point of View</a:t>
            </a:r>
            <a:endParaRPr lang="en-US" dirty="0">
              <a:solidFill>
                <a:srgbClr val="0070C0"/>
              </a:solidFill>
            </a:endParaRPr>
          </a:p>
          <a:p>
            <a:r>
              <a:rPr lang="en-US" dirty="0">
                <a:solidFill>
                  <a:srgbClr val="0070C0"/>
                </a:solidFill>
              </a:rPr>
              <a:t>Grammar Practice</a:t>
            </a:r>
          </a:p>
          <a:p>
            <a:r>
              <a:rPr lang="en-US" dirty="0">
                <a:solidFill>
                  <a:srgbClr val="0070C0"/>
                </a:solidFill>
              </a:rPr>
              <a:t>Detail </a:t>
            </a:r>
            <a:r>
              <a:rPr lang="en-US" dirty="0" smtClean="0">
                <a:solidFill>
                  <a:srgbClr val="0070C0"/>
                </a:solidFill>
              </a:rPr>
              <a:t>Practice</a:t>
            </a:r>
          </a:p>
          <a:p>
            <a:r>
              <a:rPr lang="en-US" dirty="0" smtClean="0">
                <a:solidFill>
                  <a:srgbClr val="0070C0"/>
                </a:solidFill>
              </a:rPr>
              <a:t>Literary Devices Notes</a:t>
            </a:r>
            <a:endParaRPr lang="en-US" dirty="0">
              <a:solidFill>
                <a:srgbClr val="0070C0"/>
              </a:solidFill>
            </a:endParaRPr>
          </a:p>
          <a:p>
            <a:r>
              <a:rPr lang="en-US" dirty="0">
                <a:solidFill>
                  <a:srgbClr val="0070C0"/>
                </a:solidFill>
              </a:rPr>
              <a:t>Read, Annotate, SOAPSTONERS </a:t>
            </a:r>
            <a:r>
              <a:rPr lang="en-US" dirty="0" smtClean="0">
                <a:solidFill>
                  <a:srgbClr val="0070C0"/>
                </a:solidFill>
              </a:rPr>
              <a:t>“A Rose for Emily”</a:t>
            </a:r>
            <a:endParaRPr lang="en-US" dirty="0">
              <a:solidFill>
                <a:srgbClr val="0070C0"/>
              </a:solidFill>
            </a:endParaRPr>
          </a:p>
          <a:p>
            <a:r>
              <a:rPr lang="en-US" dirty="0">
                <a:solidFill>
                  <a:srgbClr val="C00000"/>
                </a:solidFill>
              </a:rPr>
              <a:t>Complete a Closure Question</a:t>
            </a:r>
          </a:p>
          <a:p>
            <a:endParaRPr lang="en-US" b="1" dirty="0"/>
          </a:p>
        </p:txBody>
      </p:sp>
    </p:spTree>
    <p:extLst>
      <p:ext uri="{BB962C8B-B14F-4D97-AF65-F5344CB8AC3E}">
        <p14:creationId xmlns:p14="http://schemas.microsoft.com/office/powerpoint/2010/main" val="33963887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endParaRPr lang="en-US" dirty="0"/>
          </a:p>
        </p:txBody>
      </p:sp>
    </p:spTree>
    <p:extLst>
      <p:ext uri="{BB962C8B-B14F-4D97-AF65-F5344CB8AC3E}">
        <p14:creationId xmlns:p14="http://schemas.microsoft.com/office/powerpoint/2010/main" val="407013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Antecedent Agreement Practice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1. Although </a:t>
            </a:r>
            <a:r>
              <a:rPr lang="en-US" dirty="0"/>
              <a:t>you shouldn’t read carelessly, one doesn’t need to read slowly, either.</a:t>
            </a:r>
          </a:p>
          <a:p>
            <a:pPr marL="0" indent="0">
              <a:buNone/>
            </a:pPr>
            <a:r>
              <a:rPr lang="en-US" dirty="0"/>
              <a:t>2. Neither gentleman thought that their team could win the championship.</a:t>
            </a:r>
          </a:p>
          <a:p>
            <a:pPr marL="0" indent="0">
              <a:buNone/>
            </a:pPr>
            <a:r>
              <a:rPr lang="en-US" dirty="0"/>
              <a:t>3. Students sometimes aren’t ready to handle the extra work when his or her courses become more demanding.</a:t>
            </a:r>
          </a:p>
          <a:p>
            <a:pPr marL="0" indent="0">
              <a:buNone/>
            </a:pPr>
            <a:r>
              <a:rPr lang="en-US" dirty="0"/>
              <a:t>4. Many modern novels are concerned with situations where love goes unrequited.</a:t>
            </a:r>
          </a:p>
          <a:p>
            <a:pPr marL="0" indent="0">
              <a:buNone/>
            </a:pPr>
            <a:r>
              <a:rPr lang="en-US" dirty="0"/>
              <a:t>5. Everybody is expected to do their share.</a:t>
            </a:r>
          </a:p>
          <a:p>
            <a:pPr marL="0" indent="0">
              <a:buNone/>
            </a:pPr>
            <a:r>
              <a:rPr lang="en-US" dirty="0"/>
              <a:t>6. The entire team turned out to be robots who had been programmed to play lacrosse.</a:t>
            </a:r>
          </a:p>
          <a:p>
            <a:endParaRPr lang="en-US" dirty="0"/>
          </a:p>
        </p:txBody>
      </p:sp>
    </p:spTree>
    <p:extLst>
      <p:ext uri="{BB962C8B-B14F-4D97-AF65-F5344CB8AC3E}">
        <p14:creationId xmlns:p14="http://schemas.microsoft.com/office/powerpoint/2010/main" val="1896909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i="1" dirty="0"/>
              <a:t>1.  Although you shouldn’t read carelessly, you don’t</a:t>
            </a:r>
          </a:p>
          <a:p>
            <a:pPr marL="0" indent="0">
              <a:buNone/>
            </a:pPr>
            <a:r>
              <a:rPr lang="en-US" i="1" dirty="0"/>
              <a:t>need to read slowly, either.</a:t>
            </a:r>
          </a:p>
          <a:p>
            <a:pPr marL="0" indent="0">
              <a:buNone/>
            </a:pPr>
            <a:r>
              <a:rPr lang="en-US" i="1" dirty="0"/>
              <a:t>2.  Neither gentleman thought that his team could win</a:t>
            </a:r>
          </a:p>
          <a:p>
            <a:pPr marL="0" indent="0">
              <a:buNone/>
            </a:pPr>
            <a:r>
              <a:rPr lang="en-US" i="1" dirty="0"/>
              <a:t>the championship.</a:t>
            </a:r>
          </a:p>
          <a:p>
            <a:pPr marL="0" indent="0">
              <a:buNone/>
            </a:pPr>
            <a:r>
              <a:rPr lang="en-US" i="1" dirty="0"/>
              <a:t>3.  Students sometimes aren’t ready to handle the extra</a:t>
            </a:r>
          </a:p>
          <a:p>
            <a:pPr marL="0" indent="0">
              <a:buNone/>
            </a:pPr>
            <a:r>
              <a:rPr lang="en-US" i="1" dirty="0"/>
              <a:t>work when their courses become more demanding.</a:t>
            </a:r>
          </a:p>
          <a:p>
            <a:pPr marL="0" indent="0">
              <a:buNone/>
            </a:pPr>
            <a:r>
              <a:rPr lang="en-US" dirty="0"/>
              <a:t>4.  </a:t>
            </a:r>
            <a:r>
              <a:rPr lang="en-US" i="1" dirty="0"/>
              <a:t>Many modern novels are concerned with situations</a:t>
            </a:r>
          </a:p>
          <a:p>
            <a:pPr marL="0" indent="0">
              <a:buNone/>
            </a:pPr>
            <a:r>
              <a:rPr lang="en-US" i="1" dirty="0"/>
              <a:t>in which love goes unrequited.</a:t>
            </a:r>
          </a:p>
          <a:p>
            <a:pPr marL="0" indent="0">
              <a:buNone/>
            </a:pPr>
            <a:r>
              <a:rPr lang="en-US" dirty="0"/>
              <a:t>5.  </a:t>
            </a:r>
            <a:r>
              <a:rPr lang="en-US" i="1" dirty="0"/>
              <a:t>Everybody is expected to do his or her share.</a:t>
            </a:r>
          </a:p>
          <a:p>
            <a:pPr marL="0" indent="0">
              <a:buNone/>
            </a:pPr>
            <a:r>
              <a:rPr lang="en-US" dirty="0"/>
              <a:t>6.  </a:t>
            </a:r>
            <a:r>
              <a:rPr lang="en-US" i="1" dirty="0"/>
              <a:t>The entire team turned out to be robots that had</a:t>
            </a:r>
          </a:p>
          <a:p>
            <a:pPr marL="0" indent="0">
              <a:buNone/>
            </a:pPr>
            <a:r>
              <a:rPr lang="en-US" i="1" dirty="0"/>
              <a:t>been programmed to play lacrosse.</a:t>
            </a:r>
            <a:endParaRPr lang="en-US" dirty="0"/>
          </a:p>
          <a:p>
            <a:endParaRPr lang="en-US" dirty="0"/>
          </a:p>
        </p:txBody>
      </p:sp>
    </p:spTree>
    <p:extLst>
      <p:ext uri="{BB962C8B-B14F-4D97-AF65-F5344CB8AC3E}">
        <p14:creationId xmlns:p14="http://schemas.microsoft.com/office/powerpoint/2010/main" val="2119565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solidFill>
                  <a:srgbClr val="0000CC"/>
                </a:solidFill>
              </a:rPr>
              <a:t>MRS. VENEABLE: “…and the sand all alive, all alive, as the hatched sea-turtles made their dash for the sea, while the birds hovered and swooped to attack and hovered and- swooped to attack!  They were diving down on the hatched sea-turtles, turning them over to expose their soft undersides, tearing the undersides open and rending and eating their flesh.” –Williams, </a:t>
            </a:r>
            <a:r>
              <a:rPr lang="en-US" i="1" dirty="0" smtClean="0">
                <a:solidFill>
                  <a:srgbClr val="0000CC"/>
                </a:solidFill>
              </a:rPr>
              <a:t>Suddenly Last Summer</a:t>
            </a:r>
          </a:p>
          <a:p>
            <a:pPr marL="514350" indent="-514350">
              <a:buFont typeface="+mj-lt"/>
              <a:buAutoNum type="arabicPeriod"/>
            </a:pPr>
            <a:r>
              <a:rPr lang="en-US" dirty="0" smtClean="0"/>
              <a:t>Williams uses the repetition of detail in three places in the passage.  Identify these and discuss whether the repetition enhances or detracts from the overall effect of the passage.</a:t>
            </a:r>
          </a:p>
          <a:p>
            <a:pPr marL="514350" indent="-514350">
              <a:buFont typeface="+mj-lt"/>
              <a:buAutoNum type="arabicPeriod"/>
            </a:pPr>
            <a:r>
              <a:rPr lang="en-US" dirty="0" smtClean="0"/>
              <a:t>What is Mrs. </a:t>
            </a:r>
            <a:r>
              <a:rPr lang="en-US" dirty="0" err="1" smtClean="0"/>
              <a:t>Veleable’s</a:t>
            </a:r>
            <a:r>
              <a:rPr lang="en-US" dirty="0" smtClean="0"/>
              <a:t> attitude toward the scene she describes?  Which specific details reveal this attitude?</a:t>
            </a:r>
          </a:p>
          <a:p>
            <a:pPr marL="514350" indent="-514350">
              <a:buFont typeface="+mj-lt"/>
              <a:buAutoNum type="arabicPeriod"/>
            </a:pPr>
            <a:r>
              <a:rPr lang="en-US" dirty="0" smtClean="0"/>
              <a:t>Write a detailed description of a sporting event.  Emphasize some violent or extreme action by repeating at least two vivid details.</a:t>
            </a:r>
            <a:endParaRPr lang="en-US" dirty="0"/>
          </a:p>
        </p:txBody>
      </p:sp>
    </p:spTree>
    <p:extLst>
      <p:ext uri="{BB962C8B-B14F-4D97-AF65-F5344CB8AC3E}">
        <p14:creationId xmlns:p14="http://schemas.microsoft.com/office/powerpoint/2010/main" val="30745663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a:t>Structure</a:t>
            </a:r>
            <a:r>
              <a:rPr lang="en-US" dirty="0"/>
              <a:t>- how the text is organized and how it progresses.  Events in the plot can be presented in a variety of orders:</a:t>
            </a:r>
          </a:p>
          <a:p>
            <a:r>
              <a:rPr lang="en-US" dirty="0"/>
              <a:t>  A chronological arrangement begins with what happens first, then second, and so on until that last incident is related. </a:t>
            </a:r>
          </a:p>
          <a:p>
            <a:r>
              <a:rPr lang="en-US" dirty="0"/>
              <a:t>Some stories begin at the end and then lead up to why or how the events worked out as they did.</a:t>
            </a:r>
          </a:p>
          <a:p>
            <a:r>
              <a:rPr lang="en-US" dirty="0"/>
              <a:t> Some stories jump between the past and present.  These stories employee </a:t>
            </a:r>
            <a:r>
              <a:rPr lang="en-US" b="1" i="1" dirty="0"/>
              <a:t>flashback, a device that informs the reader about events that happened before the opening scene of the work.</a:t>
            </a:r>
            <a:r>
              <a:rPr lang="en-US" dirty="0"/>
              <a:t>  </a:t>
            </a:r>
          </a:p>
          <a:p>
            <a:r>
              <a:rPr lang="en-US" dirty="0"/>
              <a:t>And still others begin </a:t>
            </a:r>
            <a:r>
              <a:rPr lang="en-US" b="1" i="1" dirty="0"/>
              <a:t>in the middle of things</a:t>
            </a:r>
            <a:r>
              <a:rPr lang="en-US" dirty="0"/>
              <a:t>. This is called </a:t>
            </a:r>
            <a:r>
              <a:rPr lang="en-US" b="1" i="1" dirty="0"/>
              <a:t>in medias res.</a:t>
            </a:r>
            <a:endParaRPr lang="en-US" dirty="0"/>
          </a:p>
          <a:p>
            <a:endParaRPr lang="en-US" dirty="0"/>
          </a:p>
        </p:txBody>
      </p:sp>
    </p:spTree>
    <p:extLst>
      <p:ext uri="{BB962C8B-B14F-4D97-AF65-F5344CB8AC3E}">
        <p14:creationId xmlns:p14="http://schemas.microsoft.com/office/powerpoint/2010/main" val="35428374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Plot Structure in Fiction</a:t>
            </a:r>
            <a:endParaRPr lang="en-US" dirty="0"/>
          </a:p>
        </p:txBody>
      </p:sp>
      <p:sp>
        <p:nvSpPr>
          <p:cNvPr id="3" name="Content Placeholder 2"/>
          <p:cNvSpPr>
            <a:spLocks noGrp="1"/>
          </p:cNvSpPr>
          <p:nvPr>
            <p:ph sz="quarter" idx="1"/>
          </p:nvPr>
        </p:nvSpPr>
        <p:spPr/>
        <p:txBody>
          <a:bodyPr>
            <a:normAutofit/>
          </a:bodyPr>
          <a:lstStyle/>
          <a:p>
            <a:r>
              <a:rPr lang="en-US" dirty="0"/>
              <a:t>Exposition- the beginning of a fictional text that is an introduction to characters, setting, and situations.</a:t>
            </a:r>
          </a:p>
          <a:p>
            <a:r>
              <a:rPr lang="en-US" dirty="0"/>
              <a:t>Conflict- develops the antagonist and creates interest.</a:t>
            </a:r>
          </a:p>
          <a:p>
            <a:r>
              <a:rPr lang="en-US" dirty="0"/>
              <a:t>Rising Action- adds complications to the conflict and leads to the</a:t>
            </a:r>
          </a:p>
          <a:p>
            <a:r>
              <a:rPr lang="en-US" dirty="0"/>
              <a:t>Climax- the point of highest emotional involvement</a:t>
            </a:r>
          </a:p>
          <a:p>
            <a:r>
              <a:rPr lang="en-US" dirty="0"/>
              <a:t>Falling Action- presents the results of the climax</a:t>
            </a:r>
          </a:p>
          <a:p>
            <a:r>
              <a:rPr lang="en-US" dirty="0"/>
              <a:t>Resolution- gives the final outcome</a:t>
            </a:r>
            <a:r>
              <a:rPr lang="en-US" b="1" i="1" dirty="0"/>
              <a:t>.</a:t>
            </a:r>
          </a:p>
          <a:p>
            <a:endParaRPr lang="en-US" dirty="0"/>
          </a:p>
        </p:txBody>
      </p:sp>
    </p:spTree>
    <p:extLst>
      <p:ext uri="{BB962C8B-B14F-4D97-AF65-F5344CB8AC3E}">
        <p14:creationId xmlns:p14="http://schemas.microsoft.com/office/powerpoint/2010/main" val="4680754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Oppositions</a:t>
            </a:r>
            <a:endParaRPr lang="en-US" dirty="0"/>
          </a:p>
        </p:txBody>
      </p:sp>
      <p:sp>
        <p:nvSpPr>
          <p:cNvPr id="3" name="Content Placeholder 2"/>
          <p:cNvSpPr>
            <a:spLocks noGrp="1"/>
          </p:cNvSpPr>
          <p:nvPr>
            <p:ph sz="quarter" idx="1"/>
          </p:nvPr>
        </p:nvSpPr>
        <p:spPr/>
        <p:txBody>
          <a:bodyPr>
            <a:normAutofit lnSpcReduction="10000"/>
          </a:bodyPr>
          <a:lstStyle/>
          <a:p>
            <a:r>
              <a:rPr lang="en-US" dirty="0"/>
              <a:t>Opposition occurs when any pair of elements contrast sharply.  Another way to think about opposition is tension- think of two opposing elements as if they are magnetized poles  attracting and repelling each other.</a:t>
            </a:r>
          </a:p>
          <a:p>
            <a:r>
              <a:rPr lang="en-US" dirty="0"/>
              <a:t>Opposition may be as blatant as “night” and “day” or it may be less obvious: a character who is naïve and a character who is sophisticated.  Opposition may be between an author’s style and his subject- for example a formal, elevated style that is heavy on analysis in a story about a hog farmer.</a:t>
            </a:r>
          </a:p>
          <a:p>
            <a:endParaRPr lang="en-US" dirty="0"/>
          </a:p>
        </p:txBody>
      </p:sp>
    </p:spTree>
    <p:extLst>
      <p:ext uri="{BB962C8B-B14F-4D97-AF65-F5344CB8AC3E}">
        <p14:creationId xmlns:p14="http://schemas.microsoft.com/office/powerpoint/2010/main" val="11355993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Good writers often work with “quiet oppositions”- if you aren’t paying attention you’ll feel what’s going on without realizing where it is coming from.</a:t>
            </a:r>
          </a:p>
          <a:p>
            <a:r>
              <a:rPr lang="en-US" dirty="0"/>
              <a:t>Many literary oppositions come from within a character.  Particularly if that character is </a:t>
            </a:r>
            <a:r>
              <a:rPr lang="en-US" b="1" dirty="0"/>
              <a:t>dynamic </a:t>
            </a:r>
            <a:r>
              <a:rPr lang="en-US" dirty="0"/>
              <a:t>(changes during the course of a text) and </a:t>
            </a:r>
            <a:r>
              <a:rPr lang="en-US" b="1" dirty="0"/>
              <a:t>round</a:t>
            </a:r>
            <a:r>
              <a:rPr lang="en-US" dirty="0"/>
              <a:t> (has a variety of characteristics).  For example the character who wants a job  that his personality not cut out for.</a:t>
            </a:r>
          </a:p>
          <a:p>
            <a:r>
              <a:rPr lang="en-US" dirty="0"/>
              <a:t>Another important opposition is tone.  Some writers will write about the silliest thing possible in a serious way (satire-A Modest Proposal)</a:t>
            </a:r>
          </a:p>
          <a:p>
            <a:r>
              <a:rPr lang="en-US" dirty="0"/>
              <a:t>Another important opposition occurs through the setting, particularly time.  Authors will often let the past stand in opposition to the present.  The story of a once proud family that has fallen on hard times would be an example.</a:t>
            </a:r>
          </a:p>
          <a:p>
            <a:endParaRPr lang="en-US" dirty="0"/>
          </a:p>
        </p:txBody>
      </p:sp>
    </p:spTree>
    <p:extLst>
      <p:ext uri="{BB962C8B-B14F-4D97-AF65-F5344CB8AC3E}">
        <p14:creationId xmlns:p14="http://schemas.microsoft.com/office/powerpoint/2010/main" val="31403851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The three primary forms of irony are </a:t>
            </a:r>
            <a:r>
              <a:rPr lang="en-US" b="1" dirty="0"/>
              <a:t>verbal</a:t>
            </a:r>
            <a:r>
              <a:rPr lang="en-US" dirty="0"/>
              <a:t> (saying the opposite of what is meant), </a:t>
            </a:r>
            <a:r>
              <a:rPr lang="en-US" b="1" dirty="0"/>
              <a:t>situational</a:t>
            </a:r>
            <a:r>
              <a:rPr lang="en-US" dirty="0"/>
              <a:t> (event that occurs that directly contradicts the expectations of the characters), and </a:t>
            </a:r>
            <a:r>
              <a:rPr lang="en-US" b="1" dirty="0"/>
              <a:t>dramatic</a:t>
            </a:r>
            <a:r>
              <a:rPr lang="en-US" dirty="0"/>
              <a:t> (contradiction between what the character thinks and what the audience knows).</a:t>
            </a:r>
          </a:p>
          <a:p>
            <a:r>
              <a:rPr lang="en-US" dirty="0"/>
              <a:t>Sarcasm is a type of irony that is meant to hurt.  Sarcasm is always ironic, but irony is not always sarcastic. </a:t>
            </a:r>
          </a:p>
          <a:p>
            <a:r>
              <a:rPr lang="en-US" dirty="0"/>
              <a:t>Irony is sometimes hard to understand because it can be funny, serious, affectionate, or contemptuous.  You have to read carefully and watch the way the words and details are used. </a:t>
            </a:r>
          </a:p>
          <a:p>
            <a:r>
              <a:rPr lang="en-US" dirty="0"/>
              <a:t>Caution: if you misunderstand irony, you will miss the whole point of what you are reading.</a:t>
            </a:r>
          </a:p>
          <a:p>
            <a:endParaRPr lang="en-US" dirty="0"/>
          </a:p>
        </p:txBody>
      </p:sp>
    </p:spTree>
    <p:extLst>
      <p:ext uri="{BB962C8B-B14F-4D97-AF65-F5344CB8AC3E}">
        <p14:creationId xmlns:p14="http://schemas.microsoft.com/office/powerpoint/2010/main" val="3880843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Interrogative Pronouns</a:t>
            </a:r>
          </a:p>
        </p:txBody>
      </p:sp>
      <p:sp>
        <p:nvSpPr>
          <p:cNvPr id="3" name="Content Placeholder 2"/>
          <p:cNvSpPr>
            <a:spLocks noGrp="1"/>
          </p:cNvSpPr>
          <p:nvPr>
            <p:ph sz="quarter" idx="1"/>
          </p:nvPr>
        </p:nvSpPr>
        <p:spPr/>
        <p:txBody>
          <a:bodyPr/>
          <a:lstStyle/>
          <a:p>
            <a:r>
              <a:rPr lang="en-US" dirty="0"/>
              <a:t>When following a comma, an interrogative pronoun usually takes the immediately preceding noun as its antecedent. </a:t>
            </a:r>
          </a:p>
          <a:p>
            <a:pPr lvl="1"/>
            <a:r>
              <a:rPr lang="en-US" dirty="0"/>
              <a:t>Wrong: The actors will design their own </a:t>
            </a:r>
            <a:r>
              <a:rPr lang="en-US" dirty="0">
                <a:solidFill>
                  <a:srgbClr val="FF0000"/>
                </a:solidFill>
              </a:rPr>
              <a:t>sets, who </a:t>
            </a:r>
            <a:r>
              <a:rPr lang="en-US" dirty="0"/>
              <a:t>are participating in the workshop. </a:t>
            </a:r>
          </a:p>
          <a:p>
            <a:pPr lvl="1"/>
            <a:r>
              <a:rPr lang="en-US" dirty="0"/>
              <a:t>This is awkward because the sets are not what the pronoun who is logically referring to. </a:t>
            </a:r>
          </a:p>
          <a:p>
            <a:pPr lvl="1"/>
            <a:r>
              <a:rPr lang="en-US" dirty="0"/>
              <a:t>Right: The </a:t>
            </a:r>
            <a:r>
              <a:rPr lang="en-US" dirty="0">
                <a:solidFill>
                  <a:srgbClr val="FF0000"/>
                </a:solidFill>
              </a:rPr>
              <a:t>actors who</a:t>
            </a:r>
            <a:r>
              <a:rPr lang="en-US" dirty="0"/>
              <a:t> are participating in the workshop will design their own sets.</a:t>
            </a:r>
          </a:p>
          <a:p>
            <a:endParaRPr lang="en-US" dirty="0"/>
          </a:p>
        </p:txBody>
      </p:sp>
    </p:spTree>
    <p:extLst>
      <p:ext uri="{BB962C8B-B14F-4D97-AF65-F5344CB8AC3E}">
        <p14:creationId xmlns:p14="http://schemas.microsoft.com/office/powerpoint/2010/main" val="9337918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r>
              <a:rPr lang="en-US" dirty="0"/>
              <a:t>Understanding tone requires an understanding of all the elements writers use to create it:  diction, detail, figurative language, imagery and syntax.  </a:t>
            </a:r>
          </a:p>
          <a:p>
            <a:pPr marL="514350" indent="-514350"/>
            <a:r>
              <a:rPr lang="en-US" b="1" dirty="0"/>
              <a:t>Tone</a:t>
            </a:r>
            <a:r>
              <a:rPr lang="en-US" dirty="0"/>
              <a:t> is the expression of the author’s </a:t>
            </a:r>
            <a:r>
              <a:rPr lang="en-US" b="1" dirty="0"/>
              <a:t>attitude </a:t>
            </a:r>
            <a:r>
              <a:rPr lang="en-US" dirty="0"/>
              <a:t>toward his audience and subject matter.  It can also be the expression of the speaker OR narrator’s attitude his listener or subject matter.  And sometimes it’s a little of both.  It is the </a:t>
            </a:r>
            <a:r>
              <a:rPr lang="en-US" b="1" dirty="0"/>
              <a:t>feeling</a:t>
            </a:r>
            <a:r>
              <a:rPr lang="en-US" dirty="0"/>
              <a:t> that grows out of the material, the feeling that the writer creates for the reader.  There are many different tones as there are feelings:  serious, light-hearted, playful, sarcastic, </a:t>
            </a:r>
            <a:r>
              <a:rPr lang="en-US" dirty="0" err="1"/>
              <a:t>accepting,etc</a:t>
            </a:r>
            <a:r>
              <a:rPr lang="en-US" dirty="0"/>
              <a:t>.  The trick is to be able to identify and create tone in writing.</a:t>
            </a:r>
            <a:endParaRPr lang="en-US" b="1" dirty="0"/>
          </a:p>
          <a:p>
            <a:endParaRPr lang="en-US" dirty="0"/>
          </a:p>
        </p:txBody>
      </p:sp>
    </p:spTree>
    <p:extLst>
      <p:ext uri="{BB962C8B-B14F-4D97-AF65-F5344CB8AC3E}">
        <p14:creationId xmlns:p14="http://schemas.microsoft.com/office/powerpoint/2010/main" val="13000899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9/15/2016</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Masque Chart</a:t>
            </a:r>
            <a:endParaRPr lang="en-US" dirty="0">
              <a:solidFill>
                <a:srgbClr val="C00000"/>
              </a:solidFill>
            </a:endParaRPr>
          </a:p>
          <a:p>
            <a:r>
              <a:rPr lang="en-US" dirty="0">
                <a:solidFill>
                  <a:srgbClr val="C00000"/>
                </a:solidFill>
              </a:rPr>
              <a:t>Complete the Ticket In </a:t>
            </a:r>
          </a:p>
          <a:p>
            <a:r>
              <a:rPr lang="en-US" dirty="0">
                <a:solidFill>
                  <a:srgbClr val="C00000"/>
                </a:solidFill>
              </a:rPr>
              <a:t>Review the Essential Questions and Daily Objectives</a:t>
            </a:r>
          </a:p>
          <a:p>
            <a:r>
              <a:rPr lang="en-US" dirty="0">
                <a:solidFill>
                  <a:srgbClr val="C00000"/>
                </a:solidFill>
              </a:rPr>
              <a:t>Notes on Symbols and Point of View</a:t>
            </a:r>
            <a:endParaRPr lang="en-US" dirty="0">
              <a:solidFill>
                <a:srgbClr val="0070C0"/>
              </a:solidFill>
            </a:endParaRPr>
          </a:p>
          <a:p>
            <a:r>
              <a:rPr lang="en-US" dirty="0">
                <a:solidFill>
                  <a:srgbClr val="0070C0"/>
                </a:solidFill>
              </a:rPr>
              <a:t>Grammar Practice</a:t>
            </a:r>
          </a:p>
          <a:p>
            <a:r>
              <a:rPr lang="en-US" dirty="0">
                <a:solidFill>
                  <a:srgbClr val="0070C0"/>
                </a:solidFill>
              </a:rPr>
              <a:t>Detail </a:t>
            </a:r>
            <a:r>
              <a:rPr lang="en-US" dirty="0" smtClean="0">
                <a:solidFill>
                  <a:srgbClr val="0070C0"/>
                </a:solidFill>
              </a:rPr>
              <a:t>Practice</a:t>
            </a:r>
            <a:endParaRPr lang="en-US" dirty="0">
              <a:solidFill>
                <a:srgbClr val="0070C0"/>
              </a:solidFill>
            </a:endParaRPr>
          </a:p>
          <a:p>
            <a:r>
              <a:rPr lang="en-US" dirty="0" smtClean="0">
                <a:solidFill>
                  <a:srgbClr val="0070C0"/>
                </a:solidFill>
              </a:rPr>
              <a:t>Introduce the Historical Context of </a:t>
            </a:r>
            <a:r>
              <a:rPr lang="en-US" i="1" dirty="0" smtClean="0">
                <a:solidFill>
                  <a:srgbClr val="0070C0"/>
                </a:solidFill>
              </a:rPr>
              <a:t>The Crucible</a:t>
            </a:r>
            <a:endParaRPr lang="en-US" dirty="0">
              <a:solidFill>
                <a:srgbClr val="0070C0"/>
              </a:solidFill>
            </a:endParaRPr>
          </a:p>
          <a:p>
            <a:r>
              <a:rPr lang="en-US" dirty="0">
                <a:solidFill>
                  <a:srgbClr val="C00000"/>
                </a:solidFill>
              </a:rPr>
              <a:t>Complete a Closure Question</a:t>
            </a:r>
          </a:p>
          <a:p>
            <a:endParaRPr lang="en-US" b="1" dirty="0"/>
          </a:p>
          <a:p>
            <a:endParaRPr lang="en-US" dirty="0"/>
          </a:p>
        </p:txBody>
      </p:sp>
    </p:spTree>
    <p:extLst>
      <p:ext uri="{BB962C8B-B14F-4D97-AF65-F5344CB8AC3E}">
        <p14:creationId xmlns:p14="http://schemas.microsoft.com/office/powerpoint/2010/main" val="8866174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endParaRPr lang="en-US" dirty="0"/>
          </a:p>
        </p:txBody>
      </p:sp>
    </p:spTree>
    <p:extLst>
      <p:ext uri="{BB962C8B-B14F-4D97-AF65-F5344CB8AC3E}">
        <p14:creationId xmlns:p14="http://schemas.microsoft.com/office/powerpoint/2010/main" val="25516614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Antecedent Agreement Practice</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Each one of the girls has their assignment.</a:t>
            </a:r>
          </a:p>
          <a:p>
            <a:pPr marL="514350" indent="-514350">
              <a:buFont typeface="+mj-lt"/>
              <a:buAutoNum type="arabicPeriod"/>
            </a:pPr>
            <a:r>
              <a:rPr lang="en-US" dirty="0" smtClean="0"/>
              <a:t>The hiker realized that you can’t explore the Grand Canyon in just one day.</a:t>
            </a:r>
          </a:p>
          <a:p>
            <a:pPr marL="514350" indent="-514350">
              <a:buFont typeface="+mj-lt"/>
              <a:buAutoNum type="arabicPeriod"/>
            </a:pPr>
            <a:r>
              <a:rPr lang="en-US" dirty="0" smtClean="0"/>
              <a:t>Neither of the students agreed to ask their parents.</a:t>
            </a:r>
          </a:p>
          <a:p>
            <a:pPr marL="514350" indent="-514350">
              <a:buFont typeface="+mj-lt"/>
              <a:buAutoNum type="arabicPeriod"/>
            </a:pPr>
            <a:r>
              <a:rPr lang="en-US" dirty="0" smtClean="0"/>
              <a:t>One of the men will have to volunteer their time.</a:t>
            </a:r>
          </a:p>
          <a:p>
            <a:pPr marL="514350" indent="-514350">
              <a:buFont typeface="+mj-lt"/>
              <a:buAutoNum type="arabicPeriod"/>
            </a:pPr>
            <a:r>
              <a:rPr lang="en-US" dirty="0" smtClean="0"/>
              <a:t>Each of the women was given their award.</a:t>
            </a:r>
          </a:p>
          <a:p>
            <a:pPr marL="514350" indent="-514350">
              <a:buFont typeface="+mj-lt"/>
              <a:buAutoNum type="arabicPeriod"/>
            </a:pPr>
            <a:r>
              <a:rPr lang="en-US" dirty="0" smtClean="0"/>
              <a:t>All of the parents refused to give her consent.</a:t>
            </a:r>
          </a:p>
          <a:p>
            <a:pPr marL="514350" indent="-514350">
              <a:buFont typeface="+mj-lt"/>
              <a:buAutoNum type="arabicPeriod"/>
            </a:pPr>
            <a:r>
              <a:rPr lang="en-US" dirty="0" smtClean="0"/>
              <a:t>Both of my relatives sent her congratulations.</a:t>
            </a:r>
            <a:endParaRPr lang="en-US" dirty="0"/>
          </a:p>
        </p:txBody>
      </p:sp>
    </p:spTree>
    <p:extLst>
      <p:ext uri="{BB962C8B-B14F-4D97-AF65-F5344CB8AC3E}">
        <p14:creationId xmlns:p14="http://schemas.microsoft.com/office/powerpoint/2010/main" val="4847014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marL="0" indent="0">
              <a:buNone/>
            </a:pPr>
            <a:r>
              <a:rPr lang="en-US" dirty="0" smtClean="0">
                <a:solidFill>
                  <a:srgbClr val="0000CC"/>
                </a:solidFill>
              </a:rPr>
              <a:t>“About suffering they were never wrong,</a:t>
            </a:r>
          </a:p>
          <a:p>
            <a:pPr marL="0" indent="0">
              <a:buNone/>
            </a:pPr>
            <a:r>
              <a:rPr lang="en-US" dirty="0" smtClean="0">
                <a:solidFill>
                  <a:srgbClr val="0000CC"/>
                </a:solidFill>
              </a:rPr>
              <a:t>The Old Masters:  how well they understood</a:t>
            </a:r>
          </a:p>
          <a:p>
            <a:pPr marL="0" indent="0">
              <a:buNone/>
            </a:pPr>
            <a:r>
              <a:rPr lang="en-US" dirty="0" smtClean="0">
                <a:solidFill>
                  <a:srgbClr val="0000CC"/>
                </a:solidFill>
              </a:rPr>
              <a:t>Its human position; how it takes place</a:t>
            </a:r>
          </a:p>
          <a:p>
            <a:pPr marL="0" indent="0">
              <a:buNone/>
            </a:pPr>
            <a:r>
              <a:rPr lang="en-US" dirty="0" smtClean="0">
                <a:solidFill>
                  <a:srgbClr val="FF0000"/>
                </a:solidFill>
              </a:rPr>
              <a:t>While someone else is eating or opening a window or just walking dully along;”</a:t>
            </a:r>
            <a:r>
              <a:rPr lang="en-US" dirty="0" smtClean="0"/>
              <a:t> -Auden, “</a:t>
            </a:r>
            <a:r>
              <a:rPr lang="en-US" dirty="0" err="1" smtClean="0"/>
              <a:t>Musee</a:t>
            </a:r>
            <a:r>
              <a:rPr lang="en-US" dirty="0" smtClean="0"/>
              <a:t> des 	Beaux Arts”</a:t>
            </a:r>
          </a:p>
          <a:p>
            <a:pPr marL="514350" indent="-514350">
              <a:buFont typeface="+mj-lt"/>
              <a:buAutoNum type="arabicPeriod"/>
            </a:pPr>
            <a:r>
              <a:rPr lang="en-US" dirty="0" smtClean="0"/>
              <a:t>Suffering is a general term.  What is a general term that sums up the detail in line 4?</a:t>
            </a:r>
          </a:p>
          <a:p>
            <a:pPr marL="514350" indent="-514350">
              <a:buFont typeface="+mj-lt"/>
              <a:buAutoNum type="arabicPeriod"/>
            </a:pPr>
            <a:r>
              <a:rPr lang="en-US" dirty="0" smtClean="0"/>
              <a:t>Compare line 4 with the following, “While someone else is not suffering;”  Why is Auden’s line more effective?</a:t>
            </a:r>
          </a:p>
          <a:p>
            <a:pPr marL="514350" indent="-514350">
              <a:buFont typeface="+mj-lt"/>
              <a:buAutoNum type="arabicPeriod"/>
            </a:pPr>
            <a:r>
              <a:rPr lang="en-US" dirty="0" smtClean="0"/>
              <a:t>Substitute the word “laziness” for “suffering” in line one of the poem.  Now rewrite line 4 to complete the following:  While someone else is ______________ or __________________ or ___________________.  Your line should give detail about the opposite condition of laziness. </a:t>
            </a:r>
          </a:p>
          <a:p>
            <a:pPr marL="0" indent="0">
              <a:buNone/>
            </a:pPr>
            <a:endParaRPr lang="en-US" dirty="0"/>
          </a:p>
        </p:txBody>
      </p:sp>
    </p:spTree>
    <p:extLst>
      <p:ext uri="{BB962C8B-B14F-4D97-AF65-F5344CB8AC3E}">
        <p14:creationId xmlns:p14="http://schemas.microsoft.com/office/powerpoint/2010/main" val="16972274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the Following</a:t>
            </a:r>
            <a:endParaRPr lang="en-US" dirty="0"/>
          </a:p>
        </p:txBody>
      </p:sp>
      <p:sp>
        <p:nvSpPr>
          <p:cNvPr id="3" name="Content Placeholder 2"/>
          <p:cNvSpPr>
            <a:spLocks noGrp="1"/>
          </p:cNvSpPr>
          <p:nvPr>
            <p:ph sz="quarter" idx="1"/>
          </p:nvPr>
        </p:nvSpPr>
        <p:spPr/>
        <p:txBody>
          <a:bodyPr/>
          <a:lstStyle/>
          <a:p>
            <a:r>
              <a:rPr lang="en-US" dirty="0" smtClean="0"/>
              <a:t>Overview of the Red Scare</a:t>
            </a:r>
          </a:p>
          <a:p>
            <a:r>
              <a:rPr lang="en-US" dirty="0" smtClean="0"/>
              <a:t>Read the Overview of the Salem Witch Trials.  Be sure to annotate with </a:t>
            </a:r>
            <a:r>
              <a:rPr lang="en-US" dirty="0" err="1" smtClean="0"/>
              <a:t>SOAPSTonerS</a:t>
            </a:r>
            <a:endParaRPr lang="en-US" dirty="0"/>
          </a:p>
        </p:txBody>
      </p:sp>
    </p:spTree>
    <p:extLst>
      <p:ext uri="{BB962C8B-B14F-4D97-AF65-F5344CB8AC3E}">
        <p14:creationId xmlns:p14="http://schemas.microsoft.com/office/powerpoint/2010/main" val="35286184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Literary Devices</a:t>
            </a:r>
            <a:endParaRPr lang="en-US" dirty="0"/>
          </a:p>
        </p:txBody>
      </p:sp>
      <p:sp>
        <p:nvSpPr>
          <p:cNvPr id="3" name="Content Placeholder 2"/>
          <p:cNvSpPr>
            <a:spLocks noGrp="1"/>
          </p:cNvSpPr>
          <p:nvPr>
            <p:ph sz="quarter" idx="1"/>
          </p:nvPr>
        </p:nvSpPr>
        <p:spPr/>
        <p:txBody>
          <a:bodyPr/>
          <a:lstStyle/>
          <a:p>
            <a:r>
              <a:rPr lang="en-US" dirty="0">
                <a:solidFill>
                  <a:srgbClr val="0070C0"/>
                </a:solidFill>
              </a:rPr>
              <a:t>Motif-recurring structures, oppositions, contrasts, or literary devices that can help to develop and inform the text’s major themes</a:t>
            </a:r>
            <a:r>
              <a:rPr lang="en-US" i="1" dirty="0"/>
              <a:t>.</a:t>
            </a:r>
          </a:p>
          <a:p>
            <a:r>
              <a:rPr lang="en-US" dirty="0">
                <a:solidFill>
                  <a:srgbClr val="7030A0"/>
                </a:solidFill>
              </a:rPr>
              <a:t>Theme- a central message or insight into life revealed through a literary work.  Although it may be stated directly, more often it is implied, so readers are forced to think about what the work suggest about people or life. Consider identity, voice, sacrifice, and gender.</a:t>
            </a:r>
          </a:p>
          <a:p>
            <a:r>
              <a:rPr lang="en-US" dirty="0">
                <a:solidFill>
                  <a:srgbClr val="00B050"/>
                </a:solidFill>
              </a:rPr>
              <a:t>A crucible is a place of extreme heat, “a severe test”</a:t>
            </a:r>
          </a:p>
          <a:p>
            <a:endParaRPr lang="en-US" dirty="0"/>
          </a:p>
        </p:txBody>
      </p:sp>
    </p:spTree>
    <p:extLst>
      <p:ext uri="{BB962C8B-B14F-4D97-AF65-F5344CB8AC3E}">
        <p14:creationId xmlns:p14="http://schemas.microsoft.com/office/powerpoint/2010/main" val="32681527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9/19/2016</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Vocabulary and AOW</a:t>
            </a:r>
            <a:endParaRPr lang="en-US" dirty="0">
              <a:solidFill>
                <a:srgbClr val="C00000"/>
              </a:solidFill>
            </a:endParaRPr>
          </a:p>
          <a:p>
            <a:r>
              <a:rPr lang="en-US" dirty="0">
                <a:solidFill>
                  <a:srgbClr val="C00000"/>
                </a:solidFill>
              </a:rPr>
              <a:t>Complete both sides of the Ticket-in</a:t>
            </a:r>
          </a:p>
          <a:p>
            <a:r>
              <a:rPr lang="en-US" dirty="0">
                <a:solidFill>
                  <a:srgbClr val="C00000"/>
                </a:solidFill>
              </a:rPr>
              <a:t>Review the Daily Objectives and Essential Questions</a:t>
            </a:r>
          </a:p>
          <a:p>
            <a:r>
              <a:rPr lang="en-US" dirty="0">
                <a:solidFill>
                  <a:srgbClr val="C00000"/>
                </a:solidFill>
              </a:rPr>
              <a:t>Grammar Notes and Practice</a:t>
            </a:r>
          </a:p>
          <a:p>
            <a:r>
              <a:rPr lang="en-US" dirty="0" smtClean="0">
                <a:solidFill>
                  <a:srgbClr val="C00000"/>
                </a:solidFill>
              </a:rPr>
              <a:t>Detail </a:t>
            </a:r>
            <a:r>
              <a:rPr lang="en-US" dirty="0">
                <a:solidFill>
                  <a:srgbClr val="C00000"/>
                </a:solidFill>
              </a:rPr>
              <a:t>Practice</a:t>
            </a:r>
          </a:p>
          <a:p>
            <a:r>
              <a:rPr lang="en-US" dirty="0" smtClean="0">
                <a:solidFill>
                  <a:srgbClr val="0000CC"/>
                </a:solidFill>
              </a:rPr>
              <a:t>Begin Reading Miller’s </a:t>
            </a:r>
            <a:r>
              <a:rPr lang="en-US" i="1" dirty="0" smtClean="0">
                <a:solidFill>
                  <a:srgbClr val="0000CC"/>
                </a:solidFill>
              </a:rPr>
              <a:t>The Crucible</a:t>
            </a:r>
            <a:endParaRPr lang="en-US" dirty="0">
              <a:solidFill>
                <a:srgbClr val="0000CC"/>
              </a:solidFill>
            </a:endParaRP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40778837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pPr marL="0" indent="0">
              <a:buNone/>
            </a:pPr>
            <a:endParaRPr lang="en-US" dirty="0"/>
          </a:p>
        </p:txBody>
      </p:sp>
    </p:spTree>
    <p:extLst>
      <p:ext uri="{BB962C8B-B14F-4D97-AF65-F5344CB8AC3E}">
        <p14:creationId xmlns:p14="http://schemas.microsoft.com/office/powerpoint/2010/main" val="37790815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 Case Review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Every pronoun has a </a:t>
            </a:r>
            <a:r>
              <a:rPr lang="en-US" i="1" dirty="0"/>
              <a:t>case</a:t>
            </a:r>
            <a:r>
              <a:rPr lang="en-US" dirty="0"/>
              <a:t>, which indicates its relationship to a verb or noun. There are four common cases: </a:t>
            </a:r>
          </a:p>
          <a:p>
            <a:r>
              <a:rPr lang="en-US" i="1" dirty="0"/>
              <a:t>Subjective </a:t>
            </a:r>
            <a:r>
              <a:rPr lang="en-US" dirty="0"/>
              <a:t>(or </a:t>
            </a:r>
            <a:r>
              <a:rPr lang="en-US" i="1" dirty="0"/>
              <a:t>nominative</a:t>
            </a:r>
            <a:r>
              <a:rPr lang="en-US" dirty="0"/>
              <a:t>) pronouns (</a:t>
            </a:r>
            <a:r>
              <a:rPr lang="en-US" i="1" dirty="0"/>
              <a:t>I, you, he, she, we, they, who, </a:t>
            </a:r>
            <a:r>
              <a:rPr lang="en-US" dirty="0"/>
              <a:t>etc.) are used primarily as subjects of verbs.</a:t>
            </a:r>
          </a:p>
          <a:p>
            <a:r>
              <a:rPr lang="en-US" i="1" dirty="0"/>
              <a:t>Objective </a:t>
            </a:r>
            <a:r>
              <a:rPr lang="en-US" dirty="0"/>
              <a:t>pronouns (</a:t>
            </a:r>
            <a:r>
              <a:rPr lang="en-US" i="1" dirty="0"/>
              <a:t>me, you, him, her, them, whom, </a:t>
            </a:r>
            <a:r>
              <a:rPr lang="en-US" dirty="0"/>
              <a:t>etc.) are used primarily as </a:t>
            </a:r>
            <a:r>
              <a:rPr lang="en-US" i="1" dirty="0"/>
              <a:t>objects of verbs</a:t>
            </a:r>
            <a:r>
              <a:rPr lang="en-US" dirty="0"/>
              <a:t>.</a:t>
            </a:r>
          </a:p>
          <a:p>
            <a:r>
              <a:rPr lang="en-US" i="1" dirty="0"/>
              <a:t>Possessive </a:t>
            </a:r>
            <a:r>
              <a:rPr lang="en-US" dirty="0"/>
              <a:t>pronouns (</a:t>
            </a:r>
            <a:r>
              <a:rPr lang="en-US" i="1" dirty="0"/>
              <a:t>my/mine, her/hers, their/theirs, whose, </a:t>
            </a:r>
            <a:r>
              <a:rPr lang="en-US" dirty="0"/>
              <a:t>etc.) show </a:t>
            </a:r>
            <a:r>
              <a:rPr lang="en-US" i="1" dirty="0"/>
              <a:t>attribution </a:t>
            </a:r>
            <a:r>
              <a:rPr lang="en-US" dirty="0"/>
              <a:t>or </a:t>
            </a:r>
            <a:r>
              <a:rPr lang="en-US" i="1" dirty="0"/>
              <a:t>ownership</a:t>
            </a:r>
            <a:r>
              <a:rPr lang="en-US" dirty="0"/>
              <a:t>.</a:t>
            </a:r>
          </a:p>
          <a:p>
            <a:r>
              <a:rPr lang="en-US" i="1" dirty="0"/>
              <a:t>Reflexive </a:t>
            </a:r>
            <a:r>
              <a:rPr lang="en-US" dirty="0"/>
              <a:t>pronouns (</a:t>
            </a:r>
            <a:r>
              <a:rPr lang="en-US" i="1" dirty="0"/>
              <a:t>myself, yourself, himself, herself, themselves, </a:t>
            </a:r>
            <a:r>
              <a:rPr lang="en-US" dirty="0"/>
              <a:t>etc.) show an </a:t>
            </a:r>
            <a:r>
              <a:rPr lang="en-US" i="1" dirty="0"/>
              <a:t>object equated with the subject </a:t>
            </a:r>
            <a:r>
              <a:rPr lang="en-US" dirty="0"/>
              <a:t>or show </a:t>
            </a:r>
            <a:r>
              <a:rPr lang="en-US" i="1" dirty="0"/>
              <a:t>emphasis</a:t>
            </a:r>
            <a:r>
              <a:rPr lang="en-US" dirty="0"/>
              <a:t>.</a:t>
            </a:r>
          </a:p>
          <a:p>
            <a:endParaRPr lang="en-US" dirty="0"/>
          </a:p>
        </p:txBody>
      </p:sp>
    </p:spTree>
    <p:extLst>
      <p:ext uri="{BB962C8B-B14F-4D97-AF65-F5344CB8AC3E}">
        <p14:creationId xmlns:p14="http://schemas.microsoft.com/office/powerpoint/2010/main" val="4217662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 Consistency</a:t>
            </a:r>
          </a:p>
        </p:txBody>
      </p:sp>
      <p:sp>
        <p:nvSpPr>
          <p:cNvPr id="3" name="Content Placeholder 2"/>
          <p:cNvSpPr>
            <a:spLocks noGrp="1"/>
          </p:cNvSpPr>
          <p:nvPr>
            <p:ph sz="quarter" idx="1"/>
          </p:nvPr>
        </p:nvSpPr>
        <p:spPr/>
        <p:txBody>
          <a:bodyPr/>
          <a:lstStyle/>
          <a:p>
            <a:r>
              <a:rPr lang="en-US" dirty="0"/>
              <a:t>Be consistent with any pronouns you use to refer to the same thing more than once in a sentence. </a:t>
            </a:r>
          </a:p>
          <a:p>
            <a:pPr lvl="1"/>
            <a:r>
              <a:rPr lang="en-US" dirty="0"/>
              <a:t>Wrong: Even when </a:t>
            </a:r>
            <a:r>
              <a:rPr lang="en-US" dirty="0">
                <a:solidFill>
                  <a:srgbClr val="FF0000"/>
                </a:solidFill>
              </a:rPr>
              <a:t>one</a:t>
            </a:r>
            <a:r>
              <a:rPr lang="en-US" dirty="0"/>
              <a:t> is dieting, </a:t>
            </a:r>
            <a:r>
              <a:rPr lang="en-US" dirty="0">
                <a:solidFill>
                  <a:srgbClr val="FF0000"/>
                </a:solidFill>
              </a:rPr>
              <a:t>you</a:t>
            </a:r>
            <a:r>
              <a:rPr lang="en-US" dirty="0"/>
              <a:t> should always try to get enough vitamins. </a:t>
            </a:r>
          </a:p>
          <a:p>
            <a:pPr lvl="1"/>
            <a:r>
              <a:rPr lang="en-US" dirty="0"/>
              <a:t>It sounds like we can’t make up our minds about whom we’re talking to! </a:t>
            </a:r>
          </a:p>
          <a:p>
            <a:pPr lvl="1"/>
            <a:r>
              <a:rPr lang="en-US" dirty="0"/>
              <a:t>Right: Even when </a:t>
            </a:r>
            <a:r>
              <a:rPr lang="en-US" dirty="0">
                <a:solidFill>
                  <a:srgbClr val="FF0000"/>
                </a:solidFill>
              </a:rPr>
              <a:t>one</a:t>
            </a:r>
            <a:r>
              <a:rPr lang="en-US" dirty="0"/>
              <a:t> is dieting, </a:t>
            </a:r>
            <a:r>
              <a:rPr lang="en-US" dirty="0">
                <a:solidFill>
                  <a:srgbClr val="FF0000"/>
                </a:solidFill>
              </a:rPr>
              <a:t>one</a:t>
            </a:r>
            <a:r>
              <a:rPr lang="en-US" dirty="0"/>
              <a:t> should always try to get enough vitamins.</a:t>
            </a:r>
          </a:p>
          <a:p>
            <a:endParaRPr lang="en-US" dirty="0"/>
          </a:p>
        </p:txBody>
      </p:sp>
    </p:spTree>
    <p:extLst>
      <p:ext uri="{BB962C8B-B14F-4D97-AF65-F5344CB8AC3E}">
        <p14:creationId xmlns:p14="http://schemas.microsoft.com/office/powerpoint/2010/main" val="230778819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Subjective Pronouns</a:t>
            </a:r>
          </a:p>
        </p:txBody>
      </p:sp>
      <p:sp>
        <p:nvSpPr>
          <p:cNvPr id="3" name="Content Placeholder 2"/>
          <p:cNvSpPr>
            <a:spLocks noGrp="1"/>
          </p:cNvSpPr>
          <p:nvPr>
            <p:ph sz="quarter" idx="1"/>
          </p:nvPr>
        </p:nvSpPr>
        <p:spPr/>
        <p:txBody>
          <a:bodyPr>
            <a:normAutofit fontScale="85000" lnSpcReduction="20000"/>
          </a:bodyPr>
          <a:lstStyle/>
          <a:p>
            <a:r>
              <a:rPr lang="en-US" dirty="0"/>
              <a:t>Subjective pronouns are used only as </a:t>
            </a:r>
            <a:r>
              <a:rPr lang="en-US" i="1" dirty="0"/>
              <a:t>subjects </a:t>
            </a:r>
            <a:r>
              <a:rPr lang="en-US" dirty="0"/>
              <a:t>of verbs or </a:t>
            </a:r>
            <a:r>
              <a:rPr lang="en-US" i="1" dirty="0"/>
              <a:t>as predicate nominatives</a:t>
            </a:r>
            <a:r>
              <a:rPr lang="en-US" dirty="0"/>
              <a:t>.</a:t>
            </a:r>
          </a:p>
          <a:p>
            <a:r>
              <a:rPr lang="en-US" dirty="0"/>
              <a:t>Subject of real verb: </a:t>
            </a:r>
            <a:r>
              <a:rPr lang="en-US" i="1" dirty="0"/>
              <a:t>Jenna and I were the only two at the meeting.</a:t>
            </a:r>
          </a:p>
          <a:p>
            <a:r>
              <a:rPr lang="en-US" dirty="0"/>
              <a:t>Subject of implied verb: </a:t>
            </a:r>
            <a:r>
              <a:rPr lang="en-US" i="1" dirty="0"/>
              <a:t>My brother is taller than I (am).</a:t>
            </a:r>
          </a:p>
          <a:p>
            <a:r>
              <a:rPr lang="en-US" dirty="0"/>
              <a:t>Although the verb isn’t written, its meaning is implied.</a:t>
            </a:r>
          </a:p>
          <a:p>
            <a:r>
              <a:rPr lang="en-US" dirty="0"/>
              <a:t>Predicate nominative: </a:t>
            </a:r>
            <a:r>
              <a:rPr lang="en-US" i="1" dirty="0"/>
              <a:t>The winner of the prize was she.</a:t>
            </a:r>
          </a:p>
          <a:p>
            <a:r>
              <a:rPr lang="en-US" dirty="0"/>
              <a:t>A </a:t>
            </a:r>
            <a:r>
              <a:rPr lang="en-US" i="1" dirty="0"/>
              <a:t>predicate nominative </a:t>
            </a:r>
            <a:r>
              <a:rPr lang="en-US" dirty="0"/>
              <a:t>is a pronoun or noun “linked” to the subject by a linking verb. It takes the </a:t>
            </a:r>
            <a:r>
              <a:rPr lang="en-US" i="1" dirty="0"/>
              <a:t>subjective case</a:t>
            </a:r>
            <a:r>
              <a:rPr lang="en-US" dirty="0"/>
              <a:t>.</a:t>
            </a:r>
          </a:p>
          <a:p>
            <a:r>
              <a:rPr lang="en-US" b="1" dirty="0"/>
              <a:t>Example:  </a:t>
            </a:r>
            <a:r>
              <a:rPr lang="en-US" i="1" dirty="0"/>
              <a:t>Matthew </a:t>
            </a:r>
            <a:r>
              <a:rPr lang="en-US" dirty="0">
                <a:solidFill>
                  <a:srgbClr val="C00000"/>
                </a:solidFill>
              </a:rPr>
              <a:t>(subject)  </a:t>
            </a:r>
            <a:r>
              <a:rPr lang="en-US" i="1" dirty="0"/>
              <a:t>is  </a:t>
            </a:r>
            <a:r>
              <a:rPr lang="en-US" dirty="0">
                <a:solidFill>
                  <a:srgbClr val="C00000"/>
                </a:solidFill>
              </a:rPr>
              <a:t>(verb) </a:t>
            </a:r>
            <a:r>
              <a:rPr lang="en-US" i="1" dirty="0"/>
              <a:t>the new captain of the team </a:t>
            </a:r>
            <a:r>
              <a:rPr lang="en-US" dirty="0">
                <a:solidFill>
                  <a:srgbClr val="C00000"/>
                </a:solidFill>
              </a:rPr>
              <a:t>(predicate nominative).</a:t>
            </a:r>
            <a:endParaRPr lang="en-US" dirty="0"/>
          </a:p>
          <a:p>
            <a:r>
              <a:rPr lang="en-US" i="1" dirty="0"/>
              <a:t>The mountain </a:t>
            </a:r>
            <a:r>
              <a:rPr lang="en-US" dirty="0">
                <a:solidFill>
                  <a:srgbClr val="C00000"/>
                </a:solidFill>
              </a:rPr>
              <a:t>(subject)  </a:t>
            </a:r>
            <a:r>
              <a:rPr lang="en-US" i="1" dirty="0"/>
              <a:t>became </a:t>
            </a:r>
            <a:r>
              <a:rPr lang="en-US" dirty="0">
                <a:solidFill>
                  <a:srgbClr val="C00000"/>
                </a:solidFill>
              </a:rPr>
              <a:t>(verb)  </a:t>
            </a:r>
            <a:r>
              <a:rPr lang="en-US" i="1" dirty="0"/>
              <a:t>a violent volcano </a:t>
            </a:r>
            <a:r>
              <a:rPr lang="en-US" dirty="0">
                <a:solidFill>
                  <a:srgbClr val="C00000"/>
                </a:solidFill>
              </a:rPr>
              <a:t>(predicate nominative).</a:t>
            </a:r>
          </a:p>
          <a:p>
            <a:endParaRPr lang="en-US" dirty="0"/>
          </a:p>
        </p:txBody>
      </p:sp>
    </p:spTree>
    <p:extLst>
      <p:ext uri="{BB962C8B-B14F-4D97-AF65-F5344CB8AC3E}">
        <p14:creationId xmlns:p14="http://schemas.microsoft.com/office/powerpoint/2010/main" val="25514064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Pronouns</a:t>
            </a:r>
          </a:p>
        </p:txBody>
      </p:sp>
      <p:sp>
        <p:nvSpPr>
          <p:cNvPr id="3" name="Content Placeholder 2"/>
          <p:cNvSpPr>
            <a:spLocks noGrp="1"/>
          </p:cNvSpPr>
          <p:nvPr>
            <p:ph sz="quarter" idx="1"/>
          </p:nvPr>
        </p:nvSpPr>
        <p:spPr/>
        <p:txBody>
          <a:bodyPr>
            <a:normAutofit fontScale="85000" lnSpcReduction="20000"/>
          </a:bodyPr>
          <a:lstStyle/>
          <a:p>
            <a:r>
              <a:rPr lang="en-US" b="1" dirty="0"/>
              <a:t>Objective pronouns are used as </a:t>
            </a:r>
            <a:r>
              <a:rPr lang="en-US" b="1" i="1" dirty="0"/>
              <a:t>objects of verbs </a:t>
            </a:r>
            <a:r>
              <a:rPr lang="en-US" b="1" dirty="0"/>
              <a:t>or as</a:t>
            </a:r>
          </a:p>
          <a:p>
            <a:pPr marL="0" indent="0">
              <a:buNone/>
            </a:pPr>
            <a:r>
              <a:rPr lang="en-US" b="1" i="1" dirty="0"/>
              <a:t>objects of prepositions</a:t>
            </a:r>
            <a:r>
              <a:rPr lang="en-US" b="1" dirty="0"/>
              <a:t>.</a:t>
            </a:r>
          </a:p>
          <a:p>
            <a:r>
              <a:rPr lang="en-US" dirty="0"/>
              <a:t>Object of verb: </a:t>
            </a:r>
            <a:r>
              <a:rPr lang="en-US" i="1" dirty="0"/>
              <a:t>My father struggled to raise my brother and me</a:t>
            </a:r>
            <a:r>
              <a:rPr lang="en-US" dirty="0"/>
              <a:t>.</a:t>
            </a:r>
          </a:p>
          <a:p>
            <a:r>
              <a:rPr lang="en-US" dirty="0"/>
              <a:t>Object of preposition: </a:t>
            </a:r>
            <a:r>
              <a:rPr lang="en-US" i="1" dirty="0"/>
              <a:t>This should be a great opportunity for you and her</a:t>
            </a:r>
            <a:r>
              <a:rPr lang="en-US" dirty="0"/>
              <a:t>.</a:t>
            </a:r>
          </a:p>
          <a:p>
            <a:r>
              <a:rPr lang="en-US" b="1" dirty="0"/>
              <a:t>When you have a compound phrase like </a:t>
            </a:r>
            <a:r>
              <a:rPr lang="en-US" b="1" i="1" dirty="0"/>
              <a:t>Tom and me </a:t>
            </a:r>
            <a:r>
              <a:rPr lang="en-US" b="1" dirty="0"/>
              <a:t>and </a:t>
            </a:r>
            <a:r>
              <a:rPr lang="en-US" b="1" i="1" dirty="0"/>
              <a:t>the coach and them, </a:t>
            </a:r>
            <a:r>
              <a:rPr lang="en-US" b="1" dirty="0"/>
              <a:t>deciding the case of the pronoun is easier if you leave out the other part of the phrase.</a:t>
            </a:r>
            <a:endParaRPr lang="en-US" i="1" dirty="0"/>
          </a:p>
          <a:p>
            <a:r>
              <a:rPr lang="en-US" i="1" dirty="0"/>
              <a:t>Sheila and (her or she?) took the cab uptown.</a:t>
            </a:r>
            <a:r>
              <a:rPr lang="en-US" dirty="0"/>
              <a:t> ——— </a:t>
            </a:r>
            <a:r>
              <a:rPr lang="en-US" b="1" i="1" dirty="0">
                <a:solidFill>
                  <a:srgbClr val="C00000"/>
                </a:solidFill>
              </a:rPr>
              <a:t>She </a:t>
            </a:r>
            <a:r>
              <a:rPr lang="en-US" i="1" dirty="0">
                <a:solidFill>
                  <a:srgbClr val="C00000"/>
                </a:solidFill>
              </a:rPr>
              <a:t>took the cab uptown </a:t>
            </a:r>
            <a:r>
              <a:rPr lang="en-US" dirty="0">
                <a:solidFill>
                  <a:srgbClr val="C00000"/>
                </a:solidFill>
              </a:rPr>
              <a:t>not </a:t>
            </a:r>
            <a:r>
              <a:rPr lang="en-US" b="1" i="1" dirty="0">
                <a:solidFill>
                  <a:srgbClr val="C00000"/>
                </a:solidFill>
              </a:rPr>
              <a:t>Her </a:t>
            </a:r>
            <a:r>
              <a:rPr lang="en-US" i="1" dirty="0">
                <a:solidFill>
                  <a:srgbClr val="C00000"/>
                </a:solidFill>
              </a:rPr>
              <a:t>took the cab uptown.</a:t>
            </a:r>
          </a:p>
          <a:p>
            <a:r>
              <a:rPr lang="en-US" i="1" dirty="0"/>
              <a:t>It was made for you and (me </a:t>
            </a:r>
            <a:r>
              <a:rPr lang="en-US" dirty="0"/>
              <a:t>or </a:t>
            </a:r>
            <a:r>
              <a:rPr lang="en-US" i="1" dirty="0"/>
              <a:t>I?) ——— </a:t>
            </a:r>
            <a:r>
              <a:rPr lang="en-US" i="1" dirty="0">
                <a:solidFill>
                  <a:srgbClr val="C00000"/>
                </a:solidFill>
              </a:rPr>
              <a:t>It was made for </a:t>
            </a:r>
            <a:r>
              <a:rPr lang="en-US" b="1" i="1" dirty="0">
                <a:solidFill>
                  <a:srgbClr val="C00000"/>
                </a:solidFill>
              </a:rPr>
              <a:t>me </a:t>
            </a:r>
            <a:r>
              <a:rPr lang="en-US" dirty="0">
                <a:solidFill>
                  <a:srgbClr val="C00000"/>
                </a:solidFill>
              </a:rPr>
              <a:t>not </a:t>
            </a:r>
            <a:r>
              <a:rPr lang="en-US" i="1" dirty="0">
                <a:solidFill>
                  <a:srgbClr val="C00000"/>
                </a:solidFill>
              </a:rPr>
              <a:t>It was made for </a:t>
            </a:r>
            <a:r>
              <a:rPr lang="en-US" b="1" i="1" dirty="0">
                <a:solidFill>
                  <a:srgbClr val="C00000"/>
                </a:solidFill>
              </a:rPr>
              <a:t>I.</a:t>
            </a:r>
            <a:endParaRPr lang="en-US" dirty="0">
              <a:solidFill>
                <a:srgbClr val="C00000"/>
              </a:solidFill>
            </a:endParaRPr>
          </a:p>
          <a:p>
            <a:endParaRPr lang="en-US" dirty="0"/>
          </a:p>
        </p:txBody>
      </p:sp>
    </p:spTree>
    <p:extLst>
      <p:ext uri="{BB962C8B-B14F-4D97-AF65-F5344CB8AC3E}">
        <p14:creationId xmlns:p14="http://schemas.microsoft.com/office/powerpoint/2010/main" val="1194563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Possessive Case</a:t>
            </a:r>
          </a:p>
        </p:txBody>
      </p:sp>
      <p:sp>
        <p:nvSpPr>
          <p:cNvPr id="3" name="Content Placeholder 2"/>
          <p:cNvSpPr>
            <a:spLocks noGrp="1"/>
          </p:cNvSpPr>
          <p:nvPr>
            <p:ph sz="quarter" idx="1"/>
          </p:nvPr>
        </p:nvSpPr>
        <p:spPr/>
        <p:txBody>
          <a:bodyPr/>
          <a:lstStyle/>
          <a:p>
            <a:r>
              <a:rPr lang="en-US" i="1" dirty="0"/>
              <a:t>Don’t </a:t>
            </a:r>
            <a:r>
              <a:rPr lang="en-US" dirty="0"/>
              <a:t>use the </a:t>
            </a:r>
            <a:r>
              <a:rPr lang="en-US" i="1" dirty="0"/>
              <a:t>objective case </a:t>
            </a:r>
            <a:r>
              <a:rPr lang="en-US" dirty="0"/>
              <a:t>when you should use the </a:t>
            </a:r>
            <a:r>
              <a:rPr lang="en-US" i="1" dirty="0"/>
              <a:t>possessive case </a:t>
            </a:r>
            <a:r>
              <a:rPr lang="en-US" dirty="0"/>
              <a:t>before a gerund.</a:t>
            </a:r>
          </a:p>
          <a:p>
            <a:r>
              <a:rPr lang="en-US" dirty="0"/>
              <a:t>Wrong: </a:t>
            </a:r>
            <a:r>
              <a:rPr lang="en-US" i="1" dirty="0"/>
              <a:t>I resent you taking the car without asking.</a:t>
            </a:r>
          </a:p>
          <a:p>
            <a:r>
              <a:rPr lang="en-US" dirty="0"/>
              <a:t>Right: </a:t>
            </a:r>
            <a:r>
              <a:rPr lang="en-US" i="1" dirty="0"/>
              <a:t>I resent your taking the car without asking.</a:t>
            </a:r>
          </a:p>
          <a:p>
            <a:r>
              <a:rPr lang="en-US" dirty="0"/>
              <a:t>The object of the verb </a:t>
            </a:r>
            <a:r>
              <a:rPr lang="en-US" i="1" dirty="0"/>
              <a:t>resent </a:t>
            </a:r>
            <a:r>
              <a:rPr lang="en-US" dirty="0"/>
              <a:t>is </a:t>
            </a:r>
            <a:r>
              <a:rPr lang="en-US" i="1" dirty="0"/>
              <a:t>taking: </a:t>
            </a:r>
            <a:r>
              <a:rPr lang="en-US" dirty="0"/>
              <a:t>the </a:t>
            </a:r>
            <a:r>
              <a:rPr lang="en-US" i="1" dirty="0"/>
              <a:t>taking </a:t>
            </a:r>
            <a:r>
              <a:rPr lang="en-US" dirty="0"/>
              <a:t>is what </a:t>
            </a:r>
            <a:r>
              <a:rPr lang="en-US" i="1" dirty="0"/>
              <a:t>I resent, </a:t>
            </a:r>
            <a:r>
              <a:rPr lang="en-US" dirty="0"/>
              <a:t>so using the objective pronoun </a:t>
            </a:r>
            <a:r>
              <a:rPr lang="en-US" i="1" dirty="0"/>
              <a:t>you </a:t>
            </a:r>
            <a:r>
              <a:rPr lang="en-US" dirty="0"/>
              <a:t>only confuses things. Since it’s not </a:t>
            </a:r>
            <a:r>
              <a:rPr lang="en-US" i="1" dirty="0"/>
              <a:t>you whom I resent, </a:t>
            </a:r>
            <a:r>
              <a:rPr lang="en-US" dirty="0"/>
              <a:t>the possessive case </a:t>
            </a:r>
            <a:r>
              <a:rPr lang="en-US" i="1" dirty="0"/>
              <a:t>your </a:t>
            </a:r>
            <a:r>
              <a:rPr lang="en-US" dirty="0"/>
              <a:t>makes sense.</a:t>
            </a:r>
          </a:p>
          <a:p>
            <a:endParaRPr lang="en-US" dirty="0"/>
          </a:p>
          <a:p>
            <a:endParaRPr lang="en-US" dirty="0"/>
          </a:p>
        </p:txBody>
      </p:sp>
    </p:spTree>
    <p:extLst>
      <p:ext uri="{BB962C8B-B14F-4D97-AF65-F5344CB8AC3E}">
        <p14:creationId xmlns:p14="http://schemas.microsoft.com/office/powerpoint/2010/main" val="33053501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Reflexive Pronouns</a:t>
            </a:r>
          </a:p>
        </p:txBody>
      </p:sp>
      <p:sp>
        <p:nvSpPr>
          <p:cNvPr id="3" name="Content Placeholder 2"/>
          <p:cNvSpPr>
            <a:spLocks noGrp="1"/>
          </p:cNvSpPr>
          <p:nvPr>
            <p:ph sz="quarter" idx="1"/>
          </p:nvPr>
        </p:nvSpPr>
        <p:spPr/>
        <p:txBody>
          <a:bodyPr/>
          <a:lstStyle/>
          <a:p>
            <a:r>
              <a:rPr lang="en-US" dirty="0"/>
              <a:t>Reflexive pronouns are used in only two ways:</a:t>
            </a:r>
          </a:p>
          <a:p>
            <a:pPr lvl="1"/>
            <a:r>
              <a:rPr lang="en-US" dirty="0"/>
              <a:t>to show that a subject and object are the same, as in “I pinched </a:t>
            </a:r>
            <a:r>
              <a:rPr lang="en-US" i="1" dirty="0"/>
              <a:t>myself </a:t>
            </a:r>
            <a:r>
              <a:rPr lang="en-US" dirty="0"/>
              <a:t>to make sure I wasn’t dreaming,” </a:t>
            </a:r>
          </a:p>
          <a:p>
            <a:pPr lvl="1"/>
            <a:r>
              <a:rPr lang="en-US" dirty="0"/>
              <a:t>or to emphasize a noun or pronoun, as in “I </a:t>
            </a:r>
            <a:r>
              <a:rPr lang="en-US" i="1" dirty="0"/>
              <a:t>myself </a:t>
            </a:r>
            <a:r>
              <a:rPr lang="en-US" dirty="0"/>
              <a:t>would never say such a thing.” </a:t>
            </a:r>
          </a:p>
          <a:p>
            <a:r>
              <a:rPr lang="en-US" dirty="0"/>
              <a:t>Never use a reflexive pronoun where an objective pronoun is required. </a:t>
            </a:r>
          </a:p>
          <a:p>
            <a:pPr lvl="1"/>
            <a:r>
              <a:rPr lang="en-US" dirty="0"/>
              <a:t>Wrong: The crowd applauded Carl and </a:t>
            </a:r>
            <a:r>
              <a:rPr lang="en-US" i="1" dirty="0"/>
              <a:t>myself</a:t>
            </a:r>
            <a:r>
              <a:rPr lang="en-US" dirty="0"/>
              <a:t>. </a:t>
            </a:r>
          </a:p>
          <a:p>
            <a:pPr lvl="1"/>
            <a:r>
              <a:rPr lang="en-US" dirty="0"/>
              <a:t> Right: The crowd applauded Carl and </a:t>
            </a:r>
            <a:r>
              <a:rPr lang="en-US" i="1" dirty="0"/>
              <a:t>me</a:t>
            </a:r>
            <a:r>
              <a:rPr lang="en-US" dirty="0"/>
              <a:t>.</a:t>
            </a:r>
          </a:p>
          <a:p>
            <a:endParaRPr lang="en-US" dirty="0"/>
          </a:p>
        </p:txBody>
      </p:sp>
    </p:spTree>
    <p:extLst>
      <p:ext uri="{BB962C8B-B14F-4D97-AF65-F5344CB8AC3E}">
        <p14:creationId xmlns:p14="http://schemas.microsoft.com/office/powerpoint/2010/main" val="19324992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Practice</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Name four subjective pronouns: </a:t>
            </a:r>
          </a:p>
          <a:p>
            <a:pPr marL="514350" indent="-514350">
              <a:buFont typeface="+mj-lt"/>
              <a:buAutoNum type="arabicPeriod"/>
            </a:pPr>
            <a:r>
              <a:rPr lang="en-US" dirty="0"/>
              <a:t> Subjective pronouns are used as___________ or________________ </a:t>
            </a:r>
          </a:p>
          <a:p>
            <a:pPr marL="514350" indent="-514350">
              <a:buFont typeface="+mj-lt"/>
              <a:buAutoNum type="arabicPeriod"/>
            </a:pPr>
            <a:r>
              <a:rPr lang="en-US" dirty="0"/>
              <a:t> Name four objective pronouns: </a:t>
            </a:r>
          </a:p>
          <a:p>
            <a:pPr marL="514350" indent="-514350">
              <a:buFont typeface="+mj-lt"/>
              <a:buAutoNum type="arabicPeriod"/>
            </a:pPr>
            <a:r>
              <a:rPr lang="en-US" dirty="0"/>
              <a:t> Objective pronouns are used as ________________ or ________________</a:t>
            </a:r>
          </a:p>
          <a:p>
            <a:pPr marL="514350" indent="-514350">
              <a:buFont typeface="+mj-lt"/>
              <a:buAutoNum type="arabicPeriod"/>
            </a:pPr>
            <a:r>
              <a:rPr lang="en-US" dirty="0"/>
              <a:t>Name four possessive pronouns:</a:t>
            </a:r>
          </a:p>
          <a:p>
            <a:pPr marL="514350" indent="-514350">
              <a:buFont typeface="+mj-lt"/>
              <a:buAutoNum type="arabicPeriod"/>
            </a:pPr>
            <a:r>
              <a:rPr lang="en-US" dirty="0"/>
              <a:t>Name four reflexive pronouns: </a:t>
            </a:r>
          </a:p>
          <a:p>
            <a:pPr marL="514350" indent="-514350">
              <a:buFont typeface="+mj-lt"/>
              <a:buAutoNum type="arabicPeriod"/>
            </a:pPr>
            <a:r>
              <a:rPr lang="en-US" dirty="0"/>
              <a:t>Reflexive pronouns are used to __________or___________</a:t>
            </a:r>
          </a:p>
          <a:p>
            <a:pPr marL="0" indent="0">
              <a:buNone/>
            </a:pPr>
            <a:endParaRPr lang="en-US" dirty="0"/>
          </a:p>
        </p:txBody>
      </p:sp>
    </p:spTree>
    <p:extLst>
      <p:ext uri="{BB962C8B-B14F-4D97-AF65-F5344CB8AC3E}">
        <p14:creationId xmlns:p14="http://schemas.microsoft.com/office/powerpoint/2010/main" val="312992885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a:t>I, he, she, you, we, they, who</a:t>
            </a:r>
          </a:p>
          <a:p>
            <a:pPr marL="514350" indent="-514350">
              <a:buFont typeface="+mj-lt"/>
              <a:buAutoNum type="arabicPeriod"/>
            </a:pPr>
            <a:r>
              <a:rPr lang="en-US" dirty="0"/>
              <a:t>Subjects of verbs or predicate nominatives</a:t>
            </a:r>
          </a:p>
          <a:p>
            <a:pPr marL="514350" indent="-514350">
              <a:buFont typeface="+mj-lt"/>
              <a:buAutoNum type="arabicPeriod"/>
            </a:pPr>
            <a:r>
              <a:rPr lang="en-US" dirty="0"/>
              <a:t>Me, him, her, you, us, them, whom</a:t>
            </a:r>
          </a:p>
          <a:p>
            <a:pPr marL="514350" indent="-514350">
              <a:buFont typeface="+mj-lt"/>
              <a:buAutoNum type="arabicPeriod"/>
            </a:pPr>
            <a:r>
              <a:rPr lang="en-US" dirty="0"/>
              <a:t>Objects of verbs or objects of prepositions</a:t>
            </a:r>
          </a:p>
          <a:p>
            <a:pPr marL="514350" indent="-514350">
              <a:buFont typeface="+mj-lt"/>
              <a:buAutoNum type="arabicPeriod"/>
            </a:pPr>
            <a:r>
              <a:rPr lang="en-US" dirty="0"/>
              <a:t>My, mine her, hers, his, your, yours, their, theirs, our, ours</a:t>
            </a:r>
          </a:p>
          <a:p>
            <a:pPr marL="514350" indent="-514350">
              <a:buFont typeface="+mj-lt"/>
              <a:buAutoNum type="arabicPeriod"/>
            </a:pPr>
            <a:r>
              <a:rPr lang="en-US" dirty="0"/>
              <a:t>Myself, yourself, himself, herself, ourselves, themselves</a:t>
            </a:r>
          </a:p>
          <a:p>
            <a:pPr marL="514350" indent="-514350">
              <a:buFont typeface="+mj-lt"/>
              <a:buAutoNum type="arabicPeriod"/>
            </a:pPr>
            <a:r>
              <a:rPr lang="en-US" dirty="0"/>
              <a:t>Show that the object of the verb is the same as the subject or emphasize an adjacent noun or pronoun</a:t>
            </a:r>
          </a:p>
          <a:p>
            <a:endParaRPr lang="en-US" dirty="0"/>
          </a:p>
          <a:p>
            <a:endParaRPr lang="en-US" dirty="0"/>
          </a:p>
        </p:txBody>
      </p:sp>
    </p:spTree>
    <p:extLst>
      <p:ext uri="{BB962C8B-B14F-4D97-AF65-F5344CB8AC3E}">
        <p14:creationId xmlns:p14="http://schemas.microsoft.com/office/powerpoint/2010/main" val="10757005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 </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00CC"/>
                </a:solidFill>
              </a:rPr>
              <a:t>“For the witch hunt was scarcely a product only of the distant past.  It has been revived on a colossal scale by replacing the medieval idea of malefic witchcraft by a pseudo-scientific concept like ‘race,’ ‘nationality’ and by substituting for theological dissension a whole complex of warring ideologies.  Accordingly the story of 1692 is of far more than antiquated interest; it is an allegory of our times.”  </a:t>
            </a:r>
            <a:r>
              <a:rPr lang="en-US" dirty="0" err="1">
                <a:solidFill>
                  <a:srgbClr val="0000CC"/>
                </a:solidFill>
              </a:rPr>
              <a:t>Bigsby</a:t>
            </a:r>
            <a:r>
              <a:rPr lang="en-US" dirty="0">
                <a:solidFill>
                  <a:srgbClr val="0000CC"/>
                </a:solidFill>
              </a:rPr>
              <a:t>, “Introduction to the Crucible”</a:t>
            </a:r>
          </a:p>
          <a:p>
            <a:pPr marL="514350" indent="-514350">
              <a:buFont typeface="+mj-lt"/>
              <a:buAutoNum type="arabicPeriod"/>
            </a:pPr>
            <a:r>
              <a:rPr lang="en-US" dirty="0"/>
              <a:t>What does </a:t>
            </a:r>
            <a:r>
              <a:rPr lang="en-US" dirty="0" err="1"/>
              <a:t>Bigsby’s</a:t>
            </a:r>
            <a:r>
              <a:rPr lang="en-US" dirty="0"/>
              <a:t> diction reflect about subject of the text and his objectivity?  List the words should stand out to the reader?</a:t>
            </a:r>
          </a:p>
          <a:p>
            <a:pPr marL="514350" indent="-514350">
              <a:buFont typeface="+mj-lt"/>
              <a:buAutoNum type="arabicPeriod"/>
            </a:pPr>
            <a:r>
              <a:rPr lang="en-US" dirty="0"/>
              <a:t>What does this quotation reveal about purpose and the theme of the text the play “The Crucible?”</a:t>
            </a:r>
          </a:p>
          <a:p>
            <a:pPr marL="0" indent="0">
              <a:buNone/>
            </a:pPr>
            <a:endParaRPr lang="en-US" dirty="0" smtClean="0"/>
          </a:p>
        </p:txBody>
      </p:sp>
    </p:spTree>
    <p:extLst>
      <p:ext uri="{BB962C8B-B14F-4D97-AF65-F5344CB8AC3E}">
        <p14:creationId xmlns:p14="http://schemas.microsoft.com/office/powerpoint/2010/main" val="3301460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solidFill>
                  <a:srgbClr val="C00000"/>
                </a:solidFill>
              </a:rPr>
              <a:t>An allegory is a story or tale with two or more levels of meaning- a literal level and one or more symbolic levels.  The events, setting and characters in an allegory are symbols for ideas and qualities.</a:t>
            </a:r>
          </a:p>
          <a:p>
            <a:r>
              <a:rPr lang="en-US" dirty="0">
                <a:solidFill>
                  <a:srgbClr val="0070C0"/>
                </a:solidFill>
              </a:rPr>
              <a:t>Motif-recurring structures, oppositions, contrasts, or literary devices that can help to develop and inform the text’s major themes</a:t>
            </a:r>
            <a:r>
              <a:rPr lang="en-US" i="1" dirty="0"/>
              <a:t>.</a:t>
            </a:r>
          </a:p>
          <a:p>
            <a:r>
              <a:rPr lang="en-US" dirty="0">
                <a:solidFill>
                  <a:srgbClr val="7030A0"/>
                </a:solidFill>
              </a:rPr>
              <a:t>Theme- a central message or insight into life revealed through a literary work.  Although it may be stated directly, more often it is implied, so readers are forced to think about what the work suggest about people or life. Consider identity, voice, sacrifice, and gender.</a:t>
            </a:r>
          </a:p>
          <a:p>
            <a:r>
              <a:rPr lang="en-US" dirty="0">
                <a:solidFill>
                  <a:srgbClr val="00B050"/>
                </a:solidFill>
              </a:rPr>
              <a:t>A crucible is a place of extreme heat, “a severe test”</a:t>
            </a:r>
          </a:p>
          <a:p>
            <a:endParaRPr lang="en-US" dirty="0"/>
          </a:p>
        </p:txBody>
      </p:sp>
    </p:spTree>
    <p:extLst>
      <p:ext uri="{BB962C8B-B14F-4D97-AF65-F5344CB8AC3E}">
        <p14:creationId xmlns:p14="http://schemas.microsoft.com/office/powerpoint/2010/main" val="34716958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9/20/2016</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Vocabulary Notes</a:t>
            </a:r>
          </a:p>
          <a:p>
            <a:r>
              <a:rPr lang="en-US" dirty="0">
                <a:solidFill>
                  <a:srgbClr val="C00000"/>
                </a:solidFill>
              </a:rPr>
              <a:t>Complete Ticket In and SSR</a:t>
            </a:r>
          </a:p>
          <a:p>
            <a:r>
              <a:rPr lang="en-US" dirty="0">
                <a:solidFill>
                  <a:srgbClr val="C00000"/>
                </a:solidFill>
              </a:rPr>
              <a:t>Review the Objectives and the Essential Questions</a:t>
            </a:r>
          </a:p>
          <a:p>
            <a:r>
              <a:rPr lang="en-US" dirty="0">
                <a:solidFill>
                  <a:srgbClr val="C00000"/>
                </a:solidFill>
              </a:rPr>
              <a:t>Grammar Practice</a:t>
            </a:r>
          </a:p>
          <a:p>
            <a:r>
              <a:rPr lang="en-US" dirty="0" smtClean="0">
                <a:solidFill>
                  <a:srgbClr val="0070C0"/>
                </a:solidFill>
              </a:rPr>
              <a:t>Continue </a:t>
            </a:r>
            <a:r>
              <a:rPr lang="en-US" dirty="0">
                <a:solidFill>
                  <a:srgbClr val="0070C0"/>
                </a:solidFill>
              </a:rPr>
              <a:t>Reading and Analyzing </a:t>
            </a:r>
            <a:r>
              <a:rPr lang="en-US" i="1" dirty="0">
                <a:solidFill>
                  <a:srgbClr val="0070C0"/>
                </a:solidFill>
              </a:rPr>
              <a:t>The Crucible</a:t>
            </a:r>
          </a:p>
          <a:p>
            <a:r>
              <a:rPr lang="en-US" dirty="0">
                <a:solidFill>
                  <a:srgbClr val="C00000"/>
                </a:solidFill>
              </a:rPr>
              <a:t>Complete a Closure Question</a:t>
            </a:r>
          </a:p>
          <a:p>
            <a:pPr marL="0" indent="0">
              <a:buNone/>
            </a:pPr>
            <a:endParaRPr lang="en-US" dirty="0"/>
          </a:p>
        </p:txBody>
      </p:sp>
    </p:spTree>
    <p:extLst>
      <p:ext uri="{BB962C8B-B14F-4D97-AF65-F5344CB8AC3E}">
        <p14:creationId xmlns:p14="http://schemas.microsoft.com/office/powerpoint/2010/main" val="32318366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endParaRPr lang="en-US" dirty="0"/>
          </a:p>
        </p:txBody>
      </p:sp>
    </p:spTree>
    <p:extLst>
      <p:ext uri="{BB962C8B-B14F-4D97-AF65-F5344CB8AC3E}">
        <p14:creationId xmlns:p14="http://schemas.microsoft.com/office/powerpoint/2010/main" val="197323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a:t>Name three definite pronouns:</a:t>
            </a:r>
          </a:p>
          <a:p>
            <a:pPr marL="514350" indent="-514350">
              <a:buFont typeface="+mj-lt"/>
              <a:buAutoNum type="arabicPeriod"/>
            </a:pPr>
            <a:r>
              <a:rPr lang="en-US" dirty="0"/>
              <a:t>Name three indefinite pronouns:</a:t>
            </a:r>
          </a:p>
          <a:p>
            <a:pPr marL="514350" indent="-514350">
              <a:buFont typeface="+mj-lt"/>
              <a:buAutoNum type="arabicPeriod"/>
            </a:pPr>
            <a:r>
              <a:rPr lang="en-US" dirty="0"/>
              <a:t>Every ____________________ pronoun requires a specific antecedent. </a:t>
            </a:r>
          </a:p>
          <a:p>
            <a:pPr marL="514350" indent="-514350">
              <a:buFont typeface="+mj-lt"/>
              <a:buAutoNum type="arabicPeriod"/>
            </a:pPr>
            <a:r>
              <a:rPr lang="en-US" dirty="0"/>
              <a:t>What is an antecedent? </a:t>
            </a:r>
          </a:p>
          <a:p>
            <a:pPr marL="514350" indent="-514350">
              <a:buFont typeface="+mj-lt"/>
              <a:buAutoNum type="arabicPeriod"/>
            </a:pPr>
            <a:r>
              <a:rPr lang="en-US" dirty="0"/>
              <a:t>After each interrogative pronoun, write what kind of noun it must represent.</a:t>
            </a:r>
          </a:p>
          <a:p>
            <a:pPr marL="514350" indent="-514350">
              <a:buFont typeface="+mj-lt"/>
              <a:buAutoNum type="arabicPeriod"/>
            </a:pPr>
            <a:r>
              <a:rPr lang="en-US" dirty="0"/>
              <a:t>what ____________________ </a:t>
            </a:r>
          </a:p>
          <a:p>
            <a:pPr marL="514350" indent="-514350">
              <a:buFont typeface="+mj-lt"/>
              <a:buAutoNum type="arabicPeriod"/>
            </a:pPr>
            <a:r>
              <a:rPr lang="en-US" dirty="0"/>
              <a:t>where ____________________ </a:t>
            </a:r>
          </a:p>
          <a:p>
            <a:pPr marL="514350" indent="-514350">
              <a:buFont typeface="+mj-lt"/>
              <a:buAutoNum type="arabicPeriod"/>
            </a:pPr>
            <a:r>
              <a:rPr lang="en-US" dirty="0"/>
              <a:t>how ____________________</a:t>
            </a:r>
          </a:p>
          <a:p>
            <a:pPr marL="514350" indent="-514350">
              <a:buFont typeface="+mj-lt"/>
              <a:buAutoNum type="arabicPeriod"/>
            </a:pPr>
            <a:r>
              <a:rPr lang="en-US" dirty="0"/>
              <a:t>when ____________________ </a:t>
            </a:r>
          </a:p>
          <a:p>
            <a:pPr marL="514350" indent="-514350">
              <a:buFont typeface="+mj-lt"/>
              <a:buAutoNum type="arabicPeriod"/>
            </a:pPr>
            <a:r>
              <a:rPr lang="en-US" dirty="0"/>
              <a:t>why ____________________ </a:t>
            </a:r>
          </a:p>
          <a:p>
            <a:pPr marL="514350" indent="-514350">
              <a:buFont typeface="+mj-lt"/>
              <a:buAutoNum type="arabicPeriod"/>
            </a:pPr>
            <a:r>
              <a:rPr lang="en-US" dirty="0"/>
              <a:t>who ____________________</a:t>
            </a:r>
          </a:p>
          <a:p>
            <a:endParaRPr lang="en-US" dirty="0"/>
          </a:p>
        </p:txBody>
      </p:sp>
    </p:spTree>
    <p:extLst>
      <p:ext uri="{BB962C8B-B14F-4D97-AF65-F5344CB8AC3E}">
        <p14:creationId xmlns:p14="http://schemas.microsoft.com/office/powerpoint/2010/main" val="3064757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dirty="0"/>
              <a:t>The climb was much easier for them than it was for Jeff and (I/me/myself).</a:t>
            </a:r>
          </a:p>
          <a:p>
            <a:pPr marL="514350" indent="-514350">
              <a:buFont typeface="+mj-lt"/>
              <a:buAutoNum type="arabicPeriod"/>
            </a:pPr>
            <a:r>
              <a:rPr lang="en-US" dirty="0"/>
              <a:t>The other contestants did not seem as confident as (he/him).</a:t>
            </a:r>
          </a:p>
          <a:p>
            <a:pPr marL="514350" indent="-514350">
              <a:buFont typeface="+mj-lt"/>
              <a:buAutoNum type="arabicPeriod"/>
            </a:pPr>
            <a:r>
              <a:rPr lang="en-US" dirty="0"/>
              <a:t>Within a week, George and (me/I) will have completed the project.</a:t>
            </a:r>
          </a:p>
          <a:p>
            <a:pPr marL="514350" indent="-514350">
              <a:buFont typeface="+mj-lt"/>
              <a:buAutoNum type="arabicPeriod"/>
            </a:pPr>
            <a:r>
              <a:rPr lang="en-US" dirty="0"/>
              <a:t>(Us/We) detectives are always careful to follow every lead.</a:t>
            </a:r>
          </a:p>
          <a:p>
            <a:pPr marL="514350" indent="-514350">
              <a:buFont typeface="+mj-lt"/>
              <a:buAutoNum type="arabicPeriod"/>
            </a:pPr>
            <a:r>
              <a:rPr lang="en-US" dirty="0"/>
              <a:t>Every student should make (his or her/their) own study plan.</a:t>
            </a:r>
          </a:p>
          <a:p>
            <a:pPr marL="514350" indent="-514350">
              <a:buFont typeface="+mj-lt"/>
              <a:buAutoNum type="arabicPeriod"/>
            </a:pPr>
            <a:r>
              <a:rPr lang="en-US" dirty="0"/>
              <a:t>They never seem to listen to the opinions of (us/we) students as they should</a:t>
            </a:r>
            <a:r>
              <a:rPr lang="en-US" i="1" dirty="0"/>
              <a:t>.</a:t>
            </a: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34210209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Me</a:t>
            </a:r>
          </a:p>
          <a:p>
            <a:pPr marL="514350" indent="-514350">
              <a:buFont typeface="+mj-lt"/>
              <a:buAutoNum type="arabicPeriod"/>
            </a:pPr>
            <a:r>
              <a:rPr lang="en-US" dirty="0"/>
              <a:t>He- subject of an implied verb</a:t>
            </a:r>
          </a:p>
          <a:p>
            <a:pPr marL="514350" indent="-514350">
              <a:buFont typeface="+mj-lt"/>
              <a:buAutoNum type="arabicPeriod"/>
            </a:pPr>
            <a:r>
              <a:rPr lang="en-US" dirty="0"/>
              <a:t>I-subject of a verb</a:t>
            </a:r>
          </a:p>
          <a:p>
            <a:pPr marL="514350" indent="-514350">
              <a:buFont typeface="+mj-lt"/>
              <a:buAutoNum type="arabicPeriod"/>
            </a:pPr>
            <a:r>
              <a:rPr lang="en-US" dirty="0"/>
              <a:t>We- subject of a verb</a:t>
            </a:r>
          </a:p>
          <a:p>
            <a:pPr marL="514350" indent="-514350">
              <a:buFont typeface="+mj-lt"/>
              <a:buAutoNum type="arabicPeriod"/>
            </a:pPr>
            <a:r>
              <a:rPr lang="en-US" dirty="0"/>
              <a:t>His or her-possessive modifier of the noun, must agree with singular antecedent</a:t>
            </a:r>
          </a:p>
          <a:p>
            <a:pPr marL="514350" indent="-514350">
              <a:buFont typeface="+mj-lt"/>
              <a:buAutoNum type="arabicPeriod"/>
            </a:pPr>
            <a:r>
              <a:rPr lang="en-US" dirty="0"/>
              <a:t>Us-object of a preposition</a:t>
            </a:r>
          </a:p>
          <a:p>
            <a:endParaRPr lang="en-US" dirty="0"/>
          </a:p>
        </p:txBody>
      </p:sp>
    </p:spTree>
    <p:extLst>
      <p:ext uri="{BB962C8B-B14F-4D97-AF65-F5344CB8AC3E}">
        <p14:creationId xmlns:p14="http://schemas.microsoft.com/office/powerpoint/2010/main" val="14547490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Practice</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solidFill>
                  <a:srgbClr val="0000CC"/>
                </a:solidFill>
              </a:rPr>
              <a:t>“</a:t>
            </a:r>
            <a:r>
              <a:rPr lang="en-US" dirty="0">
                <a:solidFill>
                  <a:srgbClr val="0000CC"/>
                </a:solidFill>
              </a:rPr>
              <a:t>“The Salem tragedy…developed from a paradox….Simply, it was this: for good purposes, even high purposes, the people of Salem developed a theocracy, a combine of state and religious power whose function was to keep the community together, and to prevent any kind of disunity that might open it to destruction by material or ideological enemies. It was forged for a necessary purpose and accomplished that purpose. But all organization is and must be grounded on the idea of exclusion and prohibition, just as two objects cannot occupy the same space….The witch-hunt was a perverse manifestation of the panic which set in among all classes when the balance began to turn toward greater individual freedom.-Miller “The Crucible” (</a:t>
            </a:r>
            <a:r>
              <a:rPr lang="en-US" dirty="0" err="1">
                <a:solidFill>
                  <a:srgbClr val="0000CC"/>
                </a:solidFill>
              </a:rPr>
              <a:t>I.paragraph</a:t>
            </a:r>
            <a:r>
              <a:rPr lang="en-US" dirty="0">
                <a:solidFill>
                  <a:srgbClr val="0000CC"/>
                </a:solidFill>
              </a:rPr>
              <a:t> 15)”</a:t>
            </a:r>
          </a:p>
          <a:p>
            <a:pPr marL="514350" indent="-514350">
              <a:buFont typeface="+mj-lt"/>
              <a:buAutoNum type="arabicPeriod"/>
            </a:pPr>
            <a:r>
              <a:rPr lang="en-US" dirty="0"/>
              <a:t>Describe Miller’s diction in this excerpt. What does it reveal about his purpose and tone?</a:t>
            </a:r>
          </a:p>
          <a:p>
            <a:pPr marL="514350" indent="-514350">
              <a:buFont typeface="+mj-lt"/>
              <a:buAutoNum type="arabicPeriod"/>
            </a:pPr>
            <a:r>
              <a:rPr lang="en-US" dirty="0"/>
              <a:t>How is an author’s voice typically expressed in a dramatic work.  What is the significance of having the author use his voice so directly in the play?</a:t>
            </a:r>
          </a:p>
          <a:p>
            <a:pPr marL="0" indent="0">
              <a:buNone/>
            </a:pPr>
            <a:endParaRPr lang="en-US" dirty="0"/>
          </a:p>
        </p:txBody>
      </p:sp>
    </p:spTree>
    <p:extLst>
      <p:ext uri="{BB962C8B-B14F-4D97-AF65-F5344CB8AC3E}">
        <p14:creationId xmlns:p14="http://schemas.microsoft.com/office/powerpoint/2010/main" val="31363236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9/21/2016</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	</a:t>
            </a:r>
          </a:p>
          <a:p>
            <a:r>
              <a:rPr lang="en-US" dirty="0">
                <a:solidFill>
                  <a:srgbClr val="C00000"/>
                </a:solidFill>
              </a:rPr>
              <a:t>Complete both sides of the Ticket-in</a:t>
            </a:r>
          </a:p>
          <a:p>
            <a:r>
              <a:rPr lang="en-US" dirty="0">
                <a:solidFill>
                  <a:srgbClr val="C00000"/>
                </a:solidFill>
              </a:rPr>
              <a:t>Review the Daily Objectives and Essential Questions</a:t>
            </a:r>
          </a:p>
          <a:p>
            <a:r>
              <a:rPr lang="en-US" dirty="0" smtClean="0">
                <a:solidFill>
                  <a:srgbClr val="C00000"/>
                </a:solidFill>
              </a:rPr>
              <a:t>Grammar Practice</a:t>
            </a:r>
            <a:endParaRPr lang="en-US" dirty="0">
              <a:solidFill>
                <a:srgbClr val="C00000"/>
              </a:solidFill>
            </a:endParaRPr>
          </a:p>
          <a:p>
            <a:r>
              <a:rPr lang="en-US" dirty="0" smtClean="0">
                <a:solidFill>
                  <a:srgbClr val="C00000"/>
                </a:solidFill>
              </a:rPr>
              <a:t>Detail </a:t>
            </a:r>
            <a:r>
              <a:rPr lang="en-US" dirty="0">
                <a:solidFill>
                  <a:srgbClr val="C00000"/>
                </a:solidFill>
              </a:rPr>
              <a:t>Practice</a:t>
            </a:r>
          </a:p>
          <a:p>
            <a:r>
              <a:rPr lang="en-US" dirty="0" smtClean="0">
                <a:solidFill>
                  <a:srgbClr val="0000CC"/>
                </a:solidFill>
              </a:rPr>
              <a:t>Complete the Crucible and Continue </a:t>
            </a:r>
            <a:r>
              <a:rPr lang="en-US" dirty="0">
                <a:solidFill>
                  <a:srgbClr val="0000CC"/>
                </a:solidFill>
              </a:rPr>
              <a:t>Developing Seminar Questions </a:t>
            </a:r>
            <a:endParaRPr lang="en-US" dirty="0" smtClean="0">
              <a:solidFill>
                <a:srgbClr val="0000CC"/>
              </a:solidFill>
            </a:endParaRPr>
          </a:p>
          <a:p>
            <a:r>
              <a:rPr lang="en-US" dirty="0" smtClean="0">
                <a:solidFill>
                  <a:srgbClr val="C00000"/>
                </a:solidFill>
              </a:rPr>
              <a:t>Complete </a:t>
            </a:r>
            <a:r>
              <a:rPr lang="en-US" dirty="0">
                <a:solidFill>
                  <a:srgbClr val="C00000"/>
                </a:solidFill>
              </a:rPr>
              <a:t>the Closure Questions</a:t>
            </a:r>
          </a:p>
          <a:p>
            <a:endParaRPr lang="en-US" dirty="0"/>
          </a:p>
        </p:txBody>
      </p:sp>
    </p:spTree>
    <p:extLst>
      <p:ext uri="{BB962C8B-B14F-4D97-AF65-F5344CB8AC3E}">
        <p14:creationId xmlns:p14="http://schemas.microsoft.com/office/powerpoint/2010/main" val="30829273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pPr marL="0" indent="0">
              <a:buNone/>
            </a:pPr>
            <a:endParaRPr lang="en-US" dirty="0"/>
          </a:p>
        </p:txBody>
      </p:sp>
    </p:spTree>
    <p:extLst>
      <p:ext uri="{BB962C8B-B14F-4D97-AF65-F5344CB8AC3E}">
        <p14:creationId xmlns:p14="http://schemas.microsoft.com/office/powerpoint/2010/main" val="14431163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Practice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1. </a:t>
            </a:r>
            <a:r>
              <a:rPr lang="en-US" i="1" dirty="0"/>
              <a:t>The university presented the honor to David and (he/him).</a:t>
            </a:r>
          </a:p>
          <a:p>
            <a:pPr marL="0" indent="0">
              <a:buNone/>
            </a:pPr>
            <a:r>
              <a:rPr lang="en-US" dirty="0"/>
              <a:t>2. </a:t>
            </a:r>
            <a:r>
              <a:rPr lang="en-US" i="1" dirty="0"/>
              <a:t>After the game, we all agreed that no one had played harder than (he/him).</a:t>
            </a:r>
          </a:p>
          <a:p>
            <a:pPr marL="0" indent="0">
              <a:buNone/>
            </a:pPr>
            <a:r>
              <a:rPr lang="en-US" dirty="0"/>
              <a:t>3. </a:t>
            </a:r>
            <a:r>
              <a:rPr lang="en-US" i="1" dirty="0"/>
              <a:t>Justine and (me/I) have always been closest friends.</a:t>
            </a:r>
          </a:p>
          <a:p>
            <a:pPr marL="0" indent="0">
              <a:buNone/>
            </a:pPr>
            <a:r>
              <a:rPr lang="en-US" dirty="0"/>
              <a:t>4. </a:t>
            </a:r>
            <a:r>
              <a:rPr lang="en-US" i="1" dirty="0"/>
              <a:t>There is no point in (our/us) delaying the tests any longer.</a:t>
            </a:r>
          </a:p>
          <a:p>
            <a:pPr marL="0" indent="0">
              <a:buNone/>
            </a:pPr>
            <a:r>
              <a:rPr lang="en-US" dirty="0"/>
              <a:t>5. </a:t>
            </a:r>
            <a:r>
              <a:rPr lang="en-US" i="1" dirty="0"/>
              <a:t>I shall grant immortality to (he/him) who can pull the sword from the stone.</a:t>
            </a:r>
          </a:p>
          <a:p>
            <a:pPr marL="0" indent="0">
              <a:buNone/>
            </a:pPr>
            <a:r>
              <a:rPr lang="en-US" dirty="0"/>
              <a:t>6. </a:t>
            </a:r>
            <a:r>
              <a:rPr lang="en-US" i="1" dirty="0"/>
              <a:t>It seems quite clear that you and (I/me) will have to work together to solve this problem.</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1910813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Him-object of the preposition</a:t>
            </a:r>
          </a:p>
          <a:p>
            <a:pPr marL="514350" indent="-514350">
              <a:buFont typeface="+mj-lt"/>
              <a:buAutoNum type="arabicPeriod"/>
            </a:pPr>
            <a:r>
              <a:rPr lang="en-US" dirty="0"/>
              <a:t>He- subject of implied verb</a:t>
            </a:r>
          </a:p>
          <a:p>
            <a:pPr marL="514350" indent="-514350">
              <a:buFont typeface="+mj-lt"/>
              <a:buAutoNum type="arabicPeriod"/>
            </a:pPr>
            <a:r>
              <a:rPr lang="en-US" dirty="0"/>
              <a:t>I-subject</a:t>
            </a:r>
          </a:p>
          <a:p>
            <a:pPr marL="514350" indent="-514350">
              <a:buFont typeface="+mj-lt"/>
              <a:buAutoNum type="arabicPeriod"/>
            </a:pPr>
            <a:r>
              <a:rPr lang="en-US" dirty="0"/>
              <a:t>Our- delaying is the object of the preposition so the pronoun should not be objective</a:t>
            </a:r>
          </a:p>
          <a:p>
            <a:pPr marL="514350" indent="-514350">
              <a:buFont typeface="+mj-lt"/>
              <a:buAutoNum type="arabicPeriod"/>
            </a:pPr>
            <a:r>
              <a:rPr lang="en-US" dirty="0"/>
              <a:t>Him-object of a preposition</a:t>
            </a:r>
          </a:p>
          <a:p>
            <a:pPr marL="514350" indent="-514350">
              <a:buFont typeface="+mj-lt"/>
              <a:buAutoNum type="arabicPeriod"/>
            </a:pPr>
            <a:r>
              <a:rPr lang="en-US" dirty="0"/>
              <a:t>I-subject</a:t>
            </a:r>
          </a:p>
          <a:p>
            <a:pPr marL="0" indent="0">
              <a:buNone/>
            </a:pPr>
            <a:endParaRPr lang="en-US" dirty="0"/>
          </a:p>
        </p:txBody>
      </p:sp>
    </p:spTree>
    <p:extLst>
      <p:ext uri="{BB962C8B-B14F-4D97-AF65-F5344CB8AC3E}">
        <p14:creationId xmlns:p14="http://schemas.microsoft.com/office/powerpoint/2010/main" val="20955129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00CC"/>
                </a:solidFill>
              </a:rPr>
              <a:t>“ABIGAIL, </a:t>
            </a:r>
            <a:r>
              <a:rPr lang="en-US" i="1" dirty="0">
                <a:solidFill>
                  <a:srgbClr val="0000CC"/>
                </a:solidFill>
              </a:rPr>
              <a:t>with a bitter anger:</a:t>
            </a:r>
            <a:r>
              <a:rPr lang="en-US" dirty="0">
                <a:solidFill>
                  <a:srgbClr val="0000CC"/>
                </a:solidFill>
              </a:rPr>
              <a:t> Oh, I marvel how such a strong man may let such a sickly wife be-</a:t>
            </a:r>
            <a:br>
              <a:rPr lang="en-US" dirty="0">
                <a:solidFill>
                  <a:srgbClr val="0000CC"/>
                </a:solidFill>
              </a:rPr>
            </a:br>
            <a:r>
              <a:rPr lang="en-US" dirty="0">
                <a:solidFill>
                  <a:srgbClr val="0000CC"/>
                </a:solidFill>
              </a:rPr>
              <a:t>PROCTOR, </a:t>
            </a:r>
            <a:r>
              <a:rPr lang="en-US" i="1" dirty="0">
                <a:solidFill>
                  <a:srgbClr val="0000CC"/>
                </a:solidFill>
              </a:rPr>
              <a:t>angered</a:t>
            </a:r>
            <a:r>
              <a:rPr lang="en-US" dirty="0">
                <a:solidFill>
                  <a:srgbClr val="0000CC"/>
                </a:solidFill>
              </a:rPr>
              <a:t>-</a:t>
            </a:r>
            <a:r>
              <a:rPr lang="en-US" i="1" dirty="0">
                <a:solidFill>
                  <a:srgbClr val="0000CC"/>
                </a:solidFill>
              </a:rPr>
              <a:t>at himself as well:</a:t>
            </a:r>
            <a:r>
              <a:rPr lang="en-US" dirty="0">
                <a:solidFill>
                  <a:srgbClr val="0000CC"/>
                </a:solidFill>
              </a:rPr>
              <a:t> You'll speak </a:t>
            </a:r>
            <a:r>
              <a:rPr lang="en-US" dirty="0" err="1">
                <a:solidFill>
                  <a:srgbClr val="0000CC"/>
                </a:solidFill>
              </a:rPr>
              <a:t>nothin</a:t>
            </a:r>
            <a:r>
              <a:rPr lang="en-US" dirty="0">
                <a:solidFill>
                  <a:srgbClr val="0000CC"/>
                </a:solidFill>
              </a:rPr>
              <a:t>' of Elizabeth!</a:t>
            </a:r>
            <a:br>
              <a:rPr lang="en-US" dirty="0">
                <a:solidFill>
                  <a:srgbClr val="0000CC"/>
                </a:solidFill>
              </a:rPr>
            </a:br>
            <a:r>
              <a:rPr lang="en-US" dirty="0">
                <a:solidFill>
                  <a:srgbClr val="0000CC"/>
                </a:solidFill>
              </a:rPr>
              <a:t>ABIGAIL: She is blackening my name in the village! She is telling lies about me! She is a cold, sniveling woman, and you bend to her! Let her turn you like a-</a:t>
            </a:r>
            <a:br>
              <a:rPr lang="en-US" dirty="0">
                <a:solidFill>
                  <a:srgbClr val="0000CC"/>
                </a:solidFill>
              </a:rPr>
            </a:br>
            <a:r>
              <a:rPr lang="en-US" dirty="0">
                <a:solidFill>
                  <a:srgbClr val="0000CC"/>
                </a:solidFill>
              </a:rPr>
              <a:t>PROCTOR, </a:t>
            </a:r>
            <a:r>
              <a:rPr lang="en-US" i="1" dirty="0">
                <a:solidFill>
                  <a:srgbClr val="0000CC"/>
                </a:solidFill>
              </a:rPr>
              <a:t>shaking her:</a:t>
            </a:r>
            <a:r>
              <a:rPr lang="en-US" dirty="0">
                <a:solidFill>
                  <a:srgbClr val="0000CC"/>
                </a:solidFill>
              </a:rPr>
              <a:t> Do you look for </a:t>
            </a:r>
            <a:r>
              <a:rPr lang="en-US" dirty="0" err="1">
                <a:solidFill>
                  <a:srgbClr val="0000CC"/>
                </a:solidFill>
              </a:rPr>
              <a:t>whippin</a:t>
            </a:r>
            <a:r>
              <a:rPr lang="en-US" dirty="0">
                <a:solidFill>
                  <a:srgbClr val="0000CC"/>
                </a:solidFill>
              </a:rPr>
              <a:t>'?” – Miller, “The Crucible” (I.202-205)</a:t>
            </a:r>
          </a:p>
          <a:p>
            <a:pPr marL="514350" indent="-514350">
              <a:buFont typeface="+mj-lt"/>
              <a:buAutoNum type="arabicPeriod"/>
            </a:pPr>
            <a:r>
              <a:rPr lang="en-US" dirty="0"/>
              <a:t>What oppositions does the author emphasize in this quotation? How does the author use this to directly and indirectly characterize Abigail, Proctor, and Goody(Mrs.) Proctor?</a:t>
            </a:r>
          </a:p>
          <a:p>
            <a:pPr marL="514350" indent="-514350">
              <a:buFont typeface="+mj-lt"/>
              <a:buAutoNum type="arabicPeriod"/>
            </a:pPr>
            <a:r>
              <a:rPr lang="en-US" dirty="0"/>
              <a:t>What is ironic about the information being shared?</a:t>
            </a:r>
          </a:p>
          <a:p>
            <a:pPr marL="0" indent="0">
              <a:buNone/>
            </a:pPr>
            <a:endParaRPr lang="en-US" dirty="0"/>
          </a:p>
        </p:txBody>
      </p:sp>
    </p:spTree>
    <p:extLst>
      <p:ext uri="{BB962C8B-B14F-4D97-AF65-F5344CB8AC3E}">
        <p14:creationId xmlns:p14="http://schemas.microsoft.com/office/powerpoint/2010/main" val="10636789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37099867"/>
              </p:ext>
            </p:extLst>
          </p:nvPr>
        </p:nvGraphicFramePr>
        <p:xfrm>
          <a:off x="301625" y="1527175"/>
          <a:ext cx="8504238" cy="457200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What I have already</a:t>
                      </a:r>
                      <a:r>
                        <a:rPr lang="en-US" baseline="0" dirty="0" smtClean="0"/>
                        <a:t> learned?</a:t>
                      </a:r>
                      <a:endParaRPr lang="en-US" dirty="0"/>
                    </a:p>
                  </a:txBody>
                  <a:tcPr/>
                </a:tc>
                <a:tc>
                  <a:txBody>
                    <a:bodyPr/>
                    <a:lstStyle/>
                    <a:p>
                      <a:r>
                        <a:rPr lang="en-US" dirty="0" smtClean="0"/>
                        <a:t>What do I still</a:t>
                      </a:r>
                      <a:r>
                        <a:rPr lang="en-US" baseline="0" dirty="0" smtClean="0"/>
                        <a:t> need to question or discover for the Seminar?</a:t>
                      </a:r>
                    </a:p>
                  </a:txBody>
                  <a:tcPr/>
                </a:tc>
              </a:tr>
              <a:tr h="370840">
                <a:tc>
                  <a:txBody>
                    <a:bodyPr/>
                    <a:lstStyle/>
                    <a:p>
                      <a:endParaRPr lang="en-US"/>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r>
            </a:tbl>
          </a:graphicData>
        </a:graphic>
      </p:graphicFrame>
    </p:spTree>
    <p:extLst>
      <p:ext uri="{BB962C8B-B14F-4D97-AF65-F5344CB8AC3E}">
        <p14:creationId xmlns:p14="http://schemas.microsoft.com/office/powerpoint/2010/main" val="359758876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24007702"/>
              </p:ext>
            </p:extLst>
          </p:nvPr>
        </p:nvGraphicFramePr>
        <p:xfrm>
          <a:off x="301625" y="1527173"/>
          <a:ext cx="8504238" cy="4873626"/>
        </p:xfrm>
        <a:graphic>
          <a:graphicData uri="http://schemas.openxmlformats.org/drawingml/2006/table">
            <a:tbl>
              <a:tblPr firstRow="1" bandRow="1">
                <a:tableStyleId>{5C22544A-7EE6-4342-B048-85BDC9FD1C3A}</a:tableStyleId>
              </a:tblPr>
              <a:tblGrid>
                <a:gridCol w="4252119"/>
                <a:gridCol w="4252119"/>
              </a:tblGrid>
              <a:tr h="2436813">
                <a:tc>
                  <a:txBody>
                    <a:bodyPr/>
                    <a:lstStyle/>
                    <a:p>
                      <a:endParaRPr lang="en-US" dirty="0"/>
                    </a:p>
                  </a:txBody>
                  <a:tcPr/>
                </a:tc>
                <a:tc>
                  <a:txBody>
                    <a:bodyPr/>
                    <a:lstStyle/>
                    <a:p>
                      <a:endParaRPr lang="en-US" dirty="0"/>
                    </a:p>
                  </a:txBody>
                  <a:tcPr/>
                </a:tc>
              </a:tr>
              <a:tr h="2436813">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14991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Notes</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92500"/>
          </a:bodyPr>
          <a:lstStyle/>
          <a:p>
            <a:r>
              <a:rPr lang="en-US" dirty="0" smtClean="0">
                <a:solidFill>
                  <a:srgbClr val="C00000"/>
                </a:solidFill>
              </a:rPr>
              <a:t>Details are facts, observations, and incidents, and sometimes images.  Details are used to develop a topic and shape the author’s voice and style.</a:t>
            </a:r>
          </a:p>
          <a:p>
            <a:r>
              <a:rPr lang="en-US" dirty="0" smtClean="0">
                <a:solidFill>
                  <a:srgbClr val="CC00CC"/>
                </a:solidFill>
              </a:rPr>
              <a:t>Specific details focus the reader’s attention and bring the audience into the scene, causing the reader to participate in the text.  The more specific the detail the greater the focus on the object described.</a:t>
            </a:r>
          </a:p>
          <a:p>
            <a:r>
              <a:rPr lang="en-US" dirty="0" smtClean="0">
                <a:solidFill>
                  <a:srgbClr val="0000CC"/>
                </a:solidFill>
              </a:rPr>
              <a:t>An author uses detail to make abstraction concrete or through understatement/generalizations (lack of detail) may offer a contrast and avoid trivializing an incident.</a:t>
            </a:r>
          </a:p>
          <a:p>
            <a:r>
              <a:rPr lang="en-US" dirty="0" smtClean="0"/>
              <a:t>Good writers choose detail with care, selecting those details that add meaning and avoiding those that detract.</a:t>
            </a:r>
            <a:endParaRPr lang="en-US" dirty="0"/>
          </a:p>
        </p:txBody>
      </p:sp>
    </p:spTree>
    <p:extLst>
      <p:ext uri="{BB962C8B-B14F-4D97-AF65-F5344CB8AC3E}">
        <p14:creationId xmlns:p14="http://schemas.microsoft.com/office/powerpoint/2010/main" val="31537264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9/22/2016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 </a:t>
            </a:r>
            <a:r>
              <a:rPr lang="en-US" dirty="0">
                <a:solidFill>
                  <a:srgbClr val="C00000"/>
                </a:solidFill>
              </a:rPr>
              <a:t>Annotated Articles </a:t>
            </a:r>
          </a:p>
          <a:p>
            <a:r>
              <a:rPr lang="en-US" dirty="0">
                <a:solidFill>
                  <a:srgbClr val="C00000"/>
                </a:solidFill>
              </a:rPr>
              <a:t>Complete both sides of the Ticket-in</a:t>
            </a:r>
          </a:p>
          <a:p>
            <a:r>
              <a:rPr lang="en-US" dirty="0">
                <a:solidFill>
                  <a:srgbClr val="C00000"/>
                </a:solidFill>
              </a:rPr>
              <a:t>Review the Daily Objectives and Essential Questions</a:t>
            </a:r>
          </a:p>
          <a:p>
            <a:r>
              <a:rPr lang="en-US" dirty="0">
                <a:solidFill>
                  <a:srgbClr val="C00000"/>
                </a:solidFill>
              </a:rPr>
              <a:t>Grammar Notes and Practice</a:t>
            </a:r>
          </a:p>
          <a:p>
            <a:r>
              <a:rPr lang="en-US" dirty="0" smtClean="0">
                <a:solidFill>
                  <a:srgbClr val="C00000"/>
                </a:solidFill>
              </a:rPr>
              <a:t>Detail </a:t>
            </a:r>
            <a:r>
              <a:rPr lang="en-US" dirty="0">
                <a:solidFill>
                  <a:srgbClr val="C00000"/>
                </a:solidFill>
              </a:rPr>
              <a:t>Practice</a:t>
            </a:r>
          </a:p>
          <a:p>
            <a:r>
              <a:rPr lang="en-US" dirty="0">
                <a:solidFill>
                  <a:srgbClr val="002060"/>
                </a:solidFill>
              </a:rPr>
              <a:t> </a:t>
            </a:r>
            <a:r>
              <a:rPr lang="en-US" dirty="0" smtClean="0">
                <a:solidFill>
                  <a:srgbClr val="002060"/>
                </a:solidFill>
              </a:rPr>
              <a:t>Socratic Seminar</a:t>
            </a:r>
            <a:endParaRPr lang="en-US" dirty="0">
              <a:solidFill>
                <a:srgbClr val="002060"/>
              </a:solidFill>
            </a:endParaRP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113078383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r>
              <a:rPr lang="en-US" dirty="0"/>
              <a:t>What are the characteristics of a successful community?</a:t>
            </a:r>
          </a:p>
          <a:p>
            <a:r>
              <a:rPr lang="en-US" dirty="0"/>
              <a:t>What is the role of the individual in a community that has become dysfunctional?  What is the role of the community when an individual becomes dysfunctional?</a:t>
            </a:r>
          </a:p>
          <a:p>
            <a:r>
              <a:rPr lang="en-US" dirty="0"/>
              <a:t>What is the role of the community in defining one’s identity, voice, and personal responsibility?</a:t>
            </a:r>
          </a:p>
          <a:p>
            <a:r>
              <a:rPr lang="en-US" dirty="0"/>
              <a:t>Is community involvement a necessity for emotional, social, political, and spiritual health?</a:t>
            </a:r>
          </a:p>
          <a:p>
            <a:endParaRPr lang="en-US" dirty="0"/>
          </a:p>
        </p:txBody>
      </p:sp>
    </p:spTree>
    <p:extLst>
      <p:ext uri="{BB962C8B-B14F-4D97-AF65-F5344CB8AC3E}">
        <p14:creationId xmlns:p14="http://schemas.microsoft.com/office/powerpoint/2010/main" val="81145718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i="1" dirty="0"/>
              <a:t>It might be hard for (him and me/he and I) to agree.</a:t>
            </a:r>
          </a:p>
          <a:p>
            <a:pPr marL="514350" indent="-514350">
              <a:buFont typeface="+mj-lt"/>
              <a:buAutoNum type="arabicPeriod"/>
            </a:pPr>
            <a:r>
              <a:rPr lang="en-US" i="1" dirty="0"/>
              <a:t>The other cheerleaders and (her/she) needed to practice on the weekend.</a:t>
            </a:r>
          </a:p>
          <a:p>
            <a:pPr marL="514350" indent="-514350">
              <a:buFont typeface="+mj-lt"/>
              <a:buAutoNum type="arabicPeriod"/>
            </a:pPr>
            <a:r>
              <a:rPr lang="en-US" i="1" dirty="0"/>
              <a:t>The tabloid media were thrilled about (him/his) making such a fool of himself in public.</a:t>
            </a:r>
          </a:p>
          <a:p>
            <a:pPr marL="514350" indent="-514350">
              <a:buFont typeface="+mj-lt"/>
              <a:buAutoNum type="arabicPeriod"/>
            </a:pPr>
            <a:r>
              <a:rPr lang="en-US" i="1" dirty="0"/>
              <a:t>(We/Us) and the other members debated the issue for over 2 hours.</a:t>
            </a:r>
          </a:p>
          <a:p>
            <a:pPr marL="514350" indent="-514350">
              <a:buFont typeface="+mj-lt"/>
              <a:buAutoNum type="arabicPeriod"/>
            </a:pPr>
            <a:r>
              <a:rPr lang="en-US" dirty="0"/>
              <a:t>T</a:t>
            </a:r>
            <a:r>
              <a:rPr lang="en-US" i="1" dirty="0"/>
              <a:t>he owners of the club offered my wife and (me/I) a free bottle of wine with dinner.</a:t>
            </a:r>
          </a:p>
          <a:p>
            <a:pPr marL="514350" indent="-514350">
              <a:buFont typeface="+mj-lt"/>
              <a:buAutoNum type="arabicPeriod"/>
            </a:pPr>
            <a:r>
              <a:rPr lang="en-US" i="1" dirty="0"/>
              <a:t>No other runner on the team could outrun (myself/me).</a:t>
            </a:r>
          </a:p>
          <a:p>
            <a:pPr marL="514350" indent="-514350">
              <a:buFont typeface="+mj-lt"/>
              <a:buAutoNum type="arabicPeriod"/>
            </a:pPr>
            <a:r>
              <a:rPr lang="en-US" i="1" dirty="0"/>
              <a:t>The teachers were getting tired of (him/his) constantly falling asleep in class.</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49646747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a:solidFill>
                  <a:srgbClr val="0000CC"/>
                </a:solidFill>
              </a:rPr>
              <a:t>“PROCTOR: Can you speak one minute without we land in Hell again? I am sick of Hell!/PARRIS: It is not for you to say what is good for you to hear!/PROCTOR: I may speak my heart, I think![…]/PARRIS -</a:t>
            </a:r>
            <a:r>
              <a:rPr lang="en-US" i="1" dirty="0">
                <a:solidFill>
                  <a:srgbClr val="0000CC"/>
                </a:solidFill>
              </a:rPr>
              <a:t>now he's out with it:</a:t>
            </a:r>
            <a:r>
              <a:rPr lang="en-US" dirty="0">
                <a:solidFill>
                  <a:srgbClr val="0000CC"/>
                </a:solidFill>
              </a:rPr>
              <a:t> There is a party in this church. I am not blind; there is a faction and a party./PROCTOR: Against you?/PUTNAM: Against him and all authority!/PROCTOR: Why, then I must find it and join it.</a:t>
            </a:r>
            <a:r>
              <a:rPr lang="en-US" i="1" dirty="0">
                <a:solidFill>
                  <a:srgbClr val="0000CC"/>
                </a:solidFill>
              </a:rPr>
              <a:t/>
            </a:r>
            <a:br>
              <a:rPr lang="en-US" i="1" dirty="0">
                <a:solidFill>
                  <a:srgbClr val="0000CC"/>
                </a:solidFill>
              </a:rPr>
            </a:br>
            <a:r>
              <a:rPr lang="en-US" i="1" dirty="0">
                <a:solidFill>
                  <a:srgbClr val="0000CC"/>
                </a:solidFill>
              </a:rPr>
              <a:t>There is shock among the others./</a:t>
            </a:r>
            <a:r>
              <a:rPr lang="en-US" dirty="0">
                <a:solidFill>
                  <a:srgbClr val="0000CC"/>
                </a:solidFill>
              </a:rPr>
              <a:t>REBECCA: He does not mean that.</a:t>
            </a:r>
            <a:br>
              <a:rPr lang="en-US" dirty="0">
                <a:solidFill>
                  <a:srgbClr val="0000CC"/>
                </a:solidFill>
              </a:rPr>
            </a:br>
            <a:r>
              <a:rPr lang="en-US" dirty="0">
                <a:solidFill>
                  <a:srgbClr val="0000CC"/>
                </a:solidFill>
              </a:rPr>
              <a:t>PUTNAM: He confessed it now!/PROCTOR: I mean it solemnly, Rebecca; I like not the smell of this "authority.“/REBECCA: No, you cannot break charity with your minister. You are another kind, John. Clasp his hand, make your peace./PROCTOR: I have a crop to sow and lumber to drag home. – Miller “The Crucible”(I.275-277;278-289)</a:t>
            </a:r>
          </a:p>
          <a:p>
            <a:pPr marL="514350" indent="-514350">
              <a:buFont typeface="+mj-lt"/>
              <a:buAutoNum type="arabicPeriod"/>
            </a:pPr>
            <a:r>
              <a:rPr lang="en-US" dirty="0"/>
              <a:t>What oppositions does the author emphasize in this quotation? How does the author use this to directly and indirectly characterize Proctor, Parris, and Rebecca?</a:t>
            </a:r>
          </a:p>
          <a:p>
            <a:pPr marL="514350" indent="-514350">
              <a:buFont typeface="+mj-lt"/>
              <a:buAutoNum type="arabicPeriod"/>
            </a:pPr>
            <a:r>
              <a:rPr lang="en-US" dirty="0"/>
              <a:t>Why does the author include this secondary conflict within the first Act of the text?  What does it reveal the situation, characters, and the setting?</a:t>
            </a:r>
          </a:p>
          <a:p>
            <a:pPr marL="0" indent="0">
              <a:buNone/>
            </a:pPr>
            <a:endParaRPr lang="en-US" dirty="0"/>
          </a:p>
        </p:txBody>
      </p:sp>
    </p:spTree>
    <p:extLst>
      <p:ext uri="{BB962C8B-B14F-4D97-AF65-F5344CB8AC3E}">
        <p14:creationId xmlns:p14="http://schemas.microsoft.com/office/powerpoint/2010/main" val="41072623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9/23/2016</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a:solidFill>
                  <a:srgbClr val="C00000"/>
                </a:solidFill>
              </a:rPr>
              <a:t>AOW</a:t>
            </a:r>
          </a:p>
          <a:p>
            <a:r>
              <a:rPr lang="en-US" dirty="0">
                <a:solidFill>
                  <a:srgbClr val="C00000"/>
                </a:solidFill>
              </a:rPr>
              <a:t>Complete both sides of the Ticket-in</a:t>
            </a:r>
          </a:p>
          <a:p>
            <a:r>
              <a:rPr lang="en-US" dirty="0">
                <a:solidFill>
                  <a:srgbClr val="C00000"/>
                </a:solidFill>
              </a:rPr>
              <a:t>Review the Daily Objectives and Essential Questions</a:t>
            </a:r>
          </a:p>
          <a:p>
            <a:r>
              <a:rPr lang="en-US" dirty="0">
                <a:solidFill>
                  <a:srgbClr val="C00000"/>
                </a:solidFill>
              </a:rPr>
              <a:t>Complete the Test and Essay</a:t>
            </a:r>
          </a:p>
          <a:p>
            <a:r>
              <a:rPr lang="en-US" dirty="0">
                <a:solidFill>
                  <a:srgbClr val="C00000"/>
                </a:solidFill>
              </a:rPr>
              <a:t>Closure Questions</a:t>
            </a:r>
          </a:p>
          <a:p>
            <a:endParaRPr lang="en-US" dirty="0"/>
          </a:p>
        </p:txBody>
      </p:sp>
    </p:spTree>
    <p:extLst>
      <p:ext uri="{BB962C8B-B14F-4D97-AF65-F5344CB8AC3E}">
        <p14:creationId xmlns:p14="http://schemas.microsoft.com/office/powerpoint/2010/main" val="6735864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41359</TotalTime>
  <Words>8036</Words>
  <Application>Microsoft Office PowerPoint</Application>
  <PresentationFormat>On-screen Show (4:3)</PresentationFormat>
  <Paragraphs>598</Paragraphs>
  <Slides>94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Calibri</vt:lpstr>
      <vt:lpstr>Georgia</vt:lpstr>
      <vt:lpstr>Wingdings</vt:lpstr>
      <vt:lpstr>Wingdings 2</vt:lpstr>
      <vt:lpstr>Civic</vt:lpstr>
      <vt:lpstr>Honors English II Agenda 9/6/2016</vt:lpstr>
      <vt:lpstr>Essential Questions</vt:lpstr>
      <vt:lpstr>Pronoun Antecedent Agreement</vt:lpstr>
      <vt:lpstr>Pronoun Ambiguity</vt:lpstr>
      <vt:lpstr>Interrogative Pronouns</vt:lpstr>
      <vt:lpstr>Interrogative Pronouns</vt:lpstr>
      <vt:lpstr>Pronoun Consistency</vt:lpstr>
      <vt:lpstr>Practice</vt:lpstr>
      <vt:lpstr>Detail Notes</vt:lpstr>
      <vt:lpstr>Detail Practice</vt:lpstr>
      <vt:lpstr>Directions</vt:lpstr>
      <vt:lpstr>Honors English II Agenda 9/7/2016</vt:lpstr>
      <vt:lpstr>Essential Questions</vt:lpstr>
      <vt:lpstr>Select the appropriate pronoun in the following sentences</vt:lpstr>
      <vt:lpstr>Detail Practice</vt:lpstr>
      <vt:lpstr>Assignment- “Resistance to Civil Gov’t”</vt:lpstr>
      <vt:lpstr>Honors English II Agenda 9/8/2016</vt:lpstr>
      <vt:lpstr>Essential Questions</vt:lpstr>
      <vt:lpstr>Select the appropriate pronoun in the sentence.</vt:lpstr>
      <vt:lpstr>Detail Practice</vt:lpstr>
      <vt:lpstr>Symbol</vt:lpstr>
      <vt:lpstr>Symbols</vt:lpstr>
      <vt:lpstr>Symbols</vt:lpstr>
      <vt:lpstr>After Reading Masque, Complete the Following Chart</vt:lpstr>
      <vt:lpstr>Allegory</vt:lpstr>
      <vt:lpstr>Honors English II 9/9/2016</vt:lpstr>
      <vt:lpstr>Honors English II Agenda 9/12/2016</vt:lpstr>
      <vt:lpstr>Essential Questions</vt:lpstr>
      <vt:lpstr>Grammar-Select the appropriate pronoun in the sentence.</vt:lpstr>
      <vt:lpstr>Detail Practice</vt:lpstr>
      <vt:lpstr>How to analyze character</vt:lpstr>
      <vt:lpstr>DO NOT</vt:lpstr>
      <vt:lpstr>Characterization Review</vt:lpstr>
      <vt:lpstr>Characters</vt:lpstr>
      <vt:lpstr>Methods of Characterization</vt:lpstr>
      <vt:lpstr>Methods of Characterization</vt:lpstr>
      <vt:lpstr>Things to Consider</vt:lpstr>
      <vt:lpstr>Character Roles</vt:lpstr>
      <vt:lpstr>What kind of person is being described?</vt:lpstr>
      <vt:lpstr> Complete the Character Analysis Activity in Groups</vt:lpstr>
      <vt:lpstr>Setting Review</vt:lpstr>
      <vt:lpstr>Honors English II Agenda 9/13/2016</vt:lpstr>
      <vt:lpstr>Essential Questions</vt:lpstr>
      <vt:lpstr>Grammar-Correct any Pronoun/Antecedent Agreement Problems in the Following: </vt:lpstr>
      <vt:lpstr>Answers</vt:lpstr>
      <vt:lpstr>Detail Practice</vt:lpstr>
      <vt:lpstr>Mini-Seminar Questions “A Rose for Emily”</vt:lpstr>
      <vt:lpstr>Mini-Seminar Questions “A Rose for Emily”</vt:lpstr>
      <vt:lpstr>Mini-Seminar Questions “A Rose for Emily”</vt:lpstr>
      <vt:lpstr>Honors English II Agenda 9/14/2016</vt:lpstr>
      <vt:lpstr>Essential Questions</vt:lpstr>
      <vt:lpstr>Pronoun Antecedent Agreement Practice</vt:lpstr>
      <vt:lpstr>Answers</vt:lpstr>
      <vt:lpstr>Detail Practice</vt:lpstr>
      <vt:lpstr>Plot</vt:lpstr>
      <vt:lpstr>Basic Plot Structure in Fiction</vt:lpstr>
      <vt:lpstr>Oppositions</vt:lpstr>
      <vt:lpstr>Oppositions</vt:lpstr>
      <vt:lpstr>Irony</vt:lpstr>
      <vt:lpstr>Tone</vt:lpstr>
      <vt:lpstr>Honors English II Agenda 9/15/2016</vt:lpstr>
      <vt:lpstr>Essential Questions</vt:lpstr>
      <vt:lpstr>Pronoun Antecedent Agreement Practice</vt:lpstr>
      <vt:lpstr>Detail Practice</vt:lpstr>
      <vt:lpstr>View the Following</vt:lpstr>
      <vt:lpstr>Other Literary Devices</vt:lpstr>
      <vt:lpstr>Honors English II Agenda 9/19/2016</vt:lpstr>
      <vt:lpstr>Essential Questions</vt:lpstr>
      <vt:lpstr>Pronoun Case Review</vt:lpstr>
      <vt:lpstr>Subjective Pronouns</vt:lpstr>
      <vt:lpstr>Objective Pronouns</vt:lpstr>
      <vt:lpstr>Possessive Case</vt:lpstr>
      <vt:lpstr>Reflexive Pronouns</vt:lpstr>
      <vt:lpstr>Grammar Practice</vt:lpstr>
      <vt:lpstr>Answers</vt:lpstr>
      <vt:lpstr>Detail Practice </vt:lpstr>
      <vt:lpstr>Review</vt:lpstr>
      <vt:lpstr>Honors English II Agenda 9/20/2016</vt:lpstr>
      <vt:lpstr>Essential Questions</vt:lpstr>
      <vt:lpstr>Grammar Practice</vt:lpstr>
      <vt:lpstr>Answers</vt:lpstr>
      <vt:lpstr>Diction Practice</vt:lpstr>
      <vt:lpstr>Honors English II Agenda 9/21/2016</vt:lpstr>
      <vt:lpstr>Essential Questions</vt:lpstr>
      <vt:lpstr>Grammar Practice</vt:lpstr>
      <vt:lpstr>Answers</vt:lpstr>
      <vt:lpstr>Detail Practice</vt:lpstr>
      <vt:lpstr>Community</vt:lpstr>
      <vt:lpstr>Community</vt:lpstr>
      <vt:lpstr>Honors English II Agenda 9/22/2016</vt:lpstr>
      <vt:lpstr>Essential Questions</vt:lpstr>
      <vt:lpstr>Grammar Practice</vt:lpstr>
      <vt:lpstr>Detail Practice</vt:lpstr>
      <vt:lpstr>Honors English II Agenda 9/23/2016</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559</cp:revision>
  <cp:lastPrinted>2016-08-24T19:39:00Z</cp:lastPrinted>
  <dcterms:created xsi:type="dcterms:W3CDTF">2012-08-13T04:52:10Z</dcterms:created>
  <dcterms:modified xsi:type="dcterms:W3CDTF">2016-09-09T16:05:53Z</dcterms:modified>
</cp:coreProperties>
</file>