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4"/>
  </p:notesMasterIdLst>
  <p:sldIdLst>
    <p:sldId id="472" r:id="rId2"/>
    <p:sldId id="473" r:id="rId3"/>
    <p:sldId id="475" r:id="rId4"/>
    <p:sldId id="448" r:id="rId5"/>
    <p:sldId id="449" r:id="rId6"/>
    <p:sldId id="450" r:id="rId7"/>
    <p:sldId id="451" r:id="rId8"/>
    <p:sldId id="452" r:id="rId9"/>
    <p:sldId id="453" r:id="rId10"/>
    <p:sldId id="454" r:id="rId11"/>
    <p:sldId id="455" r:id="rId12"/>
    <p:sldId id="399" r:id="rId13"/>
    <p:sldId id="478" r:id="rId14"/>
    <p:sldId id="476" r:id="rId15"/>
    <p:sldId id="477" r:id="rId16"/>
    <p:sldId id="486" r:id="rId17"/>
    <p:sldId id="520" r:id="rId18"/>
    <p:sldId id="516" r:id="rId19"/>
    <p:sldId id="517" r:id="rId20"/>
    <p:sldId id="518" r:id="rId21"/>
    <p:sldId id="519" r:id="rId22"/>
    <p:sldId id="413" r:id="rId23"/>
    <p:sldId id="480" r:id="rId24"/>
    <p:sldId id="479" r:id="rId25"/>
    <p:sldId id="481" r:id="rId26"/>
    <p:sldId id="482" r:id="rId27"/>
    <p:sldId id="483" r:id="rId28"/>
    <p:sldId id="435" r:id="rId29"/>
    <p:sldId id="463" r:id="rId30"/>
    <p:sldId id="484" r:id="rId31"/>
    <p:sldId id="485" r:id="rId32"/>
    <p:sldId id="487" r:id="rId33"/>
    <p:sldId id="488" r:id="rId34"/>
    <p:sldId id="436" r:id="rId35"/>
    <p:sldId id="402" r:id="rId36"/>
    <p:sldId id="489" r:id="rId37"/>
    <p:sldId id="522" r:id="rId38"/>
    <p:sldId id="460" r:id="rId39"/>
    <p:sldId id="438" r:id="rId40"/>
    <p:sldId id="371" r:id="rId41"/>
    <p:sldId id="505" r:id="rId42"/>
    <p:sldId id="506" r:id="rId43"/>
    <p:sldId id="507" r:id="rId44"/>
    <p:sldId id="508" r:id="rId45"/>
    <p:sldId id="509" r:id="rId46"/>
    <p:sldId id="510" r:id="rId47"/>
    <p:sldId id="439" r:id="rId48"/>
    <p:sldId id="441" r:id="rId49"/>
    <p:sldId id="440" r:id="rId50"/>
    <p:sldId id="442" r:id="rId51"/>
    <p:sldId id="443" r:id="rId52"/>
    <p:sldId id="444" r:id="rId53"/>
    <p:sldId id="445" r:id="rId54"/>
    <p:sldId id="467" r:id="rId55"/>
    <p:sldId id="446" r:id="rId56"/>
    <p:sldId id="447" r:id="rId57"/>
    <p:sldId id="531" r:id="rId58"/>
    <p:sldId id="532" r:id="rId59"/>
    <p:sldId id="533" r:id="rId60"/>
    <p:sldId id="534" r:id="rId61"/>
    <p:sldId id="535" r:id="rId62"/>
    <p:sldId id="536" r:id="rId63"/>
    <p:sldId id="537" r:id="rId64"/>
    <p:sldId id="538" r:id="rId65"/>
    <p:sldId id="539" r:id="rId66"/>
    <p:sldId id="551" r:id="rId67"/>
    <p:sldId id="552" r:id="rId68"/>
    <p:sldId id="457" r:id="rId69"/>
    <p:sldId id="459" r:id="rId70"/>
    <p:sldId id="367" r:id="rId71"/>
    <p:sldId id="461" r:id="rId72"/>
    <p:sldId id="462" r:id="rId73"/>
    <p:sldId id="511" r:id="rId74"/>
    <p:sldId id="407" r:id="rId75"/>
    <p:sldId id="540" r:id="rId76"/>
    <p:sldId id="541" r:id="rId77"/>
    <p:sldId id="542" r:id="rId78"/>
    <p:sldId id="378" r:id="rId79"/>
    <p:sldId id="465" r:id="rId80"/>
    <p:sldId id="466" r:id="rId81"/>
    <p:sldId id="503" r:id="rId82"/>
    <p:sldId id="512" r:id="rId83"/>
    <p:sldId id="403" r:id="rId84"/>
    <p:sldId id="372" r:id="rId85"/>
    <p:sldId id="468" r:id="rId86"/>
    <p:sldId id="543" r:id="rId87"/>
    <p:sldId id="544" r:id="rId88"/>
    <p:sldId id="524" r:id="rId89"/>
    <p:sldId id="526" r:id="rId90"/>
    <p:sldId id="525" r:id="rId91"/>
    <p:sldId id="528" r:id="rId92"/>
    <p:sldId id="527" r:id="rId93"/>
    <p:sldId id="387" r:id="rId94"/>
    <p:sldId id="529" r:id="rId95"/>
    <p:sldId id="491" r:id="rId96"/>
    <p:sldId id="388" r:id="rId97"/>
    <p:sldId id="523" r:id="rId98"/>
    <p:sldId id="530" r:id="rId99"/>
    <p:sldId id="325" r:id="rId100"/>
    <p:sldId id="326" r:id="rId101"/>
    <p:sldId id="333" r:id="rId102"/>
    <p:sldId id="327" r:id="rId103"/>
    <p:sldId id="328" r:id="rId104"/>
    <p:sldId id="347" r:id="rId105"/>
    <p:sldId id="329" r:id="rId106"/>
    <p:sldId id="330" r:id="rId107"/>
    <p:sldId id="331" r:id="rId108"/>
    <p:sldId id="332" r:id="rId109"/>
    <p:sldId id="301" r:id="rId110"/>
    <p:sldId id="502" r:id="rId111"/>
    <p:sldId id="390" r:id="rId112"/>
    <p:sldId id="493" r:id="rId113"/>
    <p:sldId id="494" r:id="rId114"/>
    <p:sldId id="492" r:id="rId115"/>
    <p:sldId id="404" r:id="rId116"/>
    <p:sldId id="392" r:id="rId117"/>
    <p:sldId id="495" r:id="rId118"/>
    <p:sldId id="496" r:id="rId119"/>
    <p:sldId id="497" r:id="rId120"/>
    <p:sldId id="513" r:id="rId121"/>
    <p:sldId id="405" r:id="rId122"/>
    <p:sldId id="550" r:id="rId123"/>
    <p:sldId id="408" r:id="rId124"/>
    <p:sldId id="498" r:id="rId125"/>
    <p:sldId id="499" r:id="rId126"/>
    <p:sldId id="500" r:id="rId127"/>
    <p:sldId id="514" r:id="rId128"/>
    <p:sldId id="396" r:id="rId129"/>
    <p:sldId id="545" r:id="rId130"/>
    <p:sldId id="504" r:id="rId131"/>
    <p:sldId id="411" r:id="rId132"/>
    <p:sldId id="490" r:id="rId133"/>
    <p:sldId id="501" r:id="rId134"/>
    <p:sldId id="515" r:id="rId135"/>
    <p:sldId id="409" r:id="rId136"/>
    <p:sldId id="546" r:id="rId137"/>
    <p:sldId id="437" r:id="rId138"/>
    <p:sldId id="415" r:id="rId139"/>
    <p:sldId id="547" r:id="rId140"/>
    <p:sldId id="548" r:id="rId141"/>
    <p:sldId id="549" r:id="rId142"/>
    <p:sldId id="414" r:id="rId1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33CC"/>
    <a:srgbClr val="0000CC"/>
    <a:srgbClr val="FFCC00"/>
    <a:srgbClr val="CC00CC"/>
    <a:srgbClr val="FF9900"/>
    <a:srgbClr val="FF3300"/>
    <a:srgbClr val="008080"/>
    <a:srgbClr val="50000B"/>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387F39-38A7-EF8E-25D4-EC14472A0EBC}" v="1" dt="2019-01-01T21:53:20.865"/>
    <p1510:client id="{2677FEFC-16DD-ABA9-3646-1513BD5D3A99}" v="1" dt="2018-12-17T19:08:35.3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8" autoAdjust="0"/>
    <p:restoredTop sz="89587" autoAdjust="0"/>
  </p:normalViewPr>
  <p:slideViewPr>
    <p:cSldViewPr>
      <p:cViewPr varScale="1">
        <p:scale>
          <a:sx n="64" d="100"/>
          <a:sy n="64" d="100"/>
        </p:scale>
        <p:origin x="1368" y="78"/>
      </p:cViewPr>
      <p:guideLst>
        <p:guide orient="horz" pos="2160"/>
        <p:guide pos="2880"/>
      </p:guideLst>
    </p:cSldViewPr>
  </p:slideViewPr>
  <p:outlineViewPr>
    <p:cViewPr>
      <p:scale>
        <a:sx n="33" d="100"/>
        <a:sy n="33" d="100"/>
      </p:scale>
      <p:origin x="0" y="-52524"/>
    </p:cViewPr>
  </p:outlineViewPr>
  <p:notesTextViewPr>
    <p:cViewPr>
      <p:scale>
        <a:sx n="3" d="2"/>
        <a:sy n="3" d="2"/>
      </p:scale>
      <p:origin x="0" y="0"/>
    </p:cViewPr>
  </p:notesTextViewPr>
  <p:sorterViewPr>
    <p:cViewPr>
      <p:scale>
        <a:sx n="100" d="100"/>
        <a:sy n="100" d="100"/>
      </p:scale>
      <p:origin x="0" y="-25116"/>
    </p:cViewPr>
  </p:sorter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notesMaster" Target="notesMasters/notesMaster1.xml"/><Relationship Id="rId149" Type="http://schemas.microsoft.com/office/2016/11/relationships/changesInfo" Target="changesInfos/changesInfo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a Watkins _ Staff - WakeWomensAcademy" userId="S::awatkins2@wcpss.net::d41c0408-dc61-48ea-9e02-dc4c53998b31" providerId="AD" clId="Web-{9B386515-E35F-96FA-1026-961479706A26}"/>
    <pc:docChg chg="addSld delSld modSld sldOrd">
      <pc:chgData name="Asha Watkins _ Staff - WakeWomensAcademy" userId="S::awatkins2@wcpss.net::d41c0408-dc61-48ea-9e02-dc4c53998b31" providerId="AD" clId="Web-{9B386515-E35F-96FA-1026-961479706A26}" dt="2018-12-18T14:32:55.526" v="140"/>
      <pc:docMkLst>
        <pc:docMk/>
      </pc:docMkLst>
      <pc:sldChg chg="ord">
        <pc:chgData name="Asha Watkins _ Staff - WakeWomensAcademy" userId="S::awatkins2@wcpss.net::d41c0408-dc61-48ea-9e02-dc4c53998b31" providerId="AD" clId="Web-{9B386515-E35F-96FA-1026-961479706A26}" dt="2018-12-18T14:32:43.947" v="138"/>
        <pc:sldMkLst>
          <pc:docMk/>
          <pc:sldMk cId="330146038" sldId="413"/>
        </pc:sldMkLst>
      </pc:sldChg>
      <pc:sldChg chg="modSp">
        <pc:chgData name="Asha Watkins _ Staff - WakeWomensAcademy" userId="S::awatkins2@wcpss.net::d41c0408-dc61-48ea-9e02-dc4c53998b31" providerId="AD" clId="Web-{9B386515-E35F-96FA-1026-961479706A26}" dt="2018-12-18T14:21:19.291" v="107" actId="20577"/>
        <pc:sldMkLst>
          <pc:docMk/>
          <pc:sldMk cId="74420797" sldId="481"/>
        </pc:sldMkLst>
        <pc:spChg chg="mod">
          <ac:chgData name="Asha Watkins _ Staff - WakeWomensAcademy" userId="S::awatkins2@wcpss.net::d41c0408-dc61-48ea-9e02-dc4c53998b31" providerId="AD" clId="Web-{9B386515-E35F-96FA-1026-961479706A26}" dt="2018-12-18T14:21:19.291" v="107" actId="20577"/>
          <ac:spMkLst>
            <pc:docMk/>
            <pc:sldMk cId="74420797" sldId="481"/>
            <ac:spMk id="2" creationId="{00000000-0000-0000-0000-000000000000}"/>
          </ac:spMkLst>
        </pc:spChg>
      </pc:sldChg>
      <pc:sldChg chg="modSp">
        <pc:chgData name="Asha Watkins _ Staff - WakeWomensAcademy" userId="S::awatkins2@wcpss.net::d41c0408-dc61-48ea-9e02-dc4c53998b31" providerId="AD" clId="Web-{9B386515-E35F-96FA-1026-961479706A26}" dt="2018-12-18T14:21:27.650" v="112" actId="20577"/>
        <pc:sldMkLst>
          <pc:docMk/>
          <pc:sldMk cId="506843396" sldId="485"/>
        </pc:sldMkLst>
        <pc:spChg chg="mod">
          <ac:chgData name="Asha Watkins _ Staff - WakeWomensAcademy" userId="S::awatkins2@wcpss.net::d41c0408-dc61-48ea-9e02-dc4c53998b31" providerId="AD" clId="Web-{9B386515-E35F-96FA-1026-961479706A26}" dt="2018-12-18T14:21:27.650" v="112" actId="20577"/>
          <ac:spMkLst>
            <pc:docMk/>
            <pc:sldMk cId="506843396" sldId="485"/>
            <ac:spMk id="2" creationId="{00000000-0000-0000-0000-000000000000}"/>
          </ac:spMkLst>
        </pc:spChg>
      </pc:sldChg>
      <pc:sldChg chg="modSp ord">
        <pc:chgData name="Asha Watkins _ Staff - WakeWomensAcademy" userId="S::awatkins2@wcpss.net::d41c0408-dc61-48ea-9e02-dc4c53998b31" providerId="AD" clId="Web-{9B386515-E35F-96FA-1026-961479706A26}" dt="2018-12-18T14:32:47.682" v="139"/>
        <pc:sldMkLst>
          <pc:docMk/>
          <pc:sldMk cId="1738711125" sldId="519"/>
        </pc:sldMkLst>
        <pc:spChg chg="mod">
          <ac:chgData name="Asha Watkins _ Staff - WakeWomensAcademy" userId="S::awatkins2@wcpss.net::d41c0408-dc61-48ea-9e02-dc4c53998b31" providerId="AD" clId="Web-{9B386515-E35F-96FA-1026-961479706A26}" dt="2018-12-18T14:18:51.410" v="71" actId="20577"/>
          <ac:spMkLst>
            <pc:docMk/>
            <pc:sldMk cId="1738711125" sldId="519"/>
            <ac:spMk id="2" creationId="{345D58DD-CE9E-42E1-A643-E31D2686A93C}"/>
          </ac:spMkLst>
        </pc:spChg>
      </pc:sldChg>
      <pc:sldChg chg="modSp add del replId">
        <pc:chgData name="Asha Watkins _ Staff - WakeWomensAcademy" userId="S::awatkins2@wcpss.net::d41c0408-dc61-48ea-9e02-dc4c53998b31" providerId="AD" clId="Web-{9B386515-E35F-96FA-1026-961479706A26}" dt="2018-12-18T14:32:55.526" v="140"/>
        <pc:sldMkLst>
          <pc:docMk/>
          <pc:sldMk cId="806931126" sldId="521"/>
        </pc:sldMkLst>
        <pc:spChg chg="mod">
          <ac:chgData name="Asha Watkins _ Staff - WakeWomensAcademy" userId="S::awatkins2@wcpss.net::d41c0408-dc61-48ea-9e02-dc4c53998b31" providerId="AD" clId="Web-{9B386515-E35F-96FA-1026-961479706A26}" dt="2018-12-18T14:17:53.829" v="46" actId="20577"/>
          <ac:spMkLst>
            <pc:docMk/>
            <pc:sldMk cId="806931126" sldId="521"/>
            <ac:spMk id="2" creationId="{345D58DD-CE9E-42E1-A643-E31D2686A93C}"/>
          </ac:spMkLst>
        </pc:spChg>
      </pc:sldChg>
      <pc:sldChg chg="modSp new">
        <pc:chgData name="Asha Watkins _ Staff - WakeWomensAcademy" userId="S::awatkins2@wcpss.net::d41c0408-dc61-48ea-9e02-dc4c53998b31" providerId="AD" clId="Web-{9B386515-E35F-96FA-1026-961479706A26}" dt="2018-12-18T14:26:26.303" v="136" actId="20577"/>
        <pc:sldMkLst>
          <pc:docMk/>
          <pc:sldMk cId="4248400170" sldId="522"/>
        </pc:sldMkLst>
        <pc:spChg chg="mod">
          <ac:chgData name="Asha Watkins _ Staff - WakeWomensAcademy" userId="S::awatkins2@wcpss.net::d41c0408-dc61-48ea-9e02-dc4c53998b31" providerId="AD" clId="Web-{9B386515-E35F-96FA-1026-961479706A26}" dt="2018-12-18T14:20:58.087" v="103" actId="20577"/>
          <ac:spMkLst>
            <pc:docMk/>
            <pc:sldMk cId="4248400170" sldId="522"/>
            <ac:spMk id="2" creationId="{1C91353D-C2C7-4D4A-A5E7-905F71C63A92}"/>
          </ac:spMkLst>
        </pc:spChg>
        <pc:spChg chg="mod">
          <ac:chgData name="Asha Watkins _ Staff - WakeWomensAcademy" userId="S::awatkins2@wcpss.net::d41c0408-dc61-48ea-9e02-dc4c53998b31" providerId="AD" clId="Web-{9B386515-E35F-96FA-1026-961479706A26}" dt="2018-12-18T14:26:26.303" v="136" actId="20577"/>
          <ac:spMkLst>
            <pc:docMk/>
            <pc:sldMk cId="4248400170" sldId="522"/>
            <ac:spMk id="3" creationId="{4E69296C-7B7B-41CC-9A9A-AFE21F627CEF}"/>
          </ac:spMkLst>
        </pc:spChg>
      </pc:sldChg>
    </pc:docChg>
  </pc:docChgLst>
  <pc:docChgLst>
    <pc:chgData name="Asha Watkins _ Staff - WakeWomensAcademy" userId="S::awatkins2@wcpss.net::d41c0408-dc61-48ea-9e02-dc4c53998b31" providerId="AD" clId="Web-{E4387F39-38A7-EF8E-25D4-EC14472A0EBC}"/>
    <pc:docChg chg="addSld delSld modSld sldOrd">
      <pc:chgData name="Asha Watkins _ Staff - WakeWomensAcademy" userId="S::awatkins2@wcpss.net::d41c0408-dc61-48ea-9e02-dc4c53998b31" providerId="AD" clId="Web-{E4387F39-38A7-EF8E-25D4-EC14472A0EBC}" dt="2019-01-01T23:11:48.638" v="1392" actId="20577"/>
      <pc:docMkLst>
        <pc:docMk/>
      </pc:docMkLst>
      <pc:sldChg chg="modSp">
        <pc:chgData name="Asha Watkins _ Staff - WakeWomensAcademy" userId="S::awatkins2@wcpss.net::d41c0408-dc61-48ea-9e02-dc4c53998b31" providerId="AD" clId="Web-{E4387F39-38A7-EF8E-25D4-EC14472A0EBC}" dt="2019-01-01T22:03:20.464" v="235" actId="20577"/>
        <pc:sldMkLst>
          <pc:docMk/>
          <pc:sldMk cId="3697375676" sldId="367"/>
        </pc:sldMkLst>
        <pc:spChg chg="mod">
          <ac:chgData name="Asha Watkins _ Staff - WakeWomensAcademy" userId="S::awatkins2@wcpss.net::d41c0408-dc61-48ea-9e02-dc4c53998b31" providerId="AD" clId="Web-{E4387F39-38A7-EF8E-25D4-EC14472A0EBC}" dt="2019-01-01T22:03:20.464" v="235" actId="20577"/>
          <ac:spMkLst>
            <pc:docMk/>
            <pc:sldMk cId="3697375676" sldId="367"/>
            <ac:spMk id="3" creationId="{00000000-0000-0000-0000-000000000000}"/>
          </ac:spMkLst>
        </pc:spChg>
      </pc:sldChg>
      <pc:sldChg chg="modSp">
        <pc:chgData name="Asha Watkins _ Staff - WakeWomensAcademy" userId="S::awatkins2@wcpss.net::d41c0408-dc61-48ea-9e02-dc4c53998b31" providerId="AD" clId="Web-{E4387F39-38A7-EF8E-25D4-EC14472A0EBC}" dt="2019-01-01T22:30:12.821" v="345" actId="20577"/>
        <pc:sldMkLst>
          <pc:docMk/>
          <pc:sldMk cId="2972137745" sldId="378"/>
        </pc:sldMkLst>
        <pc:spChg chg="mod">
          <ac:chgData name="Asha Watkins _ Staff - WakeWomensAcademy" userId="S::awatkins2@wcpss.net::d41c0408-dc61-48ea-9e02-dc4c53998b31" providerId="AD" clId="Web-{E4387F39-38A7-EF8E-25D4-EC14472A0EBC}" dt="2019-01-01T22:30:12.821" v="345" actId="20577"/>
          <ac:spMkLst>
            <pc:docMk/>
            <pc:sldMk cId="2972137745" sldId="378"/>
            <ac:spMk id="3" creationId="{00000000-0000-0000-0000-000000000000}"/>
          </ac:spMkLst>
        </pc:spChg>
      </pc:sldChg>
      <pc:sldChg chg="modSp">
        <pc:chgData name="Asha Watkins _ Staff - WakeWomensAcademy" userId="S::awatkins2@wcpss.net::d41c0408-dc61-48ea-9e02-dc4c53998b31" providerId="AD" clId="Web-{E4387F39-38A7-EF8E-25D4-EC14472A0EBC}" dt="2019-01-01T22:39:20.877" v="710" actId="20577"/>
        <pc:sldMkLst>
          <pc:docMk/>
          <pc:sldMk cId="1409446489" sldId="390"/>
        </pc:sldMkLst>
        <pc:spChg chg="mod">
          <ac:chgData name="Asha Watkins _ Staff - WakeWomensAcademy" userId="S::awatkins2@wcpss.net::d41c0408-dc61-48ea-9e02-dc4c53998b31" providerId="AD" clId="Web-{E4387F39-38A7-EF8E-25D4-EC14472A0EBC}" dt="2019-01-01T22:39:20.877" v="710" actId="20577"/>
          <ac:spMkLst>
            <pc:docMk/>
            <pc:sldMk cId="1409446489" sldId="390"/>
            <ac:spMk id="3" creationId="{00000000-0000-0000-0000-000000000000}"/>
          </ac:spMkLst>
        </pc:spChg>
      </pc:sldChg>
      <pc:sldChg chg="modSp">
        <pc:chgData name="Asha Watkins _ Staff - WakeWomensAcademy" userId="S::awatkins2@wcpss.net::d41c0408-dc61-48ea-9e02-dc4c53998b31" providerId="AD" clId="Web-{E4387F39-38A7-EF8E-25D4-EC14472A0EBC}" dt="2019-01-01T22:47:16.048" v="862" actId="20577"/>
        <pc:sldMkLst>
          <pc:docMk/>
          <pc:sldMk cId="8145905" sldId="392"/>
        </pc:sldMkLst>
        <pc:spChg chg="mod">
          <ac:chgData name="Asha Watkins _ Staff - WakeWomensAcademy" userId="S::awatkins2@wcpss.net::d41c0408-dc61-48ea-9e02-dc4c53998b31" providerId="AD" clId="Web-{E4387F39-38A7-EF8E-25D4-EC14472A0EBC}" dt="2019-01-01T22:47:16.048" v="862" actId="20577"/>
          <ac:spMkLst>
            <pc:docMk/>
            <pc:sldMk cId="8145905" sldId="392"/>
            <ac:spMk id="3" creationId="{00000000-0000-0000-0000-000000000000}"/>
          </ac:spMkLst>
        </pc:spChg>
      </pc:sldChg>
      <pc:sldChg chg="modSp">
        <pc:chgData name="Asha Watkins _ Staff - WakeWomensAcademy" userId="S::awatkins2@wcpss.net::d41c0408-dc61-48ea-9e02-dc4c53998b31" providerId="AD" clId="Web-{E4387F39-38A7-EF8E-25D4-EC14472A0EBC}" dt="2019-01-01T23:00:52.086" v="983" actId="20577"/>
        <pc:sldMkLst>
          <pc:docMk/>
          <pc:sldMk cId="490695322" sldId="408"/>
        </pc:sldMkLst>
        <pc:spChg chg="mod">
          <ac:chgData name="Asha Watkins _ Staff - WakeWomensAcademy" userId="S::awatkins2@wcpss.net::d41c0408-dc61-48ea-9e02-dc4c53998b31" providerId="AD" clId="Web-{E4387F39-38A7-EF8E-25D4-EC14472A0EBC}" dt="2019-01-01T22:46:52.032" v="857" actId="20577"/>
          <ac:spMkLst>
            <pc:docMk/>
            <pc:sldMk cId="490695322" sldId="408"/>
            <ac:spMk id="2" creationId="{00000000-0000-0000-0000-000000000000}"/>
          </ac:spMkLst>
        </pc:spChg>
        <pc:spChg chg="mod">
          <ac:chgData name="Asha Watkins _ Staff - WakeWomensAcademy" userId="S::awatkins2@wcpss.net::d41c0408-dc61-48ea-9e02-dc4c53998b31" providerId="AD" clId="Web-{E4387F39-38A7-EF8E-25D4-EC14472A0EBC}" dt="2019-01-01T23:00:52.086" v="983" actId="20577"/>
          <ac:spMkLst>
            <pc:docMk/>
            <pc:sldMk cId="490695322" sldId="408"/>
            <ac:spMk id="3" creationId="{00000000-0000-0000-0000-000000000000}"/>
          </ac:spMkLst>
        </pc:spChg>
      </pc:sldChg>
      <pc:sldChg chg="modSp">
        <pc:chgData name="Asha Watkins _ Staff - WakeWomensAcademy" userId="S::awatkins2@wcpss.net::d41c0408-dc61-48ea-9e02-dc4c53998b31" providerId="AD" clId="Web-{E4387F39-38A7-EF8E-25D4-EC14472A0EBC}" dt="2019-01-01T23:06:31.417" v="1270" actId="20577"/>
        <pc:sldMkLst>
          <pc:docMk/>
          <pc:sldMk cId="2995009251" sldId="411"/>
        </pc:sldMkLst>
        <pc:spChg chg="mod">
          <ac:chgData name="Asha Watkins _ Staff - WakeWomensAcademy" userId="S::awatkins2@wcpss.net::d41c0408-dc61-48ea-9e02-dc4c53998b31" providerId="AD" clId="Web-{E4387F39-38A7-EF8E-25D4-EC14472A0EBC}" dt="2019-01-01T22:49:06.674" v="920" actId="20577"/>
          <ac:spMkLst>
            <pc:docMk/>
            <pc:sldMk cId="2995009251" sldId="411"/>
            <ac:spMk id="2" creationId="{00000000-0000-0000-0000-000000000000}"/>
          </ac:spMkLst>
        </pc:spChg>
        <pc:spChg chg="mod">
          <ac:chgData name="Asha Watkins _ Staff - WakeWomensAcademy" userId="S::awatkins2@wcpss.net::d41c0408-dc61-48ea-9e02-dc4c53998b31" providerId="AD" clId="Web-{E4387F39-38A7-EF8E-25D4-EC14472A0EBC}" dt="2019-01-01T23:06:31.417" v="1270" actId="20577"/>
          <ac:spMkLst>
            <pc:docMk/>
            <pc:sldMk cId="2995009251" sldId="411"/>
            <ac:spMk id="3" creationId="{00000000-0000-0000-0000-000000000000}"/>
          </ac:spMkLst>
        </pc:spChg>
      </pc:sldChg>
      <pc:sldChg chg="modSp ord">
        <pc:chgData name="Asha Watkins _ Staff - WakeWomensAcademy" userId="S::awatkins2@wcpss.net::d41c0408-dc61-48ea-9e02-dc4c53998b31" providerId="AD" clId="Web-{E4387F39-38A7-EF8E-25D4-EC14472A0EBC}" dt="2019-01-01T23:11:48.638" v="1391" actId="20577"/>
        <pc:sldMkLst>
          <pc:docMk/>
          <pc:sldMk cId="816704131" sldId="414"/>
        </pc:sldMkLst>
        <pc:spChg chg="mod">
          <ac:chgData name="Asha Watkins _ Staff - WakeWomensAcademy" userId="S::awatkins2@wcpss.net::d41c0408-dc61-48ea-9e02-dc4c53998b31" providerId="AD" clId="Web-{E4387F39-38A7-EF8E-25D4-EC14472A0EBC}" dt="2019-01-01T23:11:48.638" v="1391" actId="20577"/>
          <ac:spMkLst>
            <pc:docMk/>
            <pc:sldMk cId="816704131" sldId="414"/>
            <ac:spMk id="2" creationId="{00000000-0000-0000-0000-000000000000}"/>
          </ac:spMkLst>
        </pc:spChg>
      </pc:sldChg>
      <pc:sldChg chg="modSp">
        <pc:chgData name="Asha Watkins _ Staff - WakeWomensAcademy" userId="S::awatkins2@wcpss.net::d41c0408-dc61-48ea-9e02-dc4c53998b31" providerId="AD" clId="Web-{E4387F39-38A7-EF8E-25D4-EC14472A0EBC}" dt="2019-01-01T21:50:56.067" v="7" actId="20577"/>
        <pc:sldMkLst>
          <pc:docMk/>
          <pc:sldMk cId="1485429765" sldId="440"/>
        </pc:sldMkLst>
        <pc:spChg chg="mod">
          <ac:chgData name="Asha Watkins _ Staff - WakeWomensAcademy" userId="S::awatkins2@wcpss.net::d41c0408-dc61-48ea-9e02-dc4c53998b31" providerId="AD" clId="Web-{E4387F39-38A7-EF8E-25D4-EC14472A0EBC}" dt="2019-01-01T21:50:56.067" v="7" actId="20577"/>
          <ac:spMkLst>
            <pc:docMk/>
            <pc:sldMk cId="1485429765" sldId="440"/>
            <ac:spMk id="3" creationId="{00000000-0000-0000-0000-000000000000}"/>
          </ac:spMkLst>
        </pc:spChg>
      </pc:sldChg>
      <pc:sldChg chg="modSp">
        <pc:chgData name="Asha Watkins _ Staff - WakeWomensAcademy" userId="S::awatkins2@wcpss.net::d41c0408-dc61-48ea-9e02-dc4c53998b31" providerId="AD" clId="Web-{E4387F39-38A7-EF8E-25D4-EC14472A0EBC}" dt="2019-01-01T21:51:39.317" v="12" actId="20577"/>
        <pc:sldMkLst>
          <pc:docMk/>
          <pc:sldMk cId="3122924989" sldId="442"/>
        </pc:sldMkLst>
        <pc:spChg chg="mod">
          <ac:chgData name="Asha Watkins _ Staff - WakeWomensAcademy" userId="S::awatkins2@wcpss.net::d41c0408-dc61-48ea-9e02-dc4c53998b31" providerId="AD" clId="Web-{E4387F39-38A7-EF8E-25D4-EC14472A0EBC}" dt="2019-01-01T21:51:39.317" v="12" actId="20577"/>
          <ac:spMkLst>
            <pc:docMk/>
            <pc:sldMk cId="3122924989" sldId="442"/>
            <ac:spMk id="3" creationId="{00000000-0000-0000-0000-000000000000}"/>
          </ac:spMkLst>
        </pc:spChg>
      </pc:sldChg>
      <pc:sldChg chg="modSp">
        <pc:chgData name="Asha Watkins _ Staff - WakeWomensAcademy" userId="S::awatkins2@wcpss.net::d41c0408-dc61-48ea-9e02-dc4c53998b31" providerId="AD" clId="Web-{E4387F39-38A7-EF8E-25D4-EC14472A0EBC}" dt="2019-01-01T21:52:05.130" v="16" actId="20577"/>
        <pc:sldMkLst>
          <pc:docMk/>
          <pc:sldMk cId="2392410912" sldId="443"/>
        </pc:sldMkLst>
        <pc:spChg chg="mod">
          <ac:chgData name="Asha Watkins _ Staff - WakeWomensAcademy" userId="S::awatkins2@wcpss.net::d41c0408-dc61-48ea-9e02-dc4c53998b31" providerId="AD" clId="Web-{E4387F39-38A7-EF8E-25D4-EC14472A0EBC}" dt="2019-01-01T21:52:05.130" v="16" actId="20577"/>
          <ac:spMkLst>
            <pc:docMk/>
            <pc:sldMk cId="2392410912" sldId="443"/>
            <ac:spMk id="3" creationId="{00000000-0000-0000-0000-000000000000}"/>
          </ac:spMkLst>
        </pc:spChg>
      </pc:sldChg>
      <pc:sldChg chg="modSp">
        <pc:chgData name="Asha Watkins _ Staff - WakeWomensAcademy" userId="S::awatkins2@wcpss.net::d41c0408-dc61-48ea-9e02-dc4c53998b31" providerId="AD" clId="Web-{E4387F39-38A7-EF8E-25D4-EC14472A0EBC}" dt="2019-01-01T21:52:24.240" v="20" actId="20577"/>
        <pc:sldMkLst>
          <pc:docMk/>
          <pc:sldMk cId="2036253500" sldId="444"/>
        </pc:sldMkLst>
        <pc:spChg chg="mod">
          <ac:chgData name="Asha Watkins _ Staff - WakeWomensAcademy" userId="S::awatkins2@wcpss.net::d41c0408-dc61-48ea-9e02-dc4c53998b31" providerId="AD" clId="Web-{E4387F39-38A7-EF8E-25D4-EC14472A0EBC}" dt="2019-01-01T21:52:24.240" v="20" actId="20577"/>
          <ac:spMkLst>
            <pc:docMk/>
            <pc:sldMk cId="2036253500" sldId="444"/>
            <ac:spMk id="3" creationId="{00000000-0000-0000-0000-000000000000}"/>
          </ac:spMkLst>
        </pc:spChg>
      </pc:sldChg>
      <pc:sldChg chg="modSp">
        <pc:chgData name="Asha Watkins _ Staff - WakeWomensAcademy" userId="S::awatkins2@wcpss.net::d41c0408-dc61-48ea-9e02-dc4c53998b31" providerId="AD" clId="Web-{E4387F39-38A7-EF8E-25D4-EC14472A0EBC}" dt="2019-01-01T21:52:54.068" v="24" actId="20577"/>
        <pc:sldMkLst>
          <pc:docMk/>
          <pc:sldMk cId="1092016168" sldId="445"/>
        </pc:sldMkLst>
        <pc:spChg chg="mod">
          <ac:chgData name="Asha Watkins _ Staff - WakeWomensAcademy" userId="S::awatkins2@wcpss.net::d41c0408-dc61-48ea-9e02-dc4c53998b31" providerId="AD" clId="Web-{E4387F39-38A7-EF8E-25D4-EC14472A0EBC}" dt="2019-01-01T21:52:54.068" v="24" actId="20577"/>
          <ac:spMkLst>
            <pc:docMk/>
            <pc:sldMk cId="1092016168" sldId="445"/>
            <ac:spMk id="3" creationId="{00000000-0000-0000-0000-000000000000}"/>
          </ac:spMkLst>
        </pc:spChg>
      </pc:sldChg>
      <pc:sldChg chg="modSp">
        <pc:chgData name="Asha Watkins _ Staff - WakeWomensAcademy" userId="S::awatkins2@wcpss.net::d41c0408-dc61-48ea-9e02-dc4c53998b31" providerId="AD" clId="Web-{E4387F39-38A7-EF8E-25D4-EC14472A0EBC}" dt="2019-01-01T21:53:32.443" v="34" actId="20577"/>
        <pc:sldMkLst>
          <pc:docMk/>
          <pc:sldMk cId="1528426174" sldId="446"/>
        </pc:sldMkLst>
        <pc:spChg chg="mod">
          <ac:chgData name="Asha Watkins _ Staff - WakeWomensAcademy" userId="S::awatkins2@wcpss.net::d41c0408-dc61-48ea-9e02-dc4c53998b31" providerId="AD" clId="Web-{E4387F39-38A7-EF8E-25D4-EC14472A0EBC}" dt="2019-01-01T21:53:32.443" v="34" actId="20577"/>
          <ac:spMkLst>
            <pc:docMk/>
            <pc:sldMk cId="1528426174" sldId="446"/>
            <ac:spMk id="3" creationId="{00000000-0000-0000-0000-000000000000}"/>
          </ac:spMkLst>
        </pc:spChg>
      </pc:sldChg>
      <pc:sldChg chg="modSp">
        <pc:chgData name="Asha Watkins _ Staff - WakeWomensAcademy" userId="S::awatkins2@wcpss.net::d41c0408-dc61-48ea-9e02-dc4c53998b31" providerId="AD" clId="Web-{E4387F39-38A7-EF8E-25D4-EC14472A0EBC}" dt="2019-01-01T21:53:52.022" v="38" actId="20577"/>
        <pc:sldMkLst>
          <pc:docMk/>
          <pc:sldMk cId="2928307547" sldId="447"/>
        </pc:sldMkLst>
        <pc:spChg chg="mod">
          <ac:chgData name="Asha Watkins _ Staff - WakeWomensAcademy" userId="S::awatkins2@wcpss.net::d41c0408-dc61-48ea-9e02-dc4c53998b31" providerId="AD" clId="Web-{E4387F39-38A7-EF8E-25D4-EC14472A0EBC}" dt="2019-01-01T21:53:52.022" v="38" actId="20577"/>
          <ac:spMkLst>
            <pc:docMk/>
            <pc:sldMk cId="2928307547" sldId="447"/>
            <ac:spMk id="3" creationId="{00000000-0000-0000-0000-000000000000}"/>
          </ac:spMkLst>
        </pc:spChg>
      </pc:sldChg>
      <pc:sldChg chg="del ord">
        <pc:chgData name="Asha Watkins _ Staff - WakeWomensAcademy" userId="S::awatkins2@wcpss.net::d41c0408-dc61-48ea-9e02-dc4c53998b31" providerId="AD" clId="Web-{E4387F39-38A7-EF8E-25D4-EC14472A0EBC}" dt="2019-01-01T22:16:21.283" v="265"/>
        <pc:sldMkLst>
          <pc:docMk/>
          <pc:sldMk cId="402192255" sldId="456"/>
        </pc:sldMkLst>
      </pc:sldChg>
      <pc:sldChg chg="ord">
        <pc:chgData name="Asha Watkins _ Staff - WakeWomensAcademy" userId="S::awatkins2@wcpss.net::d41c0408-dc61-48ea-9e02-dc4c53998b31" providerId="AD" clId="Web-{E4387F39-38A7-EF8E-25D4-EC14472A0EBC}" dt="2019-01-01T22:14:32.329" v="254"/>
        <pc:sldMkLst>
          <pc:docMk/>
          <pc:sldMk cId="1299806067" sldId="457"/>
        </pc:sldMkLst>
      </pc:sldChg>
      <pc:sldChg chg="ord">
        <pc:chgData name="Asha Watkins _ Staff - WakeWomensAcademy" userId="S::awatkins2@wcpss.net::d41c0408-dc61-48ea-9e02-dc4c53998b31" providerId="AD" clId="Web-{E4387F39-38A7-EF8E-25D4-EC14472A0EBC}" dt="2019-01-01T22:14:49.001" v="255"/>
        <pc:sldMkLst>
          <pc:docMk/>
          <pc:sldMk cId="3267857420" sldId="459"/>
        </pc:sldMkLst>
      </pc:sldChg>
      <pc:sldChg chg="modSp">
        <pc:chgData name="Asha Watkins _ Staff - WakeWomensAcademy" userId="S::awatkins2@wcpss.net::d41c0408-dc61-48ea-9e02-dc4c53998b31" providerId="AD" clId="Web-{E4387F39-38A7-EF8E-25D4-EC14472A0EBC}" dt="2019-01-01T22:02:24.948" v="204" actId="20577"/>
        <pc:sldMkLst>
          <pc:docMk/>
          <pc:sldMk cId="1647665325" sldId="460"/>
        </pc:sldMkLst>
        <pc:spChg chg="mod">
          <ac:chgData name="Asha Watkins _ Staff - WakeWomensAcademy" userId="S::awatkins2@wcpss.net::d41c0408-dc61-48ea-9e02-dc4c53998b31" providerId="AD" clId="Web-{E4387F39-38A7-EF8E-25D4-EC14472A0EBC}" dt="2019-01-01T22:02:24.948" v="204" actId="20577"/>
          <ac:spMkLst>
            <pc:docMk/>
            <pc:sldMk cId="1647665325" sldId="460"/>
            <ac:spMk id="3" creationId="{00000000-0000-0000-0000-000000000000}"/>
          </ac:spMkLst>
        </pc:spChg>
      </pc:sldChg>
      <pc:sldChg chg="modSp">
        <pc:chgData name="Asha Watkins _ Staff - WakeWomensAcademy" userId="S::awatkins2@wcpss.net::d41c0408-dc61-48ea-9e02-dc4c53998b31" providerId="AD" clId="Web-{E4387F39-38A7-EF8E-25D4-EC14472A0EBC}" dt="2019-01-01T21:53:01.599" v="28" actId="20577"/>
        <pc:sldMkLst>
          <pc:docMk/>
          <pc:sldMk cId="1210154471" sldId="467"/>
        </pc:sldMkLst>
        <pc:spChg chg="mod">
          <ac:chgData name="Asha Watkins _ Staff - WakeWomensAcademy" userId="S::awatkins2@wcpss.net::d41c0408-dc61-48ea-9e02-dc4c53998b31" providerId="AD" clId="Web-{E4387F39-38A7-EF8E-25D4-EC14472A0EBC}" dt="2019-01-01T21:53:01.599" v="28" actId="20577"/>
          <ac:spMkLst>
            <pc:docMk/>
            <pc:sldMk cId="1210154471" sldId="467"/>
            <ac:spMk id="3" creationId="{00000000-0000-0000-0000-000000000000}"/>
          </ac:spMkLst>
        </pc:spChg>
      </pc:sldChg>
      <pc:sldChg chg="modSp">
        <pc:chgData name="Asha Watkins _ Staff - WakeWomensAcademy" userId="S::awatkins2@wcpss.net::d41c0408-dc61-48ea-9e02-dc4c53998b31" providerId="AD" clId="Web-{E4387F39-38A7-EF8E-25D4-EC14472A0EBC}" dt="2019-01-01T22:34:28.417" v="535" actId="20577"/>
        <pc:sldMkLst>
          <pc:docMk/>
          <pc:sldMk cId="4084128695" sldId="468"/>
        </pc:sldMkLst>
        <pc:spChg chg="mod">
          <ac:chgData name="Asha Watkins _ Staff - WakeWomensAcademy" userId="S::awatkins2@wcpss.net::d41c0408-dc61-48ea-9e02-dc4c53998b31" providerId="AD" clId="Web-{E4387F39-38A7-EF8E-25D4-EC14472A0EBC}" dt="2019-01-01T22:31:50.431" v="375" actId="20577"/>
          <ac:spMkLst>
            <pc:docMk/>
            <pc:sldMk cId="4084128695" sldId="468"/>
            <ac:spMk id="2" creationId="{00000000-0000-0000-0000-000000000000}"/>
          </ac:spMkLst>
        </pc:spChg>
        <pc:spChg chg="mod">
          <ac:chgData name="Asha Watkins _ Staff - WakeWomensAcademy" userId="S::awatkins2@wcpss.net::d41c0408-dc61-48ea-9e02-dc4c53998b31" providerId="AD" clId="Web-{E4387F39-38A7-EF8E-25D4-EC14472A0EBC}" dt="2019-01-01T22:34:28.417" v="535" actId="20577"/>
          <ac:spMkLst>
            <pc:docMk/>
            <pc:sldMk cId="4084128695" sldId="468"/>
            <ac:spMk id="3" creationId="{00000000-0000-0000-0000-000000000000}"/>
          </ac:spMkLst>
        </pc:spChg>
      </pc:sldChg>
      <pc:sldChg chg="ord">
        <pc:chgData name="Asha Watkins _ Staff - WakeWomensAcademy" userId="S::awatkins2@wcpss.net::d41c0408-dc61-48ea-9e02-dc4c53998b31" providerId="AD" clId="Web-{E4387F39-38A7-EF8E-25D4-EC14472A0EBC}" dt="2019-01-01T22:41:58.295" v="745"/>
        <pc:sldMkLst>
          <pc:docMk/>
          <pc:sldMk cId="2605632935" sldId="504"/>
        </pc:sldMkLst>
      </pc:sldChg>
      <pc:sldChg chg="modSp">
        <pc:chgData name="Asha Watkins _ Staff - WakeWomensAcademy" userId="S::awatkins2@wcpss.net::d41c0408-dc61-48ea-9e02-dc4c53998b31" providerId="AD" clId="Web-{E4387F39-38A7-EF8E-25D4-EC14472A0EBC}" dt="2019-01-01T22:36:52.105" v="677" actId="20577"/>
        <pc:sldMkLst>
          <pc:docMk/>
          <pc:sldMk cId="3846978160" sldId="524"/>
        </pc:sldMkLst>
        <pc:spChg chg="mod">
          <ac:chgData name="Asha Watkins _ Staff - WakeWomensAcademy" userId="S::awatkins2@wcpss.net::d41c0408-dc61-48ea-9e02-dc4c53998b31" providerId="AD" clId="Web-{E4387F39-38A7-EF8E-25D4-EC14472A0EBC}" dt="2019-01-01T22:36:52.105" v="677" actId="20577"/>
          <ac:spMkLst>
            <pc:docMk/>
            <pc:sldMk cId="3846978160" sldId="524"/>
            <ac:spMk id="3" creationId="{045F68CF-972B-4895-AA93-EEC5FD353632}"/>
          </ac:spMkLst>
        </pc:spChg>
      </pc:sldChg>
      <pc:sldChg chg="modSp">
        <pc:chgData name="Asha Watkins _ Staff - WakeWomensAcademy" userId="S::awatkins2@wcpss.net::d41c0408-dc61-48ea-9e02-dc4c53998b31" providerId="AD" clId="Web-{E4387F39-38A7-EF8E-25D4-EC14472A0EBC}" dt="2019-01-01T22:47:41.564" v="867" actId="20577"/>
        <pc:sldMkLst>
          <pc:docMk/>
          <pc:sldMk cId="1135384297" sldId="529"/>
        </pc:sldMkLst>
        <pc:spChg chg="mod">
          <ac:chgData name="Asha Watkins _ Staff - WakeWomensAcademy" userId="S::awatkins2@wcpss.net::d41c0408-dc61-48ea-9e02-dc4c53998b31" providerId="AD" clId="Web-{E4387F39-38A7-EF8E-25D4-EC14472A0EBC}" dt="2019-01-01T22:47:41.564" v="867" actId="20577"/>
          <ac:spMkLst>
            <pc:docMk/>
            <pc:sldMk cId="1135384297" sldId="529"/>
            <ac:spMk id="3" creationId="{85D1DD69-710A-4EFA-AA7C-AC0EC38348F5}"/>
          </ac:spMkLst>
        </pc:spChg>
      </pc:sldChg>
      <pc:sldChg chg="modSp new">
        <pc:chgData name="Asha Watkins _ Staff - WakeWomensAcademy" userId="S::awatkins2@wcpss.net::d41c0408-dc61-48ea-9e02-dc4c53998b31" providerId="AD" clId="Web-{E4387F39-38A7-EF8E-25D4-EC14472A0EBC}" dt="2019-01-01T21:55:12.304" v="60" actId="20577"/>
        <pc:sldMkLst>
          <pc:docMk/>
          <pc:sldMk cId="2437540684" sldId="531"/>
        </pc:sldMkLst>
        <pc:spChg chg="mod">
          <ac:chgData name="Asha Watkins _ Staff - WakeWomensAcademy" userId="S::awatkins2@wcpss.net::d41c0408-dc61-48ea-9e02-dc4c53998b31" providerId="AD" clId="Web-{E4387F39-38A7-EF8E-25D4-EC14472A0EBC}" dt="2019-01-01T21:54:38.866" v="55" actId="20577"/>
          <ac:spMkLst>
            <pc:docMk/>
            <pc:sldMk cId="2437540684" sldId="531"/>
            <ac:spMk id="2" creationId="{08868BBC-D8BD-471F-A4F8-F77820E7128F}"/>
          </ac:spMkLst>
        </pc:spChg>
        <pc:spChg chg="mod">
          <ac:chgData name="Asha Watkins _ Staff - WakeWomensAcademy" userId="S::awatkins2@wcpss.net::d41c0408-dc61-48ea-9e02-dc4c53998b31" providerId="AD" clId="Web-{E4387F39-38A7-EF8E-25D4-EC14472A0EBC}" dt="2019-01-01T21:55:12.304" v="60" actId="20577"/>
          <ac:spMkLst>
            <pc:docMk/>
            <pc:sldMk cId="2437540684" sldId="531"/>
            <ac:spMk id="3" creationId="{DE31730C-CDC9-4481-A631-E1C5C089E468}"/>
          </ac:spMkLst>
        </pc:spChg>
      </pc:sldChg>
      <pc:sldChg chg="addSp delSp modSp new">
        <pc:chgData name="Asha Watkins _ Staff - WakeWomensAcademy" userId="S::awatkins2@wcpss.net::d41c0408-dc61-48ea-9e02-dc4c53998b31" providerId="AD" clId="Web-{E4387F39-38A7-EF8E-25D4-EC14472A0EBC}" dt="2019-01-01T21:56:53.742" v="84"/>
        <pc:sldMkLst>
          <pc:docMk/>
          <pc:sldMk cId="3584971371" sldId="532"/>
        </pc:sldMkLst>
        <pc:spChg chg="mod">
          <ac:chgData name="Asha Watkins _ Staff - WakeWomensAcademy" userId="S::awatkins2@wcpss.net::d41c0408-dc61-48ea-9e02-dc4c53998b31" providerId="AD" clId="Web-{E4387F39-38A7-EF8E-25D4-EC14472A0EBC}" dt="2019-01-01T21:55:46.742" v="74" actId="20577"/>
          <ac:spMkLst>
            <pc:docMk/>
            <pc:sldMk cId="3584971371" sldId="532"/>
            <ac:spMk id="2" creationId="{79763038-0199-4F0F-99F7-BDE2D4B950B6}"/>
          </ac:spMkLst>
        </pc:spChg>
        <pc:spChg chg="del">
          <ac:chgData name="Asha Watkins _ Staff - WakeWomensAcademy" userId="S::awatkins2@wcpss.net::d41c0408-dc61-48ea-9e02-dc4c53998b31" providerId="AD" clId="Web-{E4387F39-38A7-EF8E-25D4-EC14472A0EBC}" dt="2019-01-01T21:55:53.523" v="76"/>
          <ac:spMkLst>
            <pc:docMk/>
            <pc:sldMk cId="3584971371" sldId="532"/>
            <ac:spMk id="3" creationId="{BAC1BA0B-0511-47DD-93E7-75DA9AC35525}"/>
          </ac:spMkLst>
        </pc:spChg>
        <pc:spChg chg="add del mod">
          <ac:chgData name="Asha Watkins _ Staff - WakeWomensAcademy" userId="S::awatkins2@wcpss.net::d41c0408-dc61-48ea-9e02-dc4c53998b31" providerId="AD" clId="Web-{E4387F39-38A7-EF8E-25D4-EC14472A0EBC}" dt="2019-01-01T21:56:41.414" v="82"/>
          <ac:spMkLst>
            <pc:docMk/>
            <pc:sldMk cId="3584971371" sldId="532"/>
            <ac:spMk id="9" creationId="{F7FE8088-5F11-47CB-B135-6C4966FC8CB0}"/>
          </ac:spMkLst>
        </pc:spChg>
        <pc:graphicFrameChg chg="add del mod ord modGraphic">
          <ac:chgData name="Asha Watkins _ Staff - WakeWomensAcademy" userId="S::awatkins2@wcpss.net::d41c0408-dc61-48ea-9e02-dc4c53998b31" providerId="AD" clId="Web-{E4387F39-38A7-EF8E-25D4-EC14472A0EBC}" dt="2019-01-01T21:56:37.101" v="81"/>
          <ac:graphicFrameMkLst>
            <pc:docMk/>
            <pc:sldMk cId="3584971371" sldId="532"/>
            <ac:graphicFrameMk id="4" creationId="{8238EFA1-8804-4AFD-AE88-2721863E5071}"/>
          </ac:graphicFrameMkLst>
        </pc:graphicFrameChg>
        <pc:graphicFrameChg chg="add del mod modGraphic">
          <ac:chgData name="Asha Watkins _ Staff - WakeWomensAcademy" userId="S::awatkins2@wcpss.net::d41c0408-dc61-48ea-9e02-dc4c53998b31" providerId="AD" clId="Web-{E4387F39-38A7-EF8E-25D4-EC14472A0EBC}" dt="2019-01-01T21:56:25.007" v="80"/>
          <ac:graphicFrameMkLst>
            <pc:docMk/>
            <pc:sldMk cId="3584971371" sldId="532"/>
            <ac:graphicFrameMk id="7" creationId="{1638E1E1-41F3-41A8-BC67-B916A96EEC4F}"/>
          </ac:graphicFrameMkLst>
        </pc:graphicFrameChg>
        <pc:graphicFrameChg chg="add mod ord modGraphic">
          <ac:chgData name="Asha Watkins _ Staff - WakeWomensAcademy" userId="S::awatkins2@wcpss.net::d41c0408-dc61-48ea-9e02-dc4c53998b31" providerId="AD" clId="Web-{E4387F39-38A7-EF8E-25D4-EC14472A0EBC}" dt="2019-01-01T21:56:53.742" v="84"/>
          <ac:graphicFrameMkLst>
            <pc:docMk/>
            <pc:sldMk cId="3584971371" sldId="532"/>
            <ac:graphicFrameMk id="11" creationId="{268ECC3F-BD39-4981-8F94-D13312D53F2E}"/>
          </ac:graphicFrameMkLst>
        </pc:graphicFrameChg>
      </pc:sldChg>
      <pc:sldChg chg="modSp add replId">
        <pc:chgData name="Asha Watkins _ Staff - WakeWomensAcademy" userId="S::awatkins2@wcpss.net::d41c0408-dc61-48ea-9e02-dc4c53998b31" providerId="AD" clId="Web-{E4387F39-38A7-EF8E-25D4-EC14472A0EBC}" dt="2019-01-01T21:57:17.664" v="92" actId="20577"/>
        <pc:sldMkLst>
          <pc:docMk/>
          <pc:sldMk cId="2885567198" sldId="533"/>
        </pc:sldMkLst>
        <pc:spChg chg="mod">
          <ac:chgData name="Asha Watkins _ Staff - WakeWomensAcademy" userId="S::awatkins2@wcpss.net::d41c0408-dc61-48ea-9e02-dc4c53998b31" providerId="AD" clId="Web-{E4387F39-38A7-EF8E-25D4-EC14472A0EBC}" dt="2019-01-01T21:57:10.791" v="87" actId="20577"/>
          <ac:spMkLst>
            <pc:docMk/>
            <pc:sldMk cId="2885567198" sldId="533"/>
            <ac:spMk id="2" creationId="{79763038-0199-4F0F-99F7-BDE2D4B950B6}"/>
          </ac:spMkLst>
        </pc:spChg>
        <pc:spChg chg="mod">
          <ac:chgData name="Asha Watkins _ Staff - WakeWomensAcademy" userId="S::awatkins2@wcpss.net::d41c0408-dc61-48ea-9e02-dc4c53998b31" providerId="AD" clId="Web-{E4387F39-38A7-EF8E-25D4-EC14472A0EBC}" dt="2019-01-01T21:57:17.664" v="92" actId="20577"/>
          <ac:spMkLst>
            <pc:docMk/>
            <pc:sldMk cId="2885567198" sldId="533"/>
            <ac:spMk id="3" creationId="{BAC1BA0B-0511-47DD-93E7-75DA9AC35525}"/>
          </ac:spMkLst>
        </pc:spChg>
      </pc:sldChg>
      <pc:sldChg chg="modSp add replId">
        <pc:chgData name="Asha Watkins _ Staff - WakeWomensAcademy" userId="S::awatkins2@wcpss.net::d41c0408-dc61-48ea-9e02-dc4c53998b31" providerId="AD" clId="Web-{E4387F39-38A7-EF8E-25D4-EC14472A0EBC}" dt="2019-01-01T21:57:48.289" v="113" actId="20577"/>
        <pc:sldMkLst>
          <pc:docMk/>
          <pc:sldMk cId="4173751899" sldId="534"/>
        </pc:sldMkLst>
        <pc:spChg chg="mod">
          <ac:chgData name="Asha Watkins _ Staff - WakeWomensAcademy" userId="S::awatkins2@wcpss.net::d41c0408-dc61-48ea-9e02-dc4c53998b31" providerId="AD" clId="Web-{E4387F39-38A7-EF8E-25D4-EC14472A0EBC}" dt="2019-01-01T21:57:40.727" v="108" actId="20577"/>
          <ac:spMkLst>
            <pc:docMk/>
            <pc:sldMk cId="4173751899" sldId="534"/>
            <ac:spMk id="2" creationId="{79763038-0199-4F0F-99F7-BDE2D4B950B6}"/>
          </ac:spMkLst>
        </pc:spChg>
        <pc:spChg chg="mod">
          <ac:chgData name="Asha Watkins _ Staff - WakeWomensAcademy" userId="S::awatkins2@wcpss.net::d41c0408-dc61-48ea-9e02-dc4c53998b31" providerId="AD" clId="Web-{E4387F39-38A7-EF8E-25D4-EC14472A0EBC}" dt="2019-01-01T21:57:48.289" v="113" actId="20577"/>
          <ac:spMkLst>
            <pc:docMk/>
            <pc:sldMk cId="4173751899" sldId="534"/>
            <ac:spMk id="3" creationId="{BAC1BA0B-0511-47DD-93E7-75DA9AC35525}"/>
          </ac:spMkLst>
        </pc:spChg>
      </pc:sldChg>
      <pc:sldChg chg="modSp add replId">
        <pc:chgData name="Asha Watkins _ Staff - WakeWomensAcademy" userId="S::awatkins2@wcpss.net::d41c0408-dc61-48ea-9e02-dc4c53998b31" providerId="AD" clId="Web-{E4387F39-38A7-EF8E-25D4-EC14472A0EBC}" dt="2019-01-01T21:58:26.539" v="130" actId="20577"/>
        <pc:sldMkLst>
          <pc:docMk/>
          <pc:sldMk cId="3419767998" sldId="535"/>
        </pc:sldMkLst>
        <pc:spChg chg="mod">
          <ac:chgData name="Asha Watkins _ Staff - WakeWomensAcademy" userId="S::awatkins2@wcpss.net::d41c0408-dc61-48ea-9e02-dc4c53998b31" providerId="AD" clId="Web-{E4387F39-38A7-EF8E-25D4-EC14472A0EBC}" dt="2019-01-01T21:58:09.180" v="125" actId="20577"/>
          <ac:spMkLst>
            <pc:docMk/>
            <pc:sldMk cId="3419767998" sldId="535"/>
            <ac:spMk id="2" creationId="{79763038-0199-4F0F-99F7-BDE2D4B950B6}"/>
          </ac:spMkLst>
        </pc:spChg>
        <pc:spChg chg="mod">
          <ac:chgData name="Asha Watkins _ Staff - WakeWomensAcademy" userId="S::awatkins2@wcpss.net::d41c0408-dc61-48ea-9e02-dc4c53998b31" providerId="AD" clId="Web-{E4387F39-38A7-EF8E-25D4-EC14472A0EBC}" dt="2019-01-01T21:58:26.539" v="130" actId="20577"/>
          <ac:spMkLst>
            <pc:docMk/>
            <pc:sldMk cId="3419767998" sldId="535"/>
            <ac:spMk id="3" creationId="{BAC1BA0B-0511-47DD-93E7-75DA9AC35525}"/>
          </ac:spMkLst>
        </pc:spChg>
      </pc:sldChg>
      <pc:sldChg chg="modSp add replId">
        <pc:chgData name="Asha Watkins _ Staff - WakeWomensAcademy" userId="S::awatkins2@wcpss.net::d41c0408-dc61-48ea-9e02-dc4c53998b31" providerId="AD" clId="Web-{E4387F39-38A7-EF8E-25D4-EC14472A0EBC}" dt="2019-01-01T21:58:57.712" v="155" actId="20577"/>
        <pc:sldMkLst>
          <pc:docMk/>
          <pc:sldMk cId="3093124151" sldId="536"/>
        </pc:sldMkLst>
        <pc:spChg chg="mod">
          <ac:chgData name="Asha Watkins _ Staff - WakeWomensAcademy" userId="S::awatkins2@wcpss.net::d41c0408-dc61-48ea-9e02-dc4c53998b31" providerId="AD" clId="Web-{E4387F39-38A7-EF8E-25D4-EC14472A0EBC}" dt="2019-01-01T21:58:36.633" v="150" actId="20577"/>
          <ac:spMkLst>
            <pc:docMk/>
            <pc:sldMk cId="3093124151" sldId="536"/>
            <ac:spMk id="2" creationId="{79763038-0199-4F0F-99F7-BDE2D4B950B6}"/>
          </ac:spMkLst>
        </pc:spChg>
        <pc:spChg chg="mod">
          <ac:chgData name="Asha Watkins _ Staff - WakeWomensAcademy" userId="S::awatkins2@wcpss.net::d41c0408-dc61-48ea-9e02-dc4c53998b31" providerId="AD" clId="Web-{E4387F39-38A7-EF8E-25D4-EC14472A0EBC}" dt="2019-01-01T21:58:57.712" v="155" actId="20577"/>
          <ac:spMkLst>
            <pc:docMk/>
            <pc:sldMk cId="3093124151" sldId="536"/>
            <ac:spMk id="3" creationId="{BAC1BA0B-0511-47DD-93E7-75DA9AC35525}"/>
          </ac:spMkLst>
        </pc:spChg>
      </pc:sldChg>
      <pc:sldChg chg="modSp add replId">
        <pc:chgData name="Asha Watkins _ Staff - WakeWomensAcademy" userId="S::awatkins2@wcpss.net::d41c0408-dc61-48ea-9e02-dc4c53998b31" providerId="AD" clId="Web-{E4387F39-38A7-EF8E-25D4-EC14472A0EBC}" dt="2019-01-01T21:59:16.337" v="163" actId="20577"/>
        <pc:sldMkLst>
          <pc:docMk/>
          <pc:sldMk cId="3442691023" sldId="537"/>
        </pc:sldMkLst>
        <pc:spChg chg="mod">
          <ac:chgData name="Asha Watkins _ Staff - WakeWomensAcademy" userId="S::awatkins2@wcpss.net::d41c0408-dc61-48ea-9e02-dc4c53998b31" providerId="AD" clId="Web-{E4387F39-38A7-EF8E-25D4-EC14472A0EBC}" dt="2019-01-01T21:59:16.337" v="163" actId="20577"/>
          <ac:spMkLst>
            <pc:docMk/>
            <pc:sldMk cId="3442691023" sldId="537"/>
            <ac:spMk id="2" creationId="{79763038-0199-4F0F-99F7-BDE2D4B950B6}"/>
          </ac:spMkLst>
        </pc:spChg>
        <pc:spChg chg="mod">
          <ac:chgData name="Asha Watkins _ Staff - WakeWomensAcademy" userId="S::awatkins2@wcpss.net::d41c0408-dc61-48ea-9e02-dc4c53998b31" providerId="AD" clId="Web-{E4387F39-38A7-EF8E-25D4-EC14472A0EBC}" dt="2019-01-01T21:59:09.073" v="159" actId="20577"/>
          <ac:spMkLst>
            <pc:docMk/>
            <pc:sldMk cId="3442691023" sldId="537"/>
            <ac:spMk id="3" creationId="{BAC1BA0B-0511-47DD-93E7-75DA9AC35525}"/>
          </ac:spMkLst>
        </pc:spChg>
      </pc:sldChg>
      <pc:sldChg chg="modSp new">
        <pc:chgData name="Asha Watkins _ Staff - WakeWomensAcademy" userId="S::awatkins2@wcpss.net::d41c0408-dc61-48ea-9e02-dc4c53998b31" providerId="AD" clId="Web-{E4387F39-38A7-EF8E-25D4-EC14472A0EBC}" dt="2019-01-01T22:00:04.978" v="176" actId="20577"/>
        <pc:sldMkLst>
          <pc:docMk/>
          <pc:sldMk cId="3616771727" sldId="538"/>
        </pc:sldMkLst>
        <pc:spChg chg="mod">
          <ac:chgData name="Asha Watkins _ Staff - WakeWomensAcademy" userId="S::awatkins2@wcpss.net::d41c0408-dc61-48ea-9e02-dc4c53998b31" providerId="AD" clId="Web-{E4387F39-38A7-EF8E-25D4-EC14472A0EBC}" dt="2019-01-01T21:59:43.274" v="171" actId="20577"/>
          <ac:spMkLst>
            <pc:docMk/>
            <pc:sldMk cId="3616771727" sldId="538"/>
            <ac:spMk id="2" creationId="{F3BDA57D-D383-47C7-BB9F-8762C422E434}"/>
          </ac:spMkLst>
        </pc:spChg>
        <pc:spChg chg="mod">
          <ac:chgData name="Asha Watkins _ Staff - WakeWomensAcademy" userId="S::awatkins2@wcpss.net::d41c0408-dc61-48ea-9e02-dc4c53998b31" providerId="AD" clId="Web-{E4387F39-38A7-EF8E-25D4-EC14472A0EBC}" dt="2019-01-01T22:00:04.978" v="176" actId="20577"/>
          <ac:spMkLst>
            <pc:docMk/>
            <pc:sldMk cId="3616771727" sldId="538"/>
            <ac:spMk id="3" creationId="{9233575C-9445-426A-91DF-5D737DD54FA7}"/>
          </ac:spMkLst>
        </pc:spChg>
      </pc:sldChg>
      <pc:sldChg chg="modSp add replId">
        <pc:chgData name="Asha Watkins _ Staff - WakeWomensAcademy" userId="S::awatkins2@wcpss.net::d41c0408-dc61-48ea-9e02-dc4c53998b31" providerId="AD" clId="Web-{E4387F39-38A7-EF8E-25D4-EC14472A0EBC}" dt="2019-01-01T22:00:27.681" v="188" actId="20577"/>
        <pc:sldMkLst>
          <pc:docMk/>
          <pc:sldMk cId="2534374292" sldId="539"/>
        </pc:sldMkLst>
        <pc:spChg chg="mod">
          <ac:chgData name="Asha Watkins _ Staff - WakeWomensAcademy" userId="S::awatkins2@wcpss.net::d41c0408-dc61-48ea-9e02-dc4c53998b31" providerId="AD" clId="Web-{E4387F39-38A7-EF8E-25D4-EC14472A0EBC}" dt="2019-01-01T22:00:15.634" v="184" actId="20577"/>
          <ac:spMkLst>
            <pc:docMk/>
            <pc:sldMk cId="2534374292" sldId="539"/>
            <ac:spMk id="2" creationId="{F3BDA57D-D383-47C7-BB9F-8762C422E434}"/>
          </ac:spMkLst>
        </pc:spChg>
        <pc:spChg chg="mod">
          <ac:chgData name="Asha Watkins _ Staff - WakeWomensAcademy" userId="S::awatkins2@wcpss.net::d41c0408-dc61-48ea-9e02-dc4c53998b31" providerId="AD" clId="Web-{E4387F39-38A7-EF8E-25D4-EC14472A0EBC}" dt="2019-01-01T22:00:27.681" v="188" actId="20577"/>
          <ac:spMkLst>
            <pc:docMk/>
            <pc:sldMk cId="2534374292" sldId="539"/>
            <ac:spMk id="3" creationId="{9233575C-9445-426A-91DF-5D737DD54FA7}"/>
          </ac:spMkLst>
        </pc:spChg>
      </pc:sldChg>
      <pc:sldChg chg="modSp new">
        <pc:chgData name="Asha Watkins _ Staff - WakeWomensAcademy" userId="S::awatkins2@wcpss.net::d41c0408-dc61-48ea-9e02-dc4c53998b31" providerId="AD" clId="Web-{E4387F39-38A7-EF8E-25D4-EC14472A0EBC}" dt="2019-01-01T22:14:23.578" v="252" actId="20577"/>
        <pc:sldMkLst>
          <pc:docMk/>
          <pc:sldMk cId="3915714965" sldId="540"/>
        </pc:sldMkLst>
        <pc:spChg chg="mod">
          <ac:chgData name="Asha Watkins _ Staff - WakeWomensAcademy" userId="S::awatkins2@wcpss.net::d41c0408-dc61-48ea-9e02-dc4c53998b31" providerId="AD" clId="Web-{E4387F39-38A7-EF8E-25D4-EC14472A0EBC}" dt="2019-01-01T22:14:14.203" v="247" actId="20577"/>
          <ac:spMkLst>
            <pc:docMk/>
            <pc:sldMk cId="3915714965" sldId="540"/>
            <ac:spMk id="2" creationId="{846AED92-B6C5-4792-A403-40129620D2C4}"/>
          </ac:spMkLst>
        </pc:spChg>
        <pc:spChg chg="mod">
          <ac:chgData name="Asha Watkins _ Staff - WakeWomensAcademy" userId="S::awatkins2@wcpss.net::d41c0408-dc61-48ea-9e02-dc4c53998b31" providerId="AD" clId="Web-{E4387F39-38A7-EF8E-25D4-EC14472A0EBC}" dt="2019-01-01T22:14:23.578" v="252" actId="20577"/>
          <ac:spMkLst>
            <pc:docMk/>
            <pc:sldMk cId="3915714965" sldId="540"/>
            <ac:spMk id="3" creationId="{48B795CB-9519-43C6-B860-629175296A36}"/>
          </ac:spMkLst>
        </pc:spChg>
      </pc:sldChg>
      <pc:sldChg chg="modSp new">
        <pc:chgData name="Asha Watkins _ Staff - WakeWomensAcademy" userId="S::awatkins2@wcpss.net::d41c0408-dc61-48ea-9e02-dc4c53998b31" providerId="AD" clId="Web-{E4387F39-38A7-EF8E-25D4-EC14472A0EBC}" dt="2019-01-01T22:15:56.829" v="263" actId="20577"/>
        <pc:sldMkLst>
          <pc:docMk/>
          <pc:sldMk cId="5886049" sldId="541"/>
        </pc:sldMkLst>
        <pc:spChg chg="mod">
          <ac:chgData name="Asha Watkins _ Staff - WakeWomensAcademy" userId="S::awatkins2@wcpss.net::d41c0408-dc61-48ea-9e02-dc4c53998b31" providerId="AD" clId="Web-{E4387F39-38A7-EF8E-25D4-EC14472A0EBC}" dt="2019-01-01T22:15:56.829" v="263" actId="20577"/>
          <ac:spMkLst>
            <pc:docMk/>
            <pc:sldMk cId="5886049" sldId="541"/>
            <ac:spMk id="2" creationId="{29300769-78FA-4A12-A400-97D53F809D53}"/>
          </ac:spMkLst>
        </pc:spChg>
        <pc:spChg chg="mod">
          <ac:chgData name="Asha Watkins _ Staff - WakeWomensAcademy" userId="S::awatkins2@wcpss.net::d41c0408-dc61-48ea-9e02-dc4c53998b31" providerId="AD" clId="Web-{E4387F39-38A7-EF8E-25D4-EC14472A0EBC}" dt="2019-01-01T22:15:52.923" v="259" actId="20577"/>
          <ac:spMkLst>
            <pc:docMk/>
            <pc:sldMk cId="5886049" sldId="541"/>
            <ac:spMk id="3" creationId="{B62CA1F0-EF26-4BDB-B6D2-AAC13784273C}"/>
          </ac:spMkLst>
        </pc:spChg>
      </pc:sldChg>
      <pc:sldChg chg="modSp new">
        <pc:chgData name="Asha Watkins _ Staff - WakeWomensAcademy" userId="S::awatkins2@wcpss.net::d41c0408-dc61-48ea-9e02-dc4c53998b31" providerId="AD" clId="Web-{E4387F39-38A7-EF8E-25D4-EC14472A0EBC}" dt="2019-01-01T22:18:16.987" v="270" actId="20577"/>
        <pc:sldMkLst>
          <pc:docMk/>
          <pc:sldMk cId="1339424420" sldId="542"/>
        </pc:sldMkLst>
        <pc:spChg chg="mod">
          <ac:chgData name="Asha Watkins _ Staff - WakeWomensAcademy" userId="S::awatkins2@wcpss.net::d41c0408-dc61-48ea-9e02-dc4c53998b31" providerId="AD" clId="Web-{E4387F39-38A7-EF8E-25D4-EC14472A0EBC}" dt="2019-01-01T22:18:16.987" v="270" actId="20577"/>
          <ac:spMkLst>
            <pc:docMk/>
            <pc:sldMk cId="1339424420" sldId="542"/>
            <ac:spMk id="2" creationId="{0780B994-0F0E-46B7-A22B-32259C9187E5}"/>
          </ac:spMkLst>
        </pc:spChg>
      </pc:sldChg>
      <pc:sldChg chg="modSp add del ord replId">
        <pc:chgData name="Asha Watkins _ Staff - WakeWomensAcademy" userId="S::awatkins2@wcpss.net::d41c0408-dc61-48ea-9e02-dc4c53998b31" providerId="AD" clId="Web-{E4387F39-38A7-EF8E-25D4-EC14472A0EBC}" dt="2019-01-01T22:34:34.323" v="537"/>
        <pc:sldMkLst>
          <pc:docMk/>
          <pc:sldMk cId="3496625904" sldId="543"/>
        </pc:sldMkLst>
        <pc:spChg chg="mod">
          <ac:chgData name="Asha Watkins _ Staff - WakeWomensAcademy" userId="S::awatkins2@wcpss.net::d41c0408-dc61-48ea-9e02-dc4c53998b31" providerId="AD" clId="Web-{E4387F39-38A7-EF8E-25D4-EC14472A0EBC}" dt="2019-01-01T22:25:42.115" v="274" actId="20577"/>
          <ac:spMkLst>
            <pc:docMk/>
            <pc:sldMk cId="3496625904" sldId="543"/>
            <ac:spMk id="2" creationId="{0780B994-0F0E-46B7-A22B-32259C9187E5}"/>
          </ac:spMkLst>
        </pc:spChg>
      </pc:sldChg>
      <pc:sldChg chg="modSp new">
        <pc:chgData name="Asha Watkins _ Staff - WakeWomensAcademy" userId="S::awatkins2@wcpss.net::d41c0408-dc61-48ea-9e02-dc4c53998b31" providerId="AD" clId="Web-{E4387F39-38A7-EF8E-25D4-EC14472A0EBC}" dt="2019-01-01T22:36:05.902" v="642" actId="20577"/>
        <pc:sldMkLst>
          <pc:docMk/>
          <pc:sldMk cId="4210740066" sldId="543"/>
        </pc:sldMkLst>
        <pc:spChg chg="mod">
          <ac:chgData name="Asha Watkins _ Staff - WakeWomensAcademy" userId="S::awatkins2@wcpss.net::d41c0408-dc61-48ea-9e02-dc4c53998b31" providerId="AD" clId="Web-{E4387F39-38A7-EF8E-25D4-EC14472A0EBC}" dt="2019-01-01T22:35:31.948" v="583" actId="20577"/>
          <ac:spMkLst>
            <pc:docMk/>
            <pc:sldMk cId="4210740066" sldId="543"/>
            <ac:spMk id="2" creationId="{D67356A8-3AAB-45F2-8BA9-6B8DEFC4F6C1}"/>
          </ac:spMkLst>
        </pc:spChg>
        <pc:spChg chg="mod">
          <ac:chgData name="Asha Watkins _ Staff - WakeWomensAcademy" userId="S::awatkins2@wcpss.net::d41c0408-dc61-48ea-9e02-dc4c53998b31" providerId="AD" clId="Web-{E4387F39-38A7-EF8E-25D4-EC14472A0EBC}" dt="2019-01-01T22:36:05.902" v="642" actId="20577"/>
          <ac:spMkLst>
            <pc:docMk/>
            <pc:sldMk cId="4210740066" sldId="543"/>
            <ac:spMk id="3" creationId="{0B2DC210-A32F-447C-B68D-07F6C33139FA}"/>
          </ac:spMkLst>
        </pc:spChg>
      </pc:sldChg>
      <pc:sldChg chg="modSp new">
        <pc:chgData name="Asha Watkins _ Staff - WakeWomensAcademy" userId="S::awatkins2@wcpss.net::d41c0408-dc61-48ea-9e02-dc4c53998b31" providerId="AD" clId="Web-{E4387F39-38A7-EF8E-25D4-EC14472A0EBC}" dt="2019-01-01T22:36:22.153" v="649" actId="20577"/>
        <pc:sldMkLst>
          <pc:docMk/>
          <pc:sldMk cId="1029866804" sldId="544"/>
        </pc:sldMkLst>
        <pc:spChg chg="mod">
          <ac:chgData name="Asha Watkins _ Staff - WakeWomensAcademy" userId="S::awatkins2@wcpss.net::d41c0408-dc61-48ea-9e02-dc4c53998b31" providerId="AD" clId="Web-{E4387F39-38A7-EF8E-25D4-EC14472A0EBC}" dt="2019-01-01T22:36:22.153" v="649" actId="20577"/>
          <ac:spMkLst>
            <pc:docMk/>
            <pc:sldMk cId="1029866804" sldId="544"/>
            <ac:spMk id="2" creationId="{1E4AAF12-552C-49DE-B911-2FA12BFB22F6}"/>
          </ac:spMkLst>
        </pc:spChg>
      </pc:sldChg>
      <pc:sldChg chg="addSp delSp modSp new">
        <pc:chgData name="Asha Watkins _ Staff - WakeWomensAcademy" userId="S::awatkins2@wcpss.net::d41c0408-dc61-48ea-9e02-dc4c53998b31" providerId="AD" clId="Web-{E4387F39-38A7-EF8E-25D4-EC14472A0EBC}" dt="2019-01-01T23:05:47.041" v="1248"/>
        <pc:sldMkLst>
          <pc:docMk/>
          <pc:sldMk cId="1255588873" sldId="545"/>
        </pc:sldMkLst>
        <pc:spChg chg="mod">
          <ac:chgData name="Asha Watkins _ Staff - WakeWomensAcademy" userId="S::awatkins2@wcpss.net::d41c0408-dc61-48ea-9e02-dc4c53998b31" providerId="AD" clId="Web-{E4387F39-38A7-EF8E-25D4-EC14472A0EBC}" dt="2019-01-01T23:03:16.040" v="1064" actId="20577"/>
          <ac:spMkLst>
            <pc:docMk/>
            <pc:sldMk cId="1255588873" sldId="545"/>
            <ac:spMk id="2" creationId="{AF946706-20F7-46D9-994F-583112F5D21F}"/>
          </ac:spMkLst>
        </pc:spChg>
        <pc:spChg chg="del">
          <ac:chgData name="Asha Watkins _ Staff - WakeWomensAcademy" userId="S::awatkins2@wcpss.net::d41c0408-dc61-48ea-9e02-dc4c53998b31" providerId="AD" clId="Web-{E4387F39-38A7-EF8E-25D4-EC14472A0EBC}" dt="2019-01-01T23:02:06.758" v="1020"/>
          <ac:spMkLst>
            <pc:docMk/>
            <pc:sldMk cId="1255588873" sldId="545"/>
            <ac:spMk id="3" creationId="{72927002-F3A6-4C7B-97CF-19059C43ABF9}"/>
          </ac:spMkLst>
        </pc:spChg>
        <pc:spChg chg="del">
          <ac:chgData name="Asha Watkins _ Staff - WakeWomensAcademy" userId="S::awatkins2@wcpss.net::d41c0408-dc61-48ea-9e02-dc4c53998b31" providerId="AD" clId="Web-{E4387F39-38A7-EF8E-25D4-EC14472A0EBC}" dt="2019-01-01T23:02:22.883" v="1022"/>
          <ac:spMkLst>
            <pc:docMk/>
            <pc:sldMk cId="1255588873" sldId="545"/>
            <ac:spMk id="4" creationId="{FA32FBCE-071A-4120-84D8-CCEBEC06EA86}"/>
          </ac:spMkLst>
        </pc:spChg>
        <pc:graphicFrameChg chg="add mod ord modGraphic">
          <ac:chgData name="Asha Watkins _ Staff - WakeWomensAcademy" userId="S::awatkins2@wcpss.net::d41c0408-dc61-48ea-9e02-dc4c53998b31" providerId="AD" clId="Web-{E4387F39-38A7-EF8E-25D4-EC14472A0EBC}" dt="2019-01-01T23:05:47.041" v="1248"/>
          <ac:graphicFrameMkLst>
            <pc:docMk/>
            <pc:sldMk cId="1255588873" sldId="545"/>
            <ac:graphicFrameMk id="5" creationId="{0D945E52-62F8-451B-B57A-182361497E5A}"/>
          </ac:graphicFrameMkLst>
        </pc:graphicFrameChg>
        <pc:graphicFrameChg chg="add mod ord modGraphic">
          <ac:chgData name="Asha Watkins _ Staff - WakeWomensAcademy" userId="S::awatkins2@wcpss.net::d41c0408-dc61-48ea-9e02-dc4c53998b31" providerId="AD" clId="Web-{E4387F39-38A7-EF8E-25D4-EC14472A0EBC}" dt="2019-01-01T23:05:36.807" v="1232"/>
          <ac:graphicFrameMkLst>
            <pc:docMk/>
            <pc:sldMk cId="1255588873" sldId="545"/>
            <ac:graphicFrameMk id="7" creationId="{E1446473-92C7-454A-A41B-D7EC294906DB}"/>
          </ac:graphicFrameMkLst>
        </pc:graphicFrameChg>
      </pc:sldChg>
      <pc:sldChg chg="modSp new">
        <pc:chgData name="Asha Watkins _ Staff - WakeWomensAcademy" userId="S::awatkins2@wcpss.net::d41c0408-dc61-48ea-9e02-dc4c53998b31" providerId="AD" clId="Web-{E4387F39-38A7-EF8E-25D4-EC14472A0EBC}" dt="2019-01-01T23:07:20.198" v="1310" actId="20577"/>
        <pc:sldMkLst>
          <pc:docMk/>
          <pc:sldMk cId="1773815460" sldId="546"/>
        </pc:sldMkLst>
        <pc:spChg chg="mod">
          <ac:chgData name="Asha Watkins _ Staff - WakeWomensAcademy" userId="S::awatkins2@wcpss.net::d41c0408-dc61-48ea-9e02-dc4c53998b31" providerId="AD" clId="Web-{E4387F39-38A7-EF8E-25D4-EC14472A0EBC}" dt="2019-01-01T23:07:04.932" v="1289" actId="20577"/>
          <ac:spMkLst>
            <pc:docMk/>
            <pc:sldMk cId="1773815460" sldId="546"/>
            <ac:spMk id="2" creationId="{460AF6E3-1B7E-44BC-BD74-4E88385D4F4C}"/>
          </ac:spMkLst>
        </pc:spChg>
        <pc:spChg chg="mod">
          <ac:chgData name="Asha Watkins _ Staff - WakeWomensAcademy" userId="S::awatkins2@wcpss.net::d41c0408-dc61-48ea-9e02-dc4c53998b31" providerId="AD" clId="Web-{E4387F39-38A7-EF8E-25D4-EC14472A0EBC}" dt="2019-01-01T23:07:20.198" v="1310" actId="20577"/>
          <ac:spMkLst>
            <pc:docMk/>
            <pc:sldMk cId="1773815460" sldId="546"/>
            <ac:spMk id="3" creationId="{9FC15799-755A-4E31-AB7F-F096B00F0CF7}"/>
          </ac:spMkLst>
        </pc:spChg>
      </pc:sldChg>
      <pc:sldChg chg="new">
        <pc:chgData name="Asha Watkins _ Staff - WakeWomensAcademy" userId="S::awatkins2@wcpss.net::d41c0408-dc61-48ea-9e02-dc4c53998b31" providerId="AD" clId="Web-{E4387F39-38A7-EF8E-25D4-EC14472A0EBC}" dt="2019-01-01T23:09:41.715" v="1312"/>
        <pc:sldMkLst>
          <pc:docMk/>
          <pc:sldMk cId="1923282989" sldId="547"/>
        </pc:sldMkLst>
      </pc:sldChg>
      <pc:sldChg chg="new">
        <pc:chgData name="Asha Watkins _ Staff - WakeWomensAcademy" userId="S::awatkins2@wcpss.net::d41c0408-dc61-48ea-9e02-dc4c53998b31" providerId="AD" clId="Web-{E4387F39-38A7-EF8E-25D4-EC14472A0EBC}" dt="2019-01-01T23:09:47.809" v="1313"/>
        <pc:sldMkLst>
          <pc:docMk/>
          <pc:sldMk cId="4247032352" sldId="548"/>
        </pc:sldMkLst>
      </pc:sldChg>
      <pc:sldChg chg="modSp new">
        <pc:chgData name="Asha Watkins _ Staff - WakeWomensAcademy" userId="S::awatkins2@wcpss.net::d41c0408-dc61-48ea-9e02-dc4c53998b31" providerId="AD" clId="Web-{E4387F39-38A7-EF8E-25D4-EC14472A0EBC}" dt="2019-01-01T23:11:23.856" v="1383" actId="20577"/>
        <pc:sldMkLst>
          <pc:docMk/>
          <pc:sldMk cId="3206007364" sldId="549"/>
        </pc:sldMkLst>
        <pc:spChg chg="mod">
          <ac:chgData name="Asha Watkins _ Staff - WakeWomensAcademy" userId="S::awatkins2@wcpss.net::d41c0408-dc61-48ea-9e02-dc4c53998b31" providerId="AD" clId="Web-{E4387F39-38A7-EF8E-25D4-EC14472A0EBC}" dt="2019-01-01T23:11:23.856" v="1383" actId="20577"/>
          <ac:spMkLst>
            <pc:docMk/>
            <pc:sldMk cId="3206007364" sldId="549"/>
            <ac:spMk id="2" creationId="{3A0D066B-8504-4662-9753-D7D9FC3D4EB2}"/>
          </ac:spMkLst>
        </pc:spChg>
        <pc:spChg chg="mod">
          <ac:chgData name="Asha Watkins _ Staff - WakeWomensAcademy" userId="S::awatkins2@wcpss.net::d41c0408-dc61-48ea-9e02-dc4c53998b31" providerId="AD" clId="Web-{E4387F39-38A7-EF8E-25D4-EC14472A0EBC}" dt="2019-01-01T23:10:47.700" v="1365" actId="20577"/>
          <ac:spMkLst>
            <pc:docMk/>
            <pc:sldMk cId="3206007364" sldId="549"/>
            <ac:spMk id="3" creationId="{D5CB4796-C2E2-4510-8BE2-A7340AC35A2E}"/>
          </ac:spMkLst>
        </pc:spChg>
      </pc:sldChg>
      <pc:sldChg chg="add replId">
        <pc:chgData name="Asha Watkins _ Staff - WakeWomensAcademy" userId="S::awatkins2@wcpss.net::d41c0408-dc61-48ea-9e02-dc4c53998b31" providerId="AD" clId="Web-{E4387F39-38A7-EF8E-25D4-EC14472A0EBC}" dt="2019-01-01T23:11:26.591" v="1385"/>
        <pc:sldMkLst>
          <pc:docMk/>
          <pc:sldMk cId="1765261074" sldId="550"/>
        </pc:sldMkLst>
      </pc:sldChg>
    </pc:docChg>
  </pc:docChgLst>
  <pc:docChgLst>
    <pc:chgData name="Asha Watkins _ Staff - WakeWomensAcademy" userId="S::awatkins2@wcpss.net::d41c0408-dc61-48ea-9e02-dc4c53998b31" providerId="AD" clId="Web-{C5EBFB1C-5090-AA6E-6C70-AB64DC6BA66C}"/>
    <pc:docChg chg="addSld modSld sldOrd">
      <pc:chgData name="Asha Watkins _ Staff - WakeWomensAcademy" userId="S::awatkins2@wcpss.net::d41c0408-dc61-48ea-9e02-dc4c53998b31" providerId="AD" clId="Web-{C5EBFB1C-5090-AA6E-6C70-AB64DC6BA66C}" dt="2019-01-01T21:07:14.143" v="2232"/>
      <pc:docMkLst>
        <pc:docMk/>
      </pc:docMkLst>
      <pc:sldChg chg="modSp">
        <pc:chgData name="Asha Watkins _ Staff - WakeWomensAcademy" userId="S::awatkins2@wcpss.net::d41c0408-dc61-48ea-9e02-dc4c53998b31" providerId="AD" clId="Web-{C5EBFB1C-5090-AA6E-6C70-AB64DC6BA66C}" dt="2019-01-01T19:57:44.746" v="31" actId="20577"/>
        <pc:sldMkLst>
          <pc:docMk/>
          <pc:sldMk cId="3697375676" sldId="367"/>
        </pc:sldMkLst>
        <pc:spChg chg="mod">
          <ac:chgData name="Asha Watkins _ Staff - WakeWomensAcademy" userId="S::awatkins2@wcpss.net::d41c0408-dc61-48ea-9e02-dc4c53998b31" providerId="AD" clId="Web-{C5EBFB1C-5090-AA6E-6C70-AB64DC6BA66C}" dt="2019-01-01T19:57:44.746" v="31" actId="20577"/>
          <ac:spMkLst>
            <pc:docMk/>
            <pc:sldMk cId="3697375676" sldId="367"/>
            <ac:spMk id="2" creationId="{00000000-0000-0000-0000-000000000000}"/>
          </ac:spMkLst>
        </pc:spChg>
      </pc:sldChg>
      <pc:sldChg chg="modSp">
        <pc:chgData name="Asha Watkins _ Staff - WakeWomensAcademy" userId="S::awatkins2@wcpss.net::d41c0408-dc61-48ea-9e02-dc4c53998b31" providerId="AD" clId="Web-{C5EBFB1C-5090-AA6E-6C70-AB64DC6BA66C}" dt="2019-01-01T19:58:06.763" v="42" actId="20577"/>
        <pc:sldMkLst>
          <pc:docMk/>
          <pc:sldMk cId="2972137745" sldId="378"/>
        </pc:sldMkLst>
        <pc:spChg chg="mod">
          <ac:chgData name="Asha Watkins _ Staff - WakeWomensAcademy" userId="S::awatkins2@wcpss.net::d41c0408-dc61-48ea-9e02-dc4c53998b31" providerId="AD" clId="Web-{C5EBFB1C-5090-AA6E-6C70-AB64DC6BA66C}" dt="2019-01-01T19:58:06.763" v="42" actId="20577"/>
          <ac:spMkLst>
            <pc:docMk/>
            <pc:sldMk cId="2972137745" sldId="378"/>
            <ac:spMk id="2" creationId="{00000000-0000-0000-0000-000000000000}"/>
          </ac:spMkLst>
        </pc:spChg>
      </pc:sldChg>
      <pc:sldChg chg="modSp ord">
        <pc:chgData name="Asha Watkins _ Staff - WakeWomensAcademy" userId="S::awatkins2@wcpss.net::d41c0408-dc61-48ea-9e02-dc4c53998b31" providerId="AD" clId="Web-{C5EBFB1C-5090-AA6E-6C70-AB64DC6BA66C}" dt="2019-01-01T20:08:39.810" v="133" actId="20577"/>
        <pc:sldMkLst>
          <pc:docMk/>
          <pc:sldMk cId="3747850524" sldId="387"/>
        </pc:sldMkLst>
        <pc:spChg chg="mod">
          <ac:chgData name="Asha Watkins _ Staff - WakeWomensAcademy" userId="S::awatkins2@wcpss.net::d41c0408-dc61-48ea-9e02-dc4c53998b31" providerId="AD" clId="Web-{C5EBFB1C-5090-AA6E-6C70-AB64DC6BA66C}" dt="2019-01-01T20:08:39.810" v="133" actId="20577"/>
          <ac:spMkLst>
            <pc:docMk/>
            <pc:sldMk cId="3747850524" sldId="387"/>
            <ac:spMk id="2" creationId="{00000000-0000-0000-0000-000000000000}"/>
          </ac:spMkLst>
        </pc:spChg>
      </pc:sldChg>
      <pc:sldChg chg="ord">
        <pc:chgData name="Asha Watkins _ Staff - WakeWomensAcademy" userId="S::awatkins2@wcpss.net::d41c0408-dc61-48ea-9e02-dc4c53998b31" providerId="AD" clId="Web-{C5EBFB1C-5090-AA6E-6C70-AB64DC6BA66C}" dt="2019-01-01T20:12:45.667" v="252"/>
        <pc:sldMkLst>
          <pc:docMk/>
          <pc:sldMk cId="1751965669" sldId="388"/>
        </pc:sldMkLst>
      </pc:sldChg>
      <pc:sldChg chg="modSp">
        <pc:chgData name="Asha Watkins _ Staff - WakeWomensAcademy" userId="S::awatkins2@wcpss.net::d41c0408-dc61-48ea-9e02-dc4c53998b31" providerId="AD" clId="Web-{C5EBFB1C-5090-AA6E-6C70-AB64DC6BA66C}" dt="2019-01-01T20:11:31.446" v="199" actId="20577"/>
        <pc:sldMkLst>
          <pc:docMk/>
          <pc:sldMk cId="1409446489" sldId="390"/>
        </pc:sldMkLst>
        <pc:spChg chg="mod">
          <ac:chgData name="Asha Watkins _ Staff - WakeWomensAcademy" userId="S::awatkins2@wcpss.net::d41c0408-dc61-48ea-9e02-dc4c53998b31" providerId="AD" clId="Web-{C5EBFB1C-5090-AA6E-6C70-AB64DC6BA66C}" dt="2019-01-01T20:11:31.446" v="199" actId="20577"/>
          <ac:spMkLst>
            <pc:docMk/>
            <pc:sldMk cId="1409446489" sldId="390"/>
            <ac:spMk id="2" creationId="{00000000-0000-0000-0000-000000000000}"/>
          </ac:spMkLst>
        </pc:spChg>
        <pc:spChg chg="mod">
          <ac:chgData name="Asha Watkins _ Staff - WakeWomensAcademy" userId="S::awatkins2@wcpss.net::d41c0408-dc61-48ea-9e02-dc4c53998b31" providerId="AD" clId="Web-{C5EBFB1C-5090-AA6E-6C70-AB64DC6BA66C}" dt="2019-01-01T20:11:19.352" v="193" actId="20577"/>
          <ac:spMkLst>
            <pc:docMk/>
            <pc:sldMk cId="1409446489" sldId="390"/>
            <ac:spMk id="3" creationId="{00000000-0000-0000-0000-000000000000}"/>
          </ac:spMkLst>
        </pc:spChg>
      </pc:sldChg>
      <pc:sldChg chg="modSp">
        <pc:chgData name="Asha Watkins _ Staff - WakeWomensAcademy" userId="S::awatkins2@wcpss.net::d41c0408-dc61-48ea-9e02-dc4c53998b31" providerId="AD" clId="Web-{C5EBFB1C-5090-AA6E-6C70-AB64DC6BA66C}" dt="2019-01-01T21:05:37.483" v="2229" actId="20577"/>
        <pc:sldMkLst>
          <pc:docMk/>
          <pc:sldMk cId="8145905" sldId="392"/>
        </pc:sldMkLst>
        <pc:spChg chg="mod">
          <ac:chgData name="Asha Watkins _ Staff - WakeWomensAcademy" userId="S::awatkins2@wcpss.net::d41c0408-dc61-48ea-9e02-dc4c53998b31" providerId="AD" clId="Web-{C5EBFB1C-5090-AA6E-6C70-AB64DC6BA66C}" dt="2019-01-01T21:05:37.483" v="2229" actId="20577"/>
          <ac:spMkLst>
            <pc:docMk/>
            <pc:sldMk cId="8145905" sldId="392"/>
            <ac:spMk id="2" creationId="{00000000-0000-0000-0000-000000000000}"/>
          </ac:spMkLst>
        </pc:spChg>
      </pc:sldChg>
      <pc:sldChg chg="modSp">
        <pc:chgData name="Asha Watkins _ Staff - WakeWomensAcademy" userId="S::awatkins2@wcpss.net::d41c0408-dc61-48ea-9e02-dc4c53998b31" providerId="AD" clId="Web-{C5EBFB1C-5090-AA6E-6C70-AB64DC6BA66C}" dt="2019-01-01T20:26:03.436" v="311" actId="20577"/>
        <pc:sldMkLst>
          <pc:docMk/>
          <pc:sldMk cId="3984447281" sldId="399"/>
        </pc:sldMkLst>
        <pc:spChg chg="mod">
          <ac:chgData name="Asha Watkins _ Staff - WakeWomensAcademy" userId="S::awatkins2@wcpss.net::d41c0408-dc61-48ea-9e02-dc4c53998b31" providerId="AD" clId="Web-{C5EBFB1C-5090-AA6E-6C70-AB64DC6BA66C}" dt="2019-01-01T20:26:03.436" v="311" actId="20577"/>
          <ac:spMkLst>
            <pc:docMk/>
            <pc:sldMk cId="3984447281" sldId="399"/>
            <ac:spMk id="3" creationId="{00000000-0000-0000-0000-000000000000}"/>
          </ac:spMkLst>
        </pc:spChg>
      </pc:sldChg>
      <pc:sldChg chg="modSp">
        <pc:chgData name="Asha Watkins _ Staff - WakeWomensAcademy" userId="S::awatkins2@wcpss.net::d41c0408-dc61-48ea-9e02-dc4c53998b31" providerId="AD" clId="Web-{C5EBFB1C-5090-AA6E-6C70-AB64DC6BA66C}" dt="2019-01-01T19:57:24.355" v="25" actId="20577"/>
        <pc:sldMkLst>
          <pc:docMk/>
          <pc:sldMk cId="1647665325" sldId="460"/>
        </pc:sldMkLst>
        <pc:spChg chg="mod">
          <ac:chgData name="Asha Watkins _ Staff - WakeWomensAcademy" userId="S::awatkins2@wcpss.net::d41c0408-dc61-48ea-9e02-dc4c53998b31" providerId="AD" clId="Web-{C5EBFB1C-5090-AA6E-6C70-AB64DC6BA66C}" dt="2019-01-01T19:57:24.355" v="25" actId="20577"/>
          <ac:spMkLst>
            <pc:docMk/>
            <pc:sldMk cId="1647665325" sldId="460"/>
            <ac:spMk id="2" creationId="{00000000-0000-0000-0000-000000000000}"/>
          </ac:spMkLst>
        </pc:spChg>
      </pc:sldChg>
      <pc:sldChg chg="ord">
        <pc:chgData name="Asha Watkins _ Staff - WakeWomensAcademy" userId="S::awatkins2@wcpss.net::d41c0408-dc61-48ea-9e02-dc4c53998b31" providerId="AD" clId="Web-{C5EBFB1C-5090-AA6E-6C70-AB64DC6BA66C}" dt="2019-01-01T20:02:38.556" v="103"/>
        <pc:sldMkLst>
          <pc:docMk/>
          <pc:sldMk cId="4084128695" sldId="468"/>
        </pc:sldMkLst>
      </pc:sldChg>
      <pc:sldChg chg="modSp">
        <pc:chgData name="Asha Watkins _ Staff - WakeWomensAcademy" userId="S::awatkins2@wcpss.net::d41c0408-dc61-48ea-9e02-dc4c53998b31" providerId="AD" clId="Web-{C5EBFB1C-5090-AA6E-6C70-AB64DC6BA66C}" dt="2019-01-01T19:56:23.978" v="0" actId="20577"/>
        <pc:sldMkLst>
          <pc:docMk/>
          <pc:sldMk cId="703712874" sldId="472"/>
        </pc:sldMkLst>
        <pc:spChg chg="mod">
          <ac:chgData name="Asha Watkins _ Staff - WakeWomensAcademy" userId="S::awatkins2@wcpss.net::d41c0408-dc61-48ea-9e02-dc4c53998b31" providerId="AD" clId="Web-{C5EBFB1C-5090-AA6E-6C70-AB64DC6BA66C}" dt="2019-01-01T19:56:23.978" v="0" actId="20577"/>
          <ac:spMkLst>
            <pc:docMk/>
            <pc:sldMk cId="703712874" sldId="472"/>
            <ac:spMk id="2" creationId="{00000000-0000-0000-0000-000000000000}"/>
          </ac:spMkLst>
        </pc:spChg>
      </pc:sldChg>
      <pc:sldChg chg="modSp">
        <pc:chgData name="Asha Watkins _ Staff - WakeWomensAcademy" userId="S::awatkins2@wcpss.net::d41c0408-dc61-48ea-9e02-dc4c53998b31" providerId="AD" clId="Web-{C5EBFB1C-5090-AA6E-6C70-AB64DC6BA66C}" dt="2019-01-01T19:56:46.244" v="8" actId="20577"/>
        <pc:sldMkLst>
          <pc:docMk/>
          <pc:sldMk cId="74420797" sldId="481"/>
        </pc:sldMkLst>
        <pc:spChg chg="mod">
          <ac:chgData name="Asha Watkins _ Staff - WakeWomensAcademy" userId="S::awatkins2@wcpss.net::d41c0408-dc61-48ea-9e02-dc4c53998b31" providerId="AD" clId="Web-{C5EBFB1C-5090-AA6E-6C70-AB64DC6BA66C}" dt="2019-01-01T19:56:46.244" v="8" actId="20577"/>
          <ac:spMkLst>
            <pc:docMk/>
            <pc:sldMk cId="74420797" sldId="481"/>
            <ac:spMk id="2" creationId="{00000000-0000-0000-0000-000000000000}"/>
          </ac:spMkLst>
        </pc:spChg>
      </pc:sldChg>
      <pc:sldChg chg="modSp">
        <pc:chgData name="Asha Watkins _ Staff - WakeWomensAcademy" userId="S::awatkins2@wcpss.net::d41c0408-dc61-48ea-9e02-dc4c53998b31" providerId="AD" clId="Web-{C5EBFB1C-5090-AA6E-6C70-AB64DC6BA66C}" dt="2019-01-01T19:56:54.260" v="11" actId="20577"/>
        <pc:sldMkLst>
          <pc:docMk/>
          <pc:sldMk cId="506843396" sldId="485"/>
        </pc:sldMkLst>
        <pc:spChg chg="mod">
          <ac:chgData name="Asha Watkins _ Staff - WakeWomensAcademy" userId="S::awatkins2@wcpss.net::d41c0408-dc61-48ea-9e02-dc4c53998b31" providerId="AD" clId="Web-{C5EBFB1C-5090-AA6E-6C70-AB64DC6BA66C}" dt="2019-01-01T19:56:54.260" v="11" actId="20577"/>
          <ac:spMkLst>
            <pc:docMk/>
            <pc:sldMk cId="506843396" sldId="485"/>
            <ac:spMk id="2" creationId="{00000000-0000-0000-0000-000000000000}"/>
          </ac:spMkLst>
        </pc:spChg>
      </pc:sldChg>
      <pc:sldChg chg="ord">
        <pc:chgData name="Asha Watkins _ Staff - WakeWomensAcademy" userId="S::awatkins2@wcpss.net::d41c0408-dc61-48ea-9e02-dc4c53998b31" providerId="AD" clId="Web-{C5EBFB1C-5090-AA6E-6C70-AB64DC6BA66C}" dt="2019-01-01T20:12:24.588" v="251"/>
        <pc:sldMkLst>
          <pc:docMk/>
          <pc:sldMk cId="1504366394" sldId="491"/>
        </pc:sldMkLst>
      </pc:sldChg>
      <pc:sldChg chg="ord">
        <pc:chgData name="Asha Watkins _ Staff - WakeWomensAcademy" userId="S::awatkins2@wcpss.net::d41c0408-dc61-48ea-9e02-dc4c53998b31" providerId="AD" clId="Web-{C5EBFB1C-5090-AA6E-6C70-AB64DC6BA66C}" dt="2019-01-01T21:07:14.143" v="2232"/>
        <pc:sldMkLst>
          <pc:docMk/>
          <pc:sldMk cId="2605632935" sldId="504"/>
        </pc:sldMkLst>
      </pc:sldChg>
      <pc:sldChg chg="modSp">
        <pc:chgData name="Asha Watkins _ Staff - WakeWomensAcademy" userId="S::awatkins2@wcpss.net::d41c0408-dc61-48ea-9e02-dc4c53998b31" providerId="AD" clId="Web-{C5EBFB1C-5090-AA6E-6C70-AB64DC6BA66C}" dt="2019-01-01T19:56:36.150" v="3" actId="20577"/>
        <pc:sldMkLst>
          <pc:docMk/>
          <pc:sldMk cId="3579806901" sldId="516"/>
        </pc:sldMkLst>
        <pc:spChg chg="mod">
          <ac:chgData name="Asha Watkins _ Staff - WakeWomensAcademy" userId="S::awatkins2@wcpss.net::d41c0408-dc61-48ea-9e02-dc4c53998b31" providerId="AD" clId="Web-{C5EBFB1C-5090-AA6E-6C70-AB64DC6BA66C}" dt="2019-01-01T19:56:36.150" v="3" actId="20577"/>
          <ac:spMkLst>
            <pc:docMk/>
            <pc:sldMk cId="3579806901" sldId="516"/>
            <ac:spMk id="2" creationId="{345D58DD-CE9E-42E1-A643-E31D2686A93C}"/>
          </ac:spMkLst>
        </pc:spChg>
      </pc:sldChg>
      <pc:sldChg chg="modSp">
        <pc:chgData name="Asha Watkins _ Staff - WakeWomensAcademy" userId="S::awatkins2@wcpss.net::d41c0408-dc61-48ea-9e02-dc4c53998b31" providerId="AD" clId="Web-{C5EBFB1C-5090-AA6E-6C70-AB64DC6BA66C}" dt="2019-01-01T20:30:58.706" v="666" actId="20577"/>
        <pc:sldMkLst>
          <pc:docMk/>
          <pc:sldMk cId="1738711125" sldId="519"/>
        </pc:sldMkLst>
        <pc:spChg chg="mod">
          <ac:chgData name="Asha Watkins _ Staff - WakeWomensAcademy" userId="S::awatkins2@wcpss.net::d41c0408-dc61-48ea-9e02-dc4c53998b31" providerId="AD" clId="Web-{C5EBFB1C-5090-AA6E-6C70-AB64DC6BA66C}" dt="2019-01-01T20:27:40.205" v="343" actId="14100"/>
          <ac:spMkLst>
            <pc:docMk/>
            <pc:sldMk cId="1738711125" sldId="519"/>
            <ac:spMk id="2" creationId="{345D58DD-CE9E-42E1-A643-E31D2686A93C}"/>
          </ac:spMkLst>
        </pc:spChg>
        <pc:spChg chg="mod">
          <ac:chgData name="Asha Watkins _ Staff - WakeWomensAcademy" userId="S::awatkins2@wcpss.net::d41c0408-dc61-48ea-9e02-dc4c53998b31" providerId="AD" clId="Web-{C5EBFB1C-5090-AA6E-6C70-AB64DC6BA66C}" dt="2019-01-01T20:30:58.706" v="666" actId="20577"/>
          <ac:spMkLst>
            <pc:docMk/>
            <pc:sldMk cId="1738711125" sldId="519"/>
            <ac:spMk id="3" creationId="{C2933ACC-691D-43B0-A53B-4C50A7D4D4E2}"/>
          </ac:spMkLst>
        </pc:spChg>
      </pc:sldChg>
      <pc:sldChg chg="modSp">
        <pc:chgData name="Asha Watkins _ Staff - WakeWomensAcademy" userId="S::awatkins2@wcpss.net::d41c0408-dc61-48ea-9e02-dc4c53998b31" providerId="AD" clId="Web-{C5EBFB1C-5090-AA6E-6C70-AB64DC6BA66C}" dt="2019-01-01T19:57:06.292" v="16" actId="20577"/>
        <pc:sldMkLst>
          <pc:docMk/>
          <pc:sldMk cId="4248400170" sldId="522"/>
        </pc:sldMkLst>
        <pc:spChg chg="mod">
          <ac:chgData name="Asha Watkins _ Staff - WakeWomensAcademy" userId="S::awatkins2@wcpss.net::d41c0408-dc61-48ea-9e02-dc4c53998b31" providerId="AD" clId="Web-{C5EBFB1C-5090-AA6E-6C70-AB64DC6BA66C}" dt="2019-01-01T19:57:06.292" v="16" actId="20577"/>
          <ac:spMkLst>
            <pc:docMk/>
            <pc:sldMk cId="4248400170" sldId="522"/>
            <ac:spMk id="2" creationId="{1C91353D-C2C7-4D4A-A5E7-905F71C63A92}"/>
          </ac:spMkLst>
        </pc:spChg>
      </pc:sldChg>
      <pc:sldChg chg="modSp new ord">
        <pc:chgData name="Asha Watkins _ Staff - WakeWomensAcademy" userId="S::awatkins2@wcpss.net::d41c0408-dc61-48ea-9e02-dc4c53998b31" providerId="AD" clId="Web-{C5EBFB1C-5090-AA6E-6C70-AB64DC6BA66C}" dt="2019-01-01T20:54:37.102" v="1813" actId="20577"/>
        <pc:sldMkLst>
          <pc:docMk/>
          <pc:sldMk cId="29367340" sldId="523"/>
        </pc:sldMkLst>
        <pc:spChg chg="mod">
          <ac:chgData name="Asha Watkins _ Staff - WakeWomensAcademy" userId="S::awatkins2@wcpss.net::d41c0408-dc61-48ea-9e02-dc4c53998b31" providerId="AD" clId="Web-{C5EBFB1C-5090-AA6E-6C70-AB64DC6BA66C}" dt="2019-01-01T20:49:44.367" v="1580" actId="20577"/>
          <ac:spMkLst>
            <pc:docMk/>
            <pc:sldMk cId="29367340" sldId="523"/>
            <ac:spMk id="2" creationId="{6E347515-6D35-486C-85FD-921BF1626AB4}"/>
          </ac:spMkLst>
        </pc:spChg>
        <pc:spChg chg="mod">
          <ac:chgData name="Asha Watkins _ Staff - WakeWomensAcademy" userId="S::awatkins2@wcpss.net::d41c0408-dc61-48ea-9e02-dc4c53998b31" providerId="AD" clId="Web-{C5EBFB1C-5090-AA6E-6C70-AB64DC6BA66C}" dt="2019-01-01T20:54:37.102" v="1813" actId="20577"/>
          <ac:spMkLst>
            <pc:docMk/>
            <pc:sldMk cId="29367340" sldId="523"/>
            <ac:spMk id="3" creationId="{B6B2E9C6-6334-4E17-93FA-EC9C9C3FA917}"/>
          </ac:spMkLst>
        </pc:spChg>
      </pc:sldChg>
      <pc:sldChg chg="modSp new">
        <pc:chgData name="Asha Watkins _ Staff - WakeWomensAcademy" userId="S::awatkins2@wcpss.net::d41c0408-dc61-48ea-9e02-dc4c53998b31" providerId="AD" clId="Web-{C5EBFB1C-5090-AA6E-6C70-AB64DC6BA66C}" dt="2019-01-01T20:12:57.730" v="255" actId="20577"/>
        <pc:sldMkLst>
          <pc:docMk/>
          <pc:sldMk cId="3846978160" sldId="524"/>
        </pc:sldMkLst>
        <pc:spChg chg="mod">
          <ac:chgData name="Asha Watkins _ Staff - WakeWomensAcademy" userId="S::awatkins2@wcpss.net::d41c0408-dc61-48ea-9e02-dc4c53998b31" providerId="AD" clId="Web-{C5EBFB1C-5090-AA6E-6C70-AB64DC6BA66C}" dt="2019-01-01T20:01:30.694" v="58" actId="20577"/>
          <ac:spMkLst>
            <pc:docMk/>
            <pc:sldMk cId="3846978160" sldId="524"/>
            <ac:spMk id="2" creationId="{43A5E31C-CAEA-4414-BCA5-700BDEC33267}"/>
          </ac:spMkLst>
        </pc:spChg>
        <pc:spChg chg="mod">
          <ac:chgData name="Asha Watkins _ Staff - WakeWomensAcademy" userId="S::awatkins2@wcpss.net::d41c0408-dc61-48ea-9e02-dc4c53998b31" providerId="AD" clId="Web-{C5EBFB1C-5090-AA6E-6C70-AB64DC6BA66C}" dt="2019-01-01T20:12:57.730" v="255" actId="20577"/>
          <ac:spMkLst>
            <pc:docMk/>
            <pc:sldMk cId="3846978160" sldId="524"/>
            <ac:spMk id="3" creationId="{045F68CF-972B-4895-AA93-EEC5FD353632}"/>
          </ac:spMkLst>
        </pc:spChg>
      </pc:sldChg>
      <pc:sldChg chg="add ord replId">
        <pc:chgData name="Asha Watkins _ Staff - WakeWomensAcademy" userId="S::awatkins2@wcpss.net::d41c0408-dc61-48ea-9e02-dc4c53998b31" providerId="AD" clId="Web-{C5EBFB1C-5090-AA6E-6C70-AB64DC6BA66C}" dt="2019-01-01T20:04:16.751" v="121"/>
        <pc:sldMkLst>
          <pc:docMk/>
          <pc:sldMk cId="2689701266" sldId="525"/>
        </pc:sldMkLst>
      </pc:sldChg>
      <pc:sldChg chg="add ord replId">
        <pc:chgData name="Asha Watkins _ Staff - WakeWomensAcademy" userId="S::awatkins2@wcpss.net::d41c0408-dc61-48ea-9e02-dc4c53998b31" providerId="AD" clId="Web-{C5EBFB1C-5090-AA6E-6C70-AB64DC6BA66C}" dt="2019-01-01T20:04:34.143" v="123"/>
        <pc:sldMkLst>
          <pc:docMk/>
          <pc:sldMk cId="3127174245" sldId="526"/>
        </pc:sldMkLst>
      </pc:sldChg>
      <pc:sldChg chg="modSp new">
        <pc:chgData name="Asha Watkins _ Staff - WakeWomensAcademy" userId="S::awatkins2@wcpss.net::d41c0408-dc61-48ea-9e02-dc4c53998b31" providerId="AD" clId="Web-{C5EBFB1C-5090-AA6E-6C70-AB64DC6BA66C}" dt="2019-01-01T20:39:46.827" v="1202" actId="20577"/>
        <pc:sldMkLst>
          <pc:docMk/>
          <pc:sldMk cId="334948530" sldId="527"/>
        </pc:sldMkLst>
        <pc:spChg chg="mod">
          <ac:chgData name="Asha Watkins _ Staff - WakeWomensAcademy" userId="S::awatkins2@wcpss.net::d41c0408-dc61-48ea-9e02-dc4c53998b31" providerId="AD" clId="Web-{C5EBFB1C-5090-AA6E-6C70-AB64DC6BA66C}" dt="2019-01-01T20:24:33.955" v="262" actId="20577"/>
          <ac:spMkLst>
            <pc:docMk/>
            <pc:sldMk cId="334948530" sldId="527"/>
            <ac:spMk id="2" creationId="{2BCFDB30-5964-434B-A42F-E430D1E99C75}"/>
          </ac:spMkLst>
        </pc:spChg>
        <pc:spChg chg="mod">
          <ac:chgData name="Asha Watkins _ Staff - WakeWomensAcademy" userId="S::awatkins2@wcpss.net::d41c0408-dc61-48ea-9e02-dc4c53998b31" providerId="AD" clId="Web-{C5EBFB1C-5090-AA6E-6C70-AB64DC6BA66C}" dt="2019-01-01T20:39:46.827" v="1202" actId="20577"/>
          <ac:spMkLst>
            <pc:docMk/>
            <pc:sldMk cId="334948530" sldId="527"/>
            <ac:spMk id="3" creationId="{AA4D69BA-4D57-405C-BA4F-3D7E3F64E681}"/>
          </ac:spMkLst>
        </pc:spChg>
      </pc:sldChg>
      <pc:sldChg chg="modSp add ord replId">
        <pc:chgData name="Asha Watkins _ Staff - WakeWomensAcademy" userId="S::awatkins2@wcpss.net::d41c0408-dc61-48ea-9e02-dc4c53998b31" providerId="AD" clId="Web-{C5EBFB1C-5090-AA6E-6C70-AB64DC6BA66C}" dt="2019-01-01T20:46:31.129" v="1540" actId="20577"/>
        <pc:sldMkLst>
          <pc:docMk/>
          <pc:sldMk cId="2872724027" sldId="528"/>
        </pc:sldMkLst>
        <pc:spChg chg="mod">
          <ac:chgData name="Asha Watkins _ Staff - WakeWomensAcademy" userId="S::awatkins2@wcpss.net::d41c0408-dc61-48ea-9e02-dc4c53998b31" providerId="AD" clId="Web-{C5EBFB1C-5090-AA6E-6C70-AB64DC6BA66C}" dt="2019-01-01T20:40:57.627" v="1227" actId="20577"/>
          <ac:spMkLst>
            <pc:docMk/>
            <pc:sldMk cId="2872724027" sldId="528"/>
            <ac:spMk id="2" creationId="{2BCFDB30-5964-434B-A42F-E430D1E99C75}"/>
          </ac:spMkLst>
        </pc:spChg>
        <pc:spChg chg="mod">
          <ac:chgData name="Asha Watkins _ Staff - WakeWomensAcademy" userId="S::awatkins2@wcpss.net::d41c0408-dc61-48ea-9e02-dc4c53998b31" providerId="AD" clId="Web-{C5EBFB1C-5090-AA6E-6C70-AB64DC6BA66C}" dt="2019-01-01T20:46:31.129" v="1540" actId="20577"/>
          <ac:spMkLst>
            <pc:docMk/>
            <pc:sldMk cId="2872724027" sldId="528"/>
            <ac:spMk id="3" creationId="{AA4D69BA-4D57-405C-BA4F-3D7E3F64E681}"/>
          </ac:spMkLst>
        </pc:spChg>
      </pc:sldChg>
      <pc:sldChg chg="modSp new">
        <pc:chgData name="Asha Watkins _ Staff - WakeWomensAcademy" userId="S::awatkins2@wcpss.net::d41c0408-dc61-48ea-9e02-dc4c53998b31" providerId="AD" clId="Web-{C5EBFB1C-5090-AA6E-6C70-AB64DC6BA66C}" dt="2019-01-01T20:12:13.307" v="249" actId="20577"/>
        <pc:sldMkLst>
          <pc:docMk/>
          <pc:sldMk cId="1135384297" sldId="529"/>
        </pc:sldMkLst>
        <pc:spChg chg="mod">
          <ac:chgData name="Asha Watkins _ Staff - WakeWomensAcademy" userId="S::awatkins2@wcpss.net::d41c0408-dc61-48ea-9e02-dc4c53998b31" providerId="AD" clId="Web-{C5EBFB1C-5090-AA6E-6C70-AB64DC6BA66C}" dt="2019-01-01T20:12:13.307" v="249" actId="20577"/>
          <ac:spMkLst>
            <pc:docMk/>
            <pc:sldMk cId="1135384297" sldId="529"/>
            <ac:spMk id="2" creationId="{1A238C93-11A1-4C46-BF4E-69DFED7EC0C8}"/>
          </ac:spMkLst>
        </pc:spChg>
        <pc:spChg chg="mod">
          <ac:chgData name="Asha Watkins _ Staff - WakeWomensAcademy" userId="S::awatkins2@wcpss.net::d41c0408-dc61-48ea-9e02-dc4c53998b31" providerId="AD" clId="Web-{C5EBFB1C-5090-AA6E-6C70-AB64DC6BA66C}" dt="2019-01-01T20:11:50.946" v="227" actId="20577"/>
          <ac:spMkLst>
            <pc:docMk/>
            <pc:sldMk cId="1135384297" sldId="529"/>
            <ac:spMk id="3" creationId="{85D1DD69-710A-4EFA-AA7C-AC0EC38348F5}"/>
          </ac:spMkLst>
        </pc:spChg>
      </pc:sldChg>
      <pc:sldChg chg="addSp modSp add replId">
        <pc:chgData name="Asha Watkins _ Staff - WakeWomensAcademy" userId="S::awatkins2@wcpss.net::d41c0408-dc61-48ea-9e02-dc4c53998b31" providerId="AD" clId="Web-{C5EBFB1C-5090-AA6E-6C70-AB64DC6BA66C}" dt="2019-01-01T21:03:41.682" v="2226"/>
        <pc:sldMkLst>
          <pc:docMk/>
          <pc:sldMk cId="3787492267" sldId="530"/>
        </pc:sldMkLst>
        <pc:spChg chg="mod">
          <ac:chgData name="Asha Watkins _ Staff - WakeWomensAcademy" userId="S::awatkins2@wcpss.net::d41c0408-dc61-48ea-9e02-dc4c53998b31" providerId="AD" clId="Web-{C5EBFB1C-5090-AA6E-6C70-AB64DC6BA66C}" dt="2019-01-01T20:56:52.803" v="1821" actId="20577"/>
          <ac:spMkLst>
            <pc:docMk/>
            <pc:sldMk cId="3787492267" sldId="530"/>
            <ac:spMk id="2" creationId="{6E347515-6D35-486C-85FD-921BF1626AB4}"/>
          </ac:spMkLst>
        </pc:spChg>
        <pc:spChg chg="mod">
          <ac:chgData name="Asha Watkins _ Staff - WakeWomensAcademy" userId="S::awatkins2@wcpss.net::d41c0408-dc61-48ea-9e02-dc4c53998b31" providerId="AD" clId="Web-{C5EBFB1C-5090-AA6E-6C70-AB64DC6BA66C}" dt="2019-01-01T21:03:09.322" v="2176" actId="20577"/>
          <ac:spMkLst>
            <pc:docMk/>
            <pc:sldMk cId="3787492267" sldId="530"/>
            <ac:spMk id="3" creationId="{B6B2E9C6-6334-4E17-93FA-EC9C9C3FA917}"/>
          </ac:spMkLst>
        </pc:spChg>
        <pc:graphicFrameChg chg="add mod modGraphic">
          <ac:chgData name="Asha Watkins _ Staff - WakeWomensAcademy" userId="S::awatkins2@wcpss.net::d41c0408-dc61-48ea-9e02-dc4c53998b31" providerId="AD" clId="Web-{C5EBFB1C-5090-AA6E-6C70-AB64DC6BA66C}" dt="2019-01-01T21:03:41.682" v="2226"/>
          <ac:graphicFrameMkLst>
            <pc:docMk/>
            <pc:sldMk cId="3787492267" sldId="530"/>
            <ac:graphicFrameMk id="4" creationId="{9B9E909E-AB40-4542-9577-A275B289CABC}"/>
          </ac:graphicFrameMkLst>
        </pc:graphicFrameChg>
      </pc:sldChg>
    </pc:docChg>
  </pc:docChgLst>
  <pc:docChgLst>
    <pc:chgData name="Asha Watkins _ Staff - WakeWomensAcademy" userId="S::awatkins2@wcpss.net::d41c0408-dc61-48ea-9e02-dc4c53998b31" providerId="AD" clId="Web-{2677FEFC-16DD-ABA9-3646-1513BD5D3A99}"/>
    <pc:docChg chg="addSld delSld modSld sldOrd">
      <pc:chgData name="Asha Watkins _ Staff - WakeWomensAcademy" userId="S::awatkins2@wcpss.net::d41c0408-dc61-48ea-9e02-dc4c53998b31" providerId="AD" clId="Web-{2677FEFC-16DD-ABA9-3646-1513BD5D3A99}" dt="2018-12-17T19:14:09.860" v="1028"/>
      <pc:docMkLst>
        <pc:docMk/>
      </pc:docMkLst>
      <pc:sldChg chg="del">
        <pc:chgData name="Asha Watkins _ Staff - WakeWomensAcademy" userId="S::awatkins2@wcpss.net::d41c0408-dc61-48ea-9e02-dc4c53998b31" providerId="AD" clId="Web-{2677FEFC-16DD-ABA9-3646-1513BD5D3A99}" dt="2018-12-17T18:08:23.676" v="0"/>
        <pc:sldMkLst>
          <pc:docMk/>
          <pc:sldMk cId="1040107973" sldId="458"/>
        </pc:sldMkLst>
      </pc:sldChg>
      <pc:sldChg chg="modSp">
        <pc:chgData name="Asha Watkins _ Staff - WakeWomensAcademy" userId="S::awatkins2@wcpss.net::d41c0408-dc61-48ea-9e02-dc4c53998b31" providerId="AD" clId="Web-{2677FEFC-16DD-ABA9-3646-1513BD5D3A99}" dt="2018-12-17T18:48:00.790" v="100" actId="20577"/>
        <pc:sldMkLst>
          <pc:docMk/>
          <pc:sldMk cId="703712874" sldId="472"/>
        </pc:sldMkLst>
        <pc:spChg chg="mod">
          <ac:chgData name="Asha Watkins _ Staff - WakeWomensAcademy" userId="S::awatkins2@wcpss.net::d41c0408-dc61-48ea-9e02-dc4c53998b31" providerId="AD" clId="Web-{2677FEFC-16DD-ABA9-3646-1513BD5D3A99}" dt="2018-12-17T18:11:25.027" v="11" actId="20577"/>
          <ac:spMkLst>
            <pc:docMk/>
            <pc:sldMk cId="703712874" sldId="472"/>
            <ac:spMk id="2" creationId="{00000000-0000-0000-0000-000000000000}"/>
          </ac:spMkLst>
        </pc:spChg>
        <pc:spChg chg="mod">
          <ac:chgData name="Asha Watkins _ Staff - WakeWomensAcademy" userId="S::awatkins2@wcpss.net::d41c0408-dc61-48ea-9e02-dc4c53998b31" providerId="AD" clId="Web-{2677FEFC-16DD-ABA9-3646-1513BD5D3A99}" dt="2018-12-17T18:48:00.790" v="100" actId="20577"/>
          <ac:spMkLst>
            <pc:docMk/>
            <pc:sldMk cId="703712874" sldId="472"/>
            <ac:spMk id="3" creationId="{00000000-0000-0000-0000-000000000000}"/>
          </ac:spMkLst>
        </pc:spChg>
      </pc:sldChg>
      <pc:sldChg chg="ord">
        <pc:chgData name="Asha Watkins _ Staff - WakeWomensAcademy" userId="S::awatkins2@wcpss.net::d41c0408-dc61-48ea-9e02-dc4c53998b31" providerId="AD" clId="Web-{2677FEFC-16DD-ABA9-3646-1513BD5D3A99}" dt="2018-12-17T19:14:09.860" v="1028"/>
        <pc:sldMkLst>
          <pc:docMk/>
          <pc:sldMk cId="1885995443" sldId="480"/>
        </pc:sldMkLst>
      </pc:sldChg>
      <pc:sldChg chg="modSp">
        <pc:chgData name="Asha Watkins _ Staff - WakeWomensAcademy" userId="S::awatkins2@wcpss.net::d41c0408-dc61-48ea-9e02-dc4c53998b31" providerId="AD" clId="Web-{2677FEFC-16DD-ABA9-3646-1513BD5D3A99}" dt="2018-12-17T18:12:21.592" v="27" actId="20577"/>
        <pc:sldMkLst>
          <pc:docMk/>
          <pc:sldMk cId="74420797" sldId="481"/>
        </pc:sldMkLst>
        <pc:spChg chg="mod">
          <ac:chgData name="Asha Watkins _ Staff - WakeWomensAcademy" userId="S::awatkins2@wcpss.net::d41c0408-dc61-48ea-9e02-dc4c53998b31" providerId="AD" clId="Web-{2677FEFC-16DD-ABA9-3646-1513BD5D3A99}" dt="2018-12-17T18:12:21.592" v="27" actId="20577"/>
          <ac:spMkLst>
            <pc:docMk/>
            <pc:sldMk cId="74420797" sldId="481"/>
            <ac:spMk id="2" creationId="{00000000-0000-0000-0000-000000000000}"/>
          </ac:spMkLst>
        </pc:spChg>
      </pc:sldChg>
      <pc:sldChg chg="modSp">
        <pc:chgData name="Asha Watkins _ Staff - WakeWomensAcademy" userId="S::awatkins2@wcpss.net::d41c0408-dc61-48ea-9e02-dc4c53998b31" providerId="AD" clId="Web-{2677FEFC-16DD-ABA9-3646-1513BD5D3A99}" dt="2018-12-17T18:13:39.861" v="45" actId="20577"/>
        <pc:sldMkLst>
          <pc:docMk/>
          <pc:sldMk cId="506843396" sldId="485"/>
        </pc:sldMkLst>
        <pc:spChg chg="mod">
          <ac:chgData name="Asha Watkins _ Staff - WakeWomensAcademy" userId="S::awatkins2@wcpss.net::d41c0408-dc61-48ea-9e02-dc4c53998b31" providerId="AD" clId="Web-{2677FEFC-16DD-ABA9-3646-1513BD5D3A99}" dt="2018-12-17T18:13:35.251" v="38" actId="20577"/>
          <ac:spMkLst>
            <pc:docMk/>
            <pc:sldMk cId="506843396" sldId="485"/>
            <ac:spMk id="2" creationId="{00000000-0000-0000-0000-000000000000}"/>
          </ac:spMkLst>
        </pc:spChg>
        <pc:spChg chg="mod">
          <ac:chgData name="Asha Watkins _ Staff - WakeWomensAcademy" userId="S::awatkins2@wcpss.net::d41c0408-dc61-48ea-9e02-dc4c53998b31" providerId="AD" clId="Web-{2677FEFC-16DD-ABA9-3646-1513BD5D3A99}" dt="2018-12-17T18:13:39.861" v="45" actId="20577"/>
          <ac:spMkLst>
            <pc:docMk/>
            <pc:sldMk cId="506843396" sldId="485"/>
            <ac:spMk id="3" creationId="{00000000-0000-0000-0000-000000000000}"/>
          </ac:spMkLst>
        </pc:spChg>
      </pc:sldChg>
      <pc:sldChg chg="modSp">
        <pc:chgData name="Asha Watkins _ Staff - WakeWomensAcademy" userId="S::awatkins2@wcpss.net::d41c0408-dc61-48ea-9e02-dc4c53998b31" providerId="AD" clId="Web-{2677FEFC-16DD-ABA9-3646-1513BD5D3A99}" dt="2018-12-17T19:06:16.140" v="828" actId="20577"/>
        <pc:sldMkLst>
          <pc:docMk/>
          <pc:sldMk cId="3828485739" sldId="486"/>
        </pc:sldMkLst>
        <pc:spChg chg="mod">
          <ac:chgData name="Asha Watkins _ Staff - WakeWomensAcademy" userId="S::awatkins2@wcpss.net::d41c0408-dc61-48ea-9e02-dc4c53998b31" providerId="AD" clId="Web-{2677FEFC-16DD-ABA9-3646-1513BD5D3A99}" dt="2018-12-17T18:50:07.513" v="118" actId="20577"/>
          <ac:spMkLst>
            <pc:docMk/>
            <pc:sldMk cId="3828485739" sldId="486"/>
            <ac:spMk id="2" creationId="{00000000-0000-0000-0000-000000000000}"/>
          </ac:spMkLst>
        </pc:spChg>
        <pc:spChg chg="mod">
          <ac:chgData name="Asha Watkins _ Staff - WakeWomensAcademy" userId="S::awatkins2@wcpss.net::d41c0408-dc61-48ea-9e02-dc4c53998b31" providerId="AD" clId="Web-{2677FEFC-16DD-ABA9-3646-1513BD5D3A99}" dt="2018-12-17T19:06:16.140" v="828" actId="20577"/>
          <ac:spMkLst>
            <pc:docMk/>
            <pc:sldMk cId="3828485739" sldId="486"/>
            <ac:spMk id="3" creationId="{00000000-0000-0000-0000-000000000000}"/>
          </ac:spMkLst>
        </pc:spChg>
      </pc:sldChg>
      <pc:sldChg chg="del">
        <pc:chgData name="Asha Watkins _ Staff - WakeWomensAcademy" userId="S::awatkins2@wcpss.net::d41c0408-dc61-48ea-9e02-dc4c53998b31" providerId="AD" clId="Web-{2677FEFC-16DD-ABA9-3646-1513BD5D3A99}" dt="2018-12-17T18:13:01.453" v="29"/>
        <pc:sldMkLst>
          <pc:docMk/>
          <pc:sldMk cId="1914681728" sldId="516"/>
        </pc:sldMkLst>
      </pc:sldChg>
      <pc:sldChg chg="modSp new">
        <pc:chgData name="Asha Watkins _ Staff - WakeWomensAcademy" userId="S::awatkins2@wcpss.net::d41c0408-dc61-48ea-9e02-dc4c53998b31" providerId="AD" clId="Web-{2677FEFC-16DD-ABA9-3646-1513BD5D3A99}" dt="2018-12-17T19:12:19.684" v="989" actId="20577"/>
        <pc:sldMkLst>
          <pc:docMk/>
          <pc:sldMk cId="3579806901" sldId="516"/>
        </pc:sldMkLst>
        <pc:spChg chg="mod">
          <ac:chgData name="Asha Watkins _ Staff - WakeWomensAcademy" userId="S::awatkins2@wcpss.net::d41c0408-dc61-48ea-9e02-dc4c53998b31" providerId="AD" clId="Web-{2677FEFC-16DD-ABA9-3646-1513BD5D3A99}" dt="2018-12-17T19:12:19.684" v="989" actId="20577"/>
          <ac:spMkLst>
            <pc:docMk/>
            <pc:sldMk cId="3579806901" sldId="516"/>
            <ac:spMk id="2" creationId="{345D58DD-CE9E-42E1-A643-E31D2686A93C}"/>
          </ac:spMkLst>
        </pc:spChg>
        <pc:spChg chg="mod">
          <ac:chgData name="Asha Watkins _ Staff - WakeWomensAcademy" userId="S::awatkins2@wcpss.net::d41c0408-dc61-48ea-9e02-dc4c53998b31" providerId="AD" clId="Web-{2677FEFC-16DD-ABA9-3646-1513BD5D3A99}" dt="2018-12-17T19:11:35.278" v="970" actId="20577"/>
          <ac:spMkLst>
            <pc:docMk/>
            <pc:sldMk cId="3579806901" sldId="516"/>
            <ac:spMk id="3" creationId="{C2933ACC-691D-43B0-A53B-4C50A7D4D4E2}"/>
          </ac:spMkLst>
        </pc:spChg>
      </pc:sldChg>
      <pc:sldChg chg="modSp add replId">
        <pc:chgData name="Asha Watkins _ Staff - WakeWomensAcademy" userId="S::awatkins2@wcpss.net::d41c0408-dc61-48ea-9e02-dc4c53998b31" providerId="AD" clId="Web-{2677FEFC-16DD-ABA9-3646-1513BD5D3A99}" dt="2018-12-17T19:13:07.420" v="1002" actId="20577"/>
        <pc:sldMkLst>
          <pc:docMk/>
          <pc:sldMk cId="3047472198" sldId="517"/>
        </pc:sldMkLst>
        <pc:spChg chg="mod">
          <ac:chgData name="Asha Watkins _ Staff - WakeWomensAcademy" userId="S::awatkins2@wcpss.net::d41c0408-dc61-48ea-9e02-dc4c53998b31" providerId="AD" clId="Web-{2677FEFC-16DD-ABA9-3646-1513BD5D3A99}" dt="2018-12-17T19:13:04.608" v="998" actId="20577"/>
          <ac:spMkLst>
            <pc:docMk/>
            <pc:sldMk cId="3047472198" sldId="517"/>
            <ac:spMk id="2" creationId="{345D58DD-CE9E-42E1-A643-E31D2686A93C}"/>
          </ac:spMkLst>
        </pc:spChg>
        <pc:spChg chg="mod">
          <ac:chgData name="Asha Watkins _ Staff - WakeWomensAcademy" userId="S::awatkins2@wcpss.net::d41c0408-dc61-48ea-9e02-dc4c53998b31" providerId="AD" clId="Web-{2677FEFC-16DD-ABA9-3646-1513BD5D3A99}" dt="2018-12-17T19:13:07.420" v="1002" actId="20577"/>
          <ac:spMkLst>
            <pc:docMk/>
            <pc:sldMk cId="3047472198" sldId="517"/>
            <ac:spMk id="3" creationId="{C2933ACC-691D-43B0-A53B-4C50A7D4D4E2}"/>
          </ac:spMkLst>
        </pc:spChg>
      </pc:sldChg>
      <pc:sldChg chg="del">
        <pc:chgData name="Asha Watkins _ Staff - WakeWomensAcademy" userId="S::awatkins2@wcpss.net::d41c0408-dc61-48ea-9e02-dc4c53998b31" providerId="AD" clId="Web-{2677FEFC-16DD-ABA9-3646-1513BD5D3A99}" dt="2018-12-17T18:08:25.161" v="1"/>
        <pc:sldMkLst>
          <pc:docMk/>
          <pc:sldMk cId="3663107939" sldId="517"/>
        </pc:sldMkLst>
      </pc:sldChg>
      <pc:sldChg chg="del">
        <pc:chgData name="Asha Watkins _ Staff - WakeWomensAcademy" userId="S::awatkins2@wcpss.net::d41c0408-dc61-48ea-9e02-dc4c53998b31" providerId="AD" clId="Web-{2677FEFC-16DD-ABA9-3646-1513BD5D3A99}" dt="2018-12-17T18:08:26.411" v="2"/>
        <pc:sldMkLst>
          <pc:docMk/>
          <pc:sldMk cId="1823677374" sldId="518"/>
        </pc:sldMkLst>
      </pc:sldChg>
      <pc:sldChg chg="modSp add replId">
        <pc:chgData name="Asha Watkins _ Staff - WakeWomensAcademy" userId="S::awatkins2@wcpss.net::d41c0408-dc61-48ea-9e02-dc4c53998b31" providerId="AD" clId="Web-{2677FEFC-16DD-ABA9-3646-1513BD5D3A99}" dt="2018-12-17T19:13:53.781" v="1026" actId="20577"/>
        <pc:sldMkLst>
          <pc:docMk/>
          <pc:sldMk cId="2957202960" sldId="518"/>
        </pc:sldMkLst>
        <pc:spChg chg="mod">
          <ac:chgData name="Asha Watkins _ Staff - WakeWomensAcademy" userId="S::awatkins2@wcpss.net::d41c0408-dc61-48ea-9e02-dc4c53998b31" providerId="AD" clId="Web-{2677FEFC-16DD-ABA9-3646-1513BD5D3A99}" dt="2018-12-17T19:13:22.764" v="1022" actId="20577"/>
          <ac:spMkLst>
            <pc:docMk/>
            <pc:sldMk cId="2957202960" sldId="518"/>
            <ac:spMk id="2" creationId="{345D58DD-CE9E-42E1-A643-E31D2686A93C}"/>
          </ac:spMkLst>
        </pc:spChg>
        <pc:spChg chg="mod">
          <ac:chgData name="Asha Watkins _ Staff - WakeWomensAcademy" userId="S::awatkins2@wcpss.net::d41c0408-dc61-48ea-9e02-dc4c53998b31" providerId="AD" clId="Web-{2677FEFC-16DD-ABA9-3646-1513BD5D3A99}" dt="2018-12-17T19:13:53.781" v="1026" actId="20577"/>
          <ac:spMkLst>
            <pc:docMk/>
            <pc:sldMk cId="2957202960" sldId="518"/>
            <ac:spMk id="3" creationId="{C2933ACC-691D-43B0-A53B-4C50A7D4D4E2}"/>
          </ac:spMkLst>
        </pc:spChg>
      </pc:sldChg>
      <pc:sldChg chg="add replId">
        <pc:chgData name="Asha Watkins _ Staff - WakeWomensAcademy" userId="S::awatkins2@wcpss.net::d41c0408-dc61-48ea-9e02-dc4c53998b31" providerId="AD" clId="Web-{2677FEFC-16DD-ABA9-3646-1513BD5D3A99}" dt="2018-12-17T18:49:00.479" v="105"/>
        <pc:sldMkLst>
          <pc:docMk/>
          <pc:sldMk cId="1738711125" sldId="519"/>
        </pc:sldMkLst>
      </pc:sldChg>
      <pc:sldChg chg="modSp new">
        <pc:chgData name="Asha Watkins _ Staff - WakeWomensAcademy" userId="S::awatkins2@wcpss.net::d41c0408-dc61-48ea-9e02-dc4c53998b31" providerId="AD" clId="Web-{2677FEFC-16DD-ABA9-3646-1513BD5D3A99}" dt="2018-12-17T19:09:36.538" v="932" actId="14100"/>
        <pc:sldMkLst>
          <pc:docMk/>
          <pc:sldMk cId="3374806940" sldId="520"/>
        </pc:sldMkLst>
        <pc:spChg chg="mod">
          <ac:chgData name="Asha Watkins _ Staff - WakeWomensAcademy" userId="S::awatkins2@wcpss.net::d41c0408-dc61-48ea-9e02-dc4c53998b31" providerId="AD" clId="Web-{2677FEFC-16DD-ABA9-3646-1513BD5D3A99}" dt="2018-12-17T19:09:36.538" v="932" actId="14100"/>
          <ac:spMkLst>
            <pc:docMk/>
            <pc:sldMk cId="3374806940" sldId="520"/>
            <ac:spMk id="2" creationId="{85525138-BDAC-48E3-B5CE-D9933D738364}"/>
          </ac:spMkLst>
        </pc:spChg>
        <pc:spChg chg="mod">
          <ac:chgData name="Asha Watkins _ Staff - WakeWomensAcademy" userId="S::awatkins2@wcpss.net::d41c0408-dc61-48ea-9e02-dc4c53998b31" providerId="AD" clId="Web-{2677FEFC-16DD-ABA9-3646-1513BD5D3A99}" dt="2018-12-17T19:09:09.584" v="908" actId="14100"/>
          <ac:spMkLst>
            <pc:docMk/>
            <pc:sldMk cId="3374806940" sldId="520"/>
            <ac:spMk id="3" creationId="{DADB73DA-458B-4416-A03E-F343D37B4952}"/>
          </ac:spMkLst>
        </pc:spChg>
      </pc:sldChg>
    </pc:docChg>
  </pc:docChgLst>
  <pc:docChgLst>
    <pc:chgData name="Asha Watkins _ Staff - WakeWomensAcademy" userId="S::awatkins2@wcpss.net::d41c0408-dc61-48ea-9e02-dc4c53998b31" providerId="AD" clId="Web-{C7AF4D69-F184-A961-878C-2A2FB89E2A07}"/>
    <pc:docChg chg="modSld">
      <pc:chgData name="Asha Watkins _ Staff - WakeWomensAcademy" userId="S::awatkins2@wcpss.net::d41c0408-dc61-48ea-9e02-dc4c53998b31" providerId="AD" clId="Web-{C7AF4D69-F184-A961-878C-2A2FB89E2A07}" dt="2019-01-04T13:03:24.892" v="785" actId="20577"/>
      <pc:docMkLst>
        <pc:docMk/>
      </pc:docMkLst>
      <pc:sldChg chg="modSp">
        <pc:chgData name="Asha Watkins _ Staff - WakeWomensAcademy" userId="S::awatkins2@wcpss.net::d41c0408-dc61-48ea-9e02-dc4c53998b31" providerId="AD" clId="Web-{C7AF4D69-F184-A961-878C-2A2FB89E2A07}" dt="2019-01-04T12:59:06.388" v="424" actId="20577"/>
        <pc:sldMkLst>
          <pc:docMk/>
          <pc:sldMk cId="1923282989" sldId="547"/>
        </pc:sldMkLst>
        <pc:spChg chg="mod">
          <ac:chgData name="Asha Watkins _ Staff - WakeWomensAcademy" userId="S::awatkins2@wcpss.net::d41c0408-dc61-48ea-9e02-dc4c53998b31" providerId="AD" clId="Web-{C7AF4D69-F184-A961-878C-2A2FB89E2A07}" dt="2019-01-04T12:52:02.317" v="38" actId="20577"/>
          <ac:spMkLst>
            <pc:docMk/>
            <pc:sldMk cId="1923282989" sldId="547"/>
            <ac:spMk id="2" creationId="{C2D35D0E-E5B7-4BA8-9D7F-55FF3AB06998}"/>
          </ac:spMkLst>
        </pc:spChg>
        <pc:spChg chg="mod">
          <ac:chgData name="Asha Watkins _ Staff - WakeWomensAcademy" userId="S::awatkins2@wcpss.net::d41c0408-dc61-48ea-9e02-dc4c53998b31" providerId="AD" clId="Web-{C7AF4D69-F184-A961-878C-2A2FB89E2A07}" dt="2019-01-04T12:59:06.388" v="424" actId="20577"/>
          <ac:spMkLst>
            <pc:docMk/>
            <pc:sldMk cId="1923282989" sldId="547"/>
            <ac:spMk id="3" creationId="{21D031B2-6023-4C7A-8579-741AB097678F}"/>
          </ac:spMkLst>
        </pc:spChg>
      </pc:sldChg>
      <pc:sldChg chg="modSp">
        <pc:chgData name="Asha Watkins _ Staff - WakeWomensAcademy" userId="S::awatkins2@wcpss.net::d41c0408-dc61-48ea-9e02-dc4c53998b31" providerId="AD" clId="Web-{C7AF4D69-F184-A961-878C-2A2FB89E2A07}" dt="2019-01-04T13:03:24.892" v="784" actId="20577"/>
        <pc:sldMkLst>
          <pc:docMk/>
          <pc:sldMk cId="4247032352" sldId="548"/>
        </pc:sldMkLst>
        <pc:spChg chg="mod">
          <ac:chgData name="Asha Watkins _ Staff - WakeWomensAcademy" userId="S::awatkins2@wcpss.net::d41c0408-dc61-48ea-9e02-dc4c53998b31" providerId="AD" clId="Web-{C7AF4D69-F184-A961-878C-2A2FB89E2A07}" dt="2019-01-04T12:59:49.608" v="436" actId="20577"/>
          <ac:spMkLst>
            <pc:docMk/>
            <pc:sldMk cId="4247032352" sldId="548"/>
            <ac:spMk id="2" creationId="{825B5B17-DAB8-402D-9838-FAECDE3669B9}"/>
          </ac:spMkLst>
        </pc:spChg>
        <pc:spChg chg="mod">
          <ac:chgData name="Asha Watkins _ Staff - WakeWomensAcademy" userId="S::awatkins2@wcpss.net::d41c0408-dc61-48ea-9e02-dc4c53998b31" providerId="AD" clId="Web-{C7AF4D69-F184-A961-878C-2A2FB89E2A07}" dt="2019-01-04T13:03:24.892" v="784" actId="20577"/>
          <ac:spMkLst>
            <pc:docMk/>
            <pc:sldMk cId="4247032352" sldId="548"/>
            <ac:spMk id="3" creationId="{A5745A0E-0641-4358-B12C-7FB1E68ED8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65285-2418-4C5D-AE3A-2DE67F36DCC9}" type="datetimeFigureOut">
              <a:rPr lang="en-US" smtClean="0"/>
              <a:pPr/>
              <a:t>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36F78-A043-4C85-BF11-BA3CAE51D1CC}" type="slidenum">
              <a:rPr lang="en-US" smtClean="0"/>
              <a:pPr/>
              <a:t>‹#›</a:t>
            </a:fld>
            <a:endParaRPr lang="en-US"/>
          </a:p>
        </p:txBody>
      </p:sp>
    </p:spTree>
    <p:extLst>
      <p:ext uri="{BB962C8B-B14F-4D97-AF65-F5344CB8AC3E}">
        <p14:creationId xmlns:p14="http://schemas.microsoft.com/office/powerpoint/2010/main" val="3003052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12</a:t>
            </a:fld>
            <a:endParaRPr lang="en-US"/>
          </a:p>
        </p:txBody>
      </p:sp>
    </p:spTree>
    <p:extLst>
      <p:ext uri="{BB962C8B-B14F-4D97-AF65-F5344CB8AC3E}">
        <p14:creationId xmlns:p14="http://schemas.microsoft.com/office/powerpoint/2010/main" val="6649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political cartoon analysis sheet you created on 365</a:t>
            </a:r>
          </a:p>
        </p:txBody>
      </p:sp>
      <p:sp>
        <p:nvSpPr>
          <p:cNvPr id="4" name="Slide Number Placeholder 3"/>
          <p:cNvSpPr>
            <a:spLocks noGrp="1"/>
          </p:cNvSpPr>
          <p:nvPr>
            <p:ph type="sldNum" sz="quarter" idx="5"/>
          </p:nvPr>
        </p:nvSpPr>
        <p:spPr/>
        <p:txBody>
          <a:bodyPr/>
          <a:lstStyle/>
          <a:p>
            <a:fld id="{9C236F78-A043-4C85-BF11-BA3CAE51D1CC}" type="slidenum">
              <a:rPr lang="en-US" smtClean="0"/>
              <a:pPr/>
              <a:t>18</a:t>
            </a:fld>
            <a:endParaRPr lang="en-US"/>
          </a:p>
        </p:txBody>
      </p:sp>
    </p:spTree>
    <p:extLst>
      <p:ext uri="{BB962C8B-B14F-4D97-AF65-F5344CB8AC3E}">
        <p14:creationId xmlns:p14="http://schemas.microsoft.com/office/powerpoint/2010/main" val="814320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and annotate</a:t>
            </a:r>
            <a:r>
              <a:rPr lang="en-US" baseline="0" dirty="0"/>
              <a:t> using </a:t>
            </a:r>
            <a:r>
              <a:rPr lang="en-US" baseline="0" dirty="0" err="1"/>
              <a:t>SOAPSToneRS</a:t>
            </a:r>
            <a:r>
              <a:rPr lang="en-US" baseline="0" dirty="0"/>
              <a:t> (as a whole class) the article “The Effects of Pop Culture on Teens”</a:t>
            </a:r>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84</a:t>
            </a:fld>
            <a:endParaRPr lang="en-US"/>
          </a:p>
        </p:txBody>
      </p:sp>
    </p:spTree>
    <p:extLst>
      <p:ext uri="{BB962C8B-B14F-4D97-AF65-F5344CB8AC3E}">
        <p14:creationId xmlns:p14="http://schemas.microsoft.com/office/powerpoint/2010/main" val="563906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a Mini Socratic Seminar Using the Works we Have Read thus Far and the Essential Quest</a:t>
            </a:r>
          </a:p>
        </p:txBody>
      </p:sp>
      <p:sp>
        <p:nvSpPr>
          <p:cNvPr id="4" name="Slide Number Placeholder 3"/>
          <p:cNvSpPr>
            <a:spLocks noGrp="1"/>
          </p:cNvSpPr>
          <p:nvPr>
            <p:ph type="sldNum" sz="quarter" idx="10"/>
          </p:nvPr>
        </p:nvSpPr>
        <p:spPr/>
        <p:txBody>
          <a:bodyPr/>
          <a:lstStyle/>
          <a:p>
            <a:fld id="{9C236F78-A043-4C85-BF11-BA3CAE51D1CC}" type="slidenum">
              <a:rPr lang="en-US" smtClean="0"/>
              <a:pPr/>
              <a:t>131</a:t>
            </a:fld>
            <a:endParaRPr lang="en-US"/>
          </a:p>
        </p:txBody>
      </p:sp>
    </p:spTree>
    <p:extLst>
      <p:ext uri="{BB962C8B-B14F-4D97-AF65-F5344CB8AC3E}">
        <p14:creationId xmlns:p14="http://schemas.microsoft.com/office/powerpoint/2010/main" val="4144127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E440C90-F5A8-4D0E-B709-1B13276B12F5}" type="datetimeFigureOut">
              <a:rPr lang="en-US" smtClean="0"/>
              <a:pPr/>
              <a:t>1/4/2019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888C-3496-4D11-8578-5C4D4CB4026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D6888C-3496-4D11-8578-5C4D4CB40263}"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E440C90-F5A8-4D0E-B709-1B13276B12F5}" type="datetimeFigureOut">
              <a:rPr lang="en-US" smtClean="0"/>
              <a:pPr/>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2D6888C-3496-4D11-8578-5C4D4CB40263}"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E440C90-F5A8-4D0E-B709-1B13276B12F5}" type="datetimeFigureOut">
              <a:rPr lang="en-US" smtClean="0"/>
              <a:pPr/>
              <a:t>1/4/2019</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6E440C90-F5A8-4D0E-B709-1B13276B12F5}" type="datetimeFigureOut">
              <a:rPr lang="en-US" smtClean="0"/>
              <a:pPr/>
              <a:t>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888C-3496-4D11-8578-5C4D4CB40263}"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E440C90-F5A8-4D0E-B709-1B13276B12F5}" type="datetimeFigureOut">
              <a:rPr lang="en-US" smtClean="0"/>
              <a:pPr/>
              <a:t>1/4/2019</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D6888C-3496-4D11-8578-5C4D4CB40263}"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E440C90-F5A8-4D0E-B709-1B13276B12F5}" type="datetimeFigureOut">
              <a:rPr lang="en-US" smtClean="0"/>
              <a:pPr/>
              <a:t>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2D6888C-3496-4D11-8578-5C4D4CB4026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E440C90-F5A8-4D0E-B709-1B13276B12F5}" type="datetimeFigureOut">
              <a:rPr lang="en-US" smtClean="0"/>
              <a:pPr/>
              <a:t>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D6888C-3496-4D11-8578-5C4D4CB4026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E440C90-F5A8-4D0E-B709-1B13276B12F5}" type="datetimeFigureOut">
              <a:rPr lang="en-US" smtClean="0"/>
              <a:pPr/>
              <a:t>1/4/2019</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D6888C-3496-4D11-8578-5C4D4CB40263}"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E440C90-F5A8-4D0E-B709-1B13276B12F5}" type="datetimeFigureOut">
              <a:rPr lang="en-US" smtClean="0"/>
              <a:pPr/>
              <a:t>1/4/2019</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E440C90-F5A8-4D0E-B709-1B13276B12F5}" type="datetimeFigureOut">
              <a:rPr lang="en-US" smtClean="0"/>
              <a:pPr/>
              <a:t>1/4/2019</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6888C-3496-4D11-8578-5C4D4CB40263}"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1/7/2019</a:t>
            </a:r>
          </a:p>
        </p:txBody>
      </p:sp>
      <p:sp>
        <p:nvSpPr>
          <p:cNvPr id="3" name="Content Placeholder 2"/>
          <p:cNvSpPr>
            <a:spLocks noGrp="1"/>
          </p:cNvSpPr>
          <p:nvPr>
            <p:ph sz="quarter" idx="1"/>
          </p:nvPr>
        </p:nvSpPr>
        <p:spPr/>
        <p:txBody>
          <a:bodyPr vert="horz" anchor="t">
            <a:normAutofit fontScale="92500" lnSpcReduction="10000"/>
          </a:bodyPr>
          <a:lstStyle/>
          <a:p>
            <a:r>
              <a:rPr lang="en-US" sz="3300" dirty="0">
                <a:solidFill>
                  <a:srgbClr val="C00000"/>
                </a:solidFill>
              </a:rPr>
              <a:t>Housekeeping- place homework on the right corner, sharpen your pencils, dispose of any trash etc.</a:t>
            </a:r>
            <a:endParaRPr lang="en-US" sz="2800" dirty="0">
              <a:solidFill>
                <a:srgbClr val="C00000"/>
              </a:solidFill>
            </a:endParaRPr>
          </a:p>
          <a:p>
            <a:pPr lvl="1"/>
            <a:r>
              <a:rPr lang="en-US" dirty="0">
                <a:solidFill>
                  <a:srgbClr val="C00000"/>
                </a:solidFill>
              </a:rPr>
              <a:t>Distribute AOW and  2x2 Sheet (Vocab Review additional 20 roots)</a:t>
            </a:r>
          </a:p>
          <a:p>
            <a:r>
              <a:rPr lang="en-US" dirty="0">
                <a:solidFill>
                  <a:srgbClr val="C00000"/>
                </a:solidFill>
              </a:rPr>
              <a:t>Review the Daily Objectives and Essential Questions</a:t>
            </a:r>
          </a:p>
          <a:p>
            <a:r>
              <a:rPr lang="en-US" dirty="0">
                <a:solidFill>
                  <a:srgbClr val="C00000"/>
                </a:solidFill>
              </a:rPr>
              <a:t>Subject Verb Agreement Review/Practice</a:t>
            </a:r>
          </a:p>
          <a:p>
            <a:r>
              <a:rPr lang="en-US" dirty="0">
                <a:solidFill>
                  <a:srgbClr val="C00000"/>
                </a:solidFill>
              </a:rPr>
              <a:t>Diction Practice</a:t>
            </a:r>
          </a:p>
          <a:p>
            <a:r>
              <a:rPr lang="en-US" dirty="0">
                <a:solidFill>
                  <a:srgbClr val="C00000"/>
                </a:solidFill>
              </a:rPr>
              <a:t>Introduce Tone and Satire</a:t>
            </a:r>
          </a:p>
          <a:p>
            <a:r>
              <a:rPr lang="en-US" dirty="0">
                <a:solidFill>
                  <a:srgbClr val="0070C0"/>
                </a:solidFill>
              </a:rPr>
              <a:t>Practice Analyzing Satire Using Bierce's "The Devil's Dictionary"</a:t>
            </a:r>
          </a:p>
          <a:p>
            <a:r>
              <a:rPr lang="en-US" dirty="0">
                <a:solidFill>
                  <a:srgbClr val="C00000"/>
                </a:solidFill>
              </a:rPr>
              <a:t>Complete the Closure Questions</a:t>
            </a:r>
          </a:p>
          <a:p>
            <a:endParaRPr lang="en-US" dirty="0"/>
          </a:p>
        </p:txBody>
      </p:sp>
    </p:spTree>
    <p:extLst>
      <p:ext uri="{BB962C8B-B14F-4D97-AF65-F5344CB8AC3E}">
        <p14:creationId xmlns:p14="http://schemas.microsoft.com/office/powerpoint/2010/main" val="703712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Avoiding Common Errors</a:t>
            </a:r>
          </a:p>
        </p:txBody>
      </p:sp>
      <p:sp>
        <p:nvSpPr>
          <p:cNvPr id="3" name="Content Placeholder 2"/>
          <p:cNvSpPr>
            <a:spLocks noGrp="1"/>
          </p:cNvSpPr>
          <p:nvPr>
            <p:ph sz="quarter" idx="1"/>
          </p:nvPr>
        </p:nvSpPr>
        <p:spPr/>
        <p:txBody>
          <a:bodyPr/>
          <a:lstStyle/>
          <a:p>
            <a:r>
              <a:rPr lang="en-US" dirty="0"/>
              <a:t>Phrases joined by coordination conjunctions (FANBOYS) are plural –Sam and Bob, but phrases like Sam, in addition to Bob, are singular.  These phrases are “interrupters” which are not part of the main subject.  </a:t>
            </a:r>
          </a:p>
          <a:p>
            <a:r>
              <a:rPr lang="en-US" dirty="0"/>
              <a:t>Interrupters include:  as well as, together with, along with, in addition to.</a:t>
            </a:r>
          </a:p>
          <a:p>
            <a:r>
              <a:rPr lang="en-US" dirty="0"/>
              <a:t>Usually the subject comes before the verb, but when the syntax is inverted, check subject verb agreement by “</a:t>
            </a:r>
            <a:r>
              <a:rPr lang="en-US" dirty="0" err="1"/>
              <a:t>uninverting</a:t>
            </a:r>
            <a:r>
              <a:rPr lang="en-US" dirty="0"/>
              <a:t>” the sentence.</a:t>
            </a:r>
          </a:p>
          <a:p>
            <a:endParaRPr lang="en-US" dirty="0"/>
          </a:p>
        </p:txBody>
      </p:sp>
    </p:spTree>
    <p:extLst>
      <p:ext uri="{BB962C8B-B14F-4D97-AF65-F5344CB8AC3E}">
        <p14:creationId xmlns:p14="http://schemas.microsoft.com/office/powerpoint/2010/main" val="192766249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a:t>
            </a:r>
          </a:p>
        </p:txBody>
      </p:sp>
      <p:sp>
        <p:nvSpPr>
          <p:cNvPr id="3" name="Content Placeholder 2"/>
          <p:cNvSpPr>
            <a:spLocks noGrp="1"/>
          </p:cNvSpPr>
          <p:nvPr>
            <p:ph sz="quarter" idx="1"/>
          </p:nvPr>
        </p:nvSpPr>
        <p:spPr>
          <a:xfrm>
            <a:off x="301752" y="1527048"/>
            <a:ext cx="8503920" cy="4949952"/>
          </a:xfrm>
        </p:spPr>
        <p:txBody>
          <a:bodyPr>
            <a:normAutofit lnSpcReduction="10000"/>
          </a:bodyPr>
          <a:lstStyle/>
          <a:p>
            <a:pPr marL="0" indent="0">
              <a:buNone/>
            </a:pPr>
            <a:r>
              <a:rPr lang="en-US" sz="2200" dirty="0"/>
              <a:t>A Short Constructed Response should contain all of the following:</a:t>
            </a:r>
          </a:p>
          <a:p>
            <a:pPr marL="0" indent="0">
              <a:buNone/>
            </a:pPr>
            <a:r>
              <a:rPr lang="en-US" dirty="0"/>
              <a:t>Sentence 1 (Thesis):  Name of the author, the type  and title of the work, a strong verb that describes what the author is doing in the text, and a “THAT” clause in which you state the major of assertion (that reflects the question)?  </a:t>
            </a:r>
          </a:p>
          <a:p>
            <a:pPr marL="0" indent="0">
              <a:buNone/>
            </a:pPr>
            <a:r>
              <a:rPr lang="en-US" dirty="0"/>
              <a:t>Example:  How does Edgar Allan Poe manipulate tone in “The Tell Tale Heart”</a:t>
            </a:r>
            <a:r>
              <a:rPr lang="en-US" i="1" dirty="0"/>
              <a:t>?</a:t>
            </a:r>
          </a:p>
          <a:p>
            <a:pPr marL="0" indent="0">
              <a:buNone/>
            </a:pPr>
            <a:r>
              <a:rPr lang="en-US" dirty="0"/>
              <a:t>In his short story, “The Tell Tale Heart</a:t>
            </a:r>
            <a:r>
              <a:rPr lang="en-US" i="1" dirty="0"/>
              <a:t>,”</a:t>
            </a:r>
            <a:r>
              <a:rPr lang="en-US" dirty="0"/>
              <a:t> Poe evokes a feeling of fear that creates a tone of nervous cynicism. </a:t>
            </a:r>
          </a:p>
          <a:p>
            <a:pPr>
              <a:buFont typeface="Arial" panose="020B0604020202020204" pitchFamily="34" charset="0"/>
              <a:buChar char="•"/>
            </a:pPr>
            <a:r>
              <a:rPr lang="en-US" dirty="0"/>
              <a:t>Long works – underline the title</a:t>
            </a:r>
          </a:p>
          <a:p>
            <a:pPr>
              <a:buFont typeface="Arial" panose="020B0604020202020204" pitchFamily="34" charset="0"/>
              <a:buChar char="•"/>
            </a:pPr>
            <a:r>
              <a:rPr lang="en-US" dirty="0"/>
              <a:t>Short works- place quotation marks around the title  </a:t>
            </a:r>
            <a:r>
              <a:rPr lang="en-US" i="1" dirty="0"/>
              <a:t> </a:t>
            </a:r>
            <a:endParaRPr lang="en-US" dirty="0"/>
          </a:p>
        </p:txBody>
      </p:sp>
    </p:spTree>
    <p:extLst>
      <p:ext uri="{BB962C8B-B14F-4D97-AF65-F5344CB8AC3E}">
        <p14:creationId xmlns:p14="http://schemas.microsoft.com/office/powerpoint/2010/main" val="428672969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Verbs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51569780"/>
              </p:ext>
            </p:extLst>
          </p:nvPr>
        </p:nvGraphicFramePr>
        <p:xfrm>
          <a:off x="152400" y="1295399"/>
          <a:ext cx="8839200" cy="5410200"/>
        </p:xfrm>
        <a:graphic>
          <a:graphicData uri="http://schemas.openxmlformats.org/drawingml/2006/table">
            <a:tbl>
              <a:tblPr firstRow="1" bandRow="1">
                <a:tableStyleId>{5C22544A-7EE6-4342-B048-85BDC9FD1C3A}</a:tableStyleId>
              </a:tblPr>
              <a:tblGrid>
                <a:gridCol w="1767840">
                  <a:extLst>
                    <a:ext uri="{9D8B030D-6E8A-4147-A177-3AD203B41FA5}">
                      <a16:colId xmlns:a16="http://schemas.microsoft.com/office/drawing/2014/main" val="20000"/>
                    </a:ext>
                  </a:extLst>
                </a:gridCol>
                <a:gridCol w="1767840">
                  <a:extLst>
                    <a:ext uri="{9D8B030D-6E8A-4147-A177-3AD203B41FA5}">
                      <a16:colId xmlns:a16="http://schemas.microsoft.com/office/drawing/2014/main" val="20001"/>
                    </a:ext>
                  </a:extLst>
                </a:gridCol>
                <a:gridCol w="1767840">
                  <a:extLst>
                    <a:ext uri="{9D8B030D-6E8A-4147-A177-3AD203B41FA5}">
                      <a16:colId xmlns:a16="http://schemas.microsoft.com/office/drawing/2014/main" val="20002"/>
                    </a:ext>
                  </a:extLst>
                </a:gridCol>
                <a:gridCol w="1767840">
                  <a:extLst>
                    <a:ext uri="{9D8B030D-6E8A-4147-A177-3AD203B41FA5}">
                      <a16:colId xmlns:a16="http://schemas.microsoft.com/office/drawing/2014/main" val="20003"/>
                    </a:ext>
                  </a:extLst>
                </a:gridCol>
                <a:gridCol w="1767840">
                  <a:extLst>
                    <a:ext uri="{9D8B030D-6E8A-4147-A177-3AD203B41FA5}">
                      <a16:colId xmlns:a16="http://schemas.microsoft.com/office/drawing/2014/main" val="20004"/>
                    </a:ext>
                  </a:extLst>
                </a:gridCol>
              </a:tblGrid>
              <a:tr h="541020">
                <a:tc>
                  <a:txBody>
                    <a:bodyPr/>
                    <a:lstStyle/>
                    <a:p>
                      <a:r>
                        <a:rPr lang="en-US" dirty="0"/>
                        <a:t>Asserts</a:t>
                      </a:r>
                    </a:p>
                  </a:txBody>
                  <a:tcPr/>
                </a:tc>
                <a:tc>
                  <a:txBody>
                    <a:bodyPr/>
                    <a:lstStyle/>
                    <a:p>
                      <a:r>
                        <a:rPr lang="en-US" dirty="0"/>
                        <a:t>Details</a:t>
                      </a:r>
                    </a:p>
                  </a:txBody>
                  <a:tcPr/>
                </a:tc>
                <a:tc>
                  <a:txBody>
                    <a:bodyPr/>
                    <a:lstStyle/>
                    <a:p>
                      <a:r>
                        <a:rPr lang="en-US" dirty="0"/>
                        <a:t>Alludes to</a:t>
                      </a:r>
                    </a:p>
                  </a:txBody>
                  <a:tcPr/>
                </a:tc>
                <a:tc>
                  <a:txBody>
                    <a:bodyPr/>
                    <a:lstStyle/>
                    <a:p>
                      <a:r>
                        <a:rPr lang="en-US" dirty="0"/>
                        <a:t>Implies</a:t>
                      </a:r>
                    </a:p>
                  </a:txBody>
                  <a:tcPr/>
                </a:tc>
                <a:tc>
                  <a:txBody>
                    <a:bodyPr/>
                    <a:lstStyle/>
                    <a:p>
                      <a:r>
                        <a:rPr lang="en-US" dirty="0"/>
                        <a:t>Clarifies</a:t>
                      </a:r>
                    </a:p>
                  </a:txBody>
                  <a:tcPr/>
                </a:tc>
                <a:extLst>
                  <a:ext uri="{0D108BD9-81ED-4DB2-BD59-A6C34878D82A}">
                    <a16:rowId xmlns:a16="http://schemas.microsoft.com/office/drawing/2014/main" val="10000"/>
                  </a:ext>
                </a:extLst>
              </a:tr>
              <a:tr h="541020">
                <a:tc>
                  <a:txBody>
                    <a:bodyPr/>
                    <a:lstStyle/>
                    <a:p>
                      <a:r>
                        <a:rPr lang="en-US" dirty="0"/>
                        <a:t>Portrays</a:t>
                      </a:r>
                    </a:p>
                  </a:txBody>
                  <a:tcPr/>
                </a:tc>
                <a:tc>
                  <a:txBody>
                    <a:bodyPr/>
                    <a:lstStyle/>
                    <a:p>
                      <a:r>
                        <a:rPr lang="en-US" dirty="0"/>
                        <a:t>Inspires</a:t>
                      </a:r>
                    </a:p>
                  </a:txBody>
                  <a:tcPr/>
                </a:tc>
                <a:tc>
                  <a:txBody>
                    <a:bodyPr/>
                    <a:lstStyle/>
                    <a:p>
                      <a:r>
                        <a:rPr lang="en-US" dirty="0"/>
                        <a:t>Describes</a:t>
                      </a:r>
                    </a:p>
                  </a:txBody>
                  <a:tcPr/>
                </a:tc>
                <a:tc>
                  <a:txBody>
                    <a:bodyPr/>
                    <a:lstStyle/>
                    <a:p>
                      <a:r>
                        <a:rPr lang="en-US" dirty="0"/>
                        <a:t>Suggests</a:t>
                      </a:r>
                    </a:p>
                  </a:txBody>
                  <a:tcPr/>
                </a:tc>
                <a:tc>
                  <a:txBody>
                    <a:bodyPr/>
                    <a:lstStyle/>
                    <a:p>
                      <a:r>
                        <a:rPr lang="en-US" dirty="0"/>
                        <a:t>Connotes</a:t>
                      </a:r>
                    </a:p>
                  </a:txBody>
                  <a:tcPr/>
                </a:tc>
                <a:extLst>
                  <a:ext uri="{0D108BD9-81ED-4DB2-BD59-A6C34878D82A}">
                    <a16:rowId xmlns:a16="http://schemas.microsoft.com/office/drawing/2014/main" val="10001"/>
                  </a:ext>
                </a:extLst>
              </a:tr>
              <a:tr h="541020">
                <a:tc>
                  <a:txBody>
                    <a:bodyPr/>
                    <a:lstStyle/>
                    <a:p>
                      <a:r>
                        <a:rPr lang="en-US" dirty="0"/>
                        <a:t>Reveals</a:t>
                      </a:r>
                    </a:p>
                  </a:txBody>
                  <a:tcPr/>
                </a:tc>
                <a:tc>
                  <a:txBody>
                    <a:bodyPr/>
                    <a:lstStyle/>
                    <a:p>
                      <a:r>
                        <a:rPr lang="en-US" dirty="0"/>
                        <a:t>Delineates</a:t>
                      </a:r>
                    </a:p>
                  </a:txBody>
                  <a:tcPr/>
                </a:tc>
                <a:tc>
                  <a:txBody>
                    <a:bodyPr/>
                    <a:lstStyle/>
                    <a:p>
                      <a:r>
                        <a:rPr lang="en-US" dirty="0"/>
                        <a:t>Shifts</a:t>
                      </a:r>
                    </a:p>
                  </a:txBody>
                  <a:tcPr/>
                </a:tc>
                <a:tc>
                  <a:txBody>
                    <a:bodyPr/>
                    <a:lstStyle/>
                    <a:p>
                      <a:r>
                        <a:rPr lang="en-US" dirty="0"/>
                        <a:t>Specifies</a:t>
                      </a:r>
                    </a:p>
                  </a:txBody>
                  <a:tcPr/>
                </a:tc>
                <a:tc>
                  <a:txBody>
                    <a:bodyPr/>
                    <a:lstStyle/>
                    <a:p>
                      <a:r>
                        <a:rPr lang="en-US" dirty="0"/>
                        <a:t>Evokes</a:t>
                      </a:r>
                    </a:p>
                  </a:txBody>
                  <a:tcPr/>
                </a:tc>
                <a:extLst>
                  <a:ext uri="{0D108BD9-81ED-4DB2-BD59-A6C34878D82A}">
                    <a16:rowId xmlns:a16="http://schemas.microsoft.com/office/drawing/2014/main" val="10002"/>
                  </a:ext>
                </a:extLst>
              </a:tr>
              <a:tr h="541020">
                <a:tc>
                  <a:txBody>
                    <a:bodyPr/>
                    <a:lstStyle/>
                    <a:p>
                      <a:r>
                        <a:rPr lang="en-US" dirty="0"/>
                        <a:t>Notes</a:t>
                      </a:r>
                    </a:p>
                  </a:txBody>
                  <a:tcPr/>
                </a:tc>
                <a:tc>
                  <a:txBody>
                    <a:bodyPr/>
                    <a:lstStyle/>
                    <a:p>
                      <a:r>
                        <a:rPr lang="en-US" dirty="0"/>
                        <a:t>Depicts</a:t>
                      </a:r>
                    </a:p>
                  </a:txBody>
                  <a:tcPr/>
                </a:tc>
                <a:tc>
                  <a:txBody>
                    <a:bodyPr/>
                    <a:lstStyle/>
                    <a:p>
                      <a:r>
                        <a:rPr lang="en-US" dirty="0"/>
                        <a:t>Tackles</a:t>
                      </a:r>
                    </a:p>
                  </a:txBody>
                  <a:tcPr/>
                </a:tc>
                <a:tc>
                  <a:txBody>
                    <a:bodyPr/>
                    <a:lstStyle/>
                    <a:p>
                      <a:r>
                        <a:rPr lang="en-US" dirty="0"/>
                        <a:t>Hints at</a:t>
                      </a:r>
                    </a:p>
                  </a:txBody>
                  <a:tcPr/>
                </a:tc>
                <a:tc>
                  <a:txBody>
                    <a:bodyPr/>
                    <a:lstStyle/>
                    <a:p>
                      <a:r>
                        <a:rPr lang="en-US" dirty="0"/>
                        <a:t>Highlights</a:t>
                      </a:r>
                    </a:p>
                  </a:txBody>
                  <a:tcPr/>
                </a:tc>
                <a:extLst>
                  <a:ext uri="{0D108BD9-81ED-4DB2-BD59-A6C34878D82A}">
                    <a16:rowId xmlns:a16="http://schemas.microsoft.com/office/drawing/2014/main" val="10003"/>
                  </a:ext>
                </a:extLst>
              </a:tr>
              <a:tr h="541020">
                <a:tc>
                  <a:txBody>
                    <a:bodyPr/>
                    <a:lstStyle/>
                    <a:p>
                      <a:r>
                        <a:rPr lang="en-US" dirty="0"/>
                        <a:t>Constrains</a:t>
                      </a:r>
                    </a:p>
                  </a:txBody>
                  <a:tcPr/>
                </a:tc>
                <a:tc>
                  <a:txBody>
                    <a:bodyPr/>
                    <a:lstStyle/>
                    <a:p>
                      <a:r>
                        <a:rPr lang="en-US" dirty="0"/>
                        <a:t>Explores</a:t>
                      </a:r>
                    </a:p>
                  </a:txBody>
                  <a:tcPr/>
                </a:tc>
                <a:tc>
                  <a:txBody>
                    <a:bodyPr/>
                    <a:lstStyle/>
                    <a:p>
                      <a:r>
                        <a:rPr lang="en-US" dirty="0"/>
                        <a:t>Alters</a:t>
                      </a:r>
                    </a:p>
                  </a:txBody>
                  <a:tcPr/>
                </a:tc>
                <a:tc>
                  <a:txBody>
                    <a:bodyPr/>
                    <a:lstStyle/>
                    <a:p>
                      <a:r>
                        <a:rPr lang="en-US" dirty="0"/>
                        <a:t>Manipulates</a:t>
                      </a:r>
                    </a:p>
                  </a:txBody>
                  <a:tcPr/>
                </a:tc>
                <a:tc>
                  <a:txBody>
                    <a:bodyPr/>
                    <a:lstStyle/>
                    <a:p>
                      <a:r>
                        <a:rPr lang="en-US" dirty="0"/>
                        <a:t>Produces</a:t>
                      </a:r>
                    </a:p>
                  </a:txBody>
                  <a:tcPr/>
                </a:tc>
                <a:extLst>
                  <a:ext uri="{0D108BD9-81ED-4DB2-BD59-A6C34878D82A}">
                    <a16:rowId xmlns:a16="http://schemas.microsoft.com/office/drawing/2014/main" val="10004"/>
                  </a:ext>
                </a:extLst>
              </a:tr>
              <a:tr h="541020">
                <a:tc>
                  <a:txBody>
                    <a:bodyPr/>
                    <a:lstStyle/>
                    <a:p>
                      <a:r>
                        <a:rPr lang="en-US" dirty="0"/>
                        <a:t>Elicits</a:t>
                      </a:r>
                    </a:p>
                  </a:txBody>
                  <a:tcPr/>
                </a:tc>
                <a:tc>
                  <a:txBody>
                    <a:bodyPr/>
                    <a:lstStyle/>
                    <a:p>
                      <a:r>
                        <a:rPr lang="en-US" dirty="0"/>
                        <a:t>Juxtaposes</a:t>
                      </a:r>
                    </a:p>
                  </a:txBody>
                  <a:tcPr/>
                </a:tc>
                <a:tc>
                  <a:txBody>
                    <a:bodyPr/>
                    <a:lstStyle/>
                    <a:p>
                      <a:r>
                        <a:rPr lang="en-US" dirty="0"/>
                        <a:t>Construes</a:t>
                      </a:r>
                    </a:p>
                  </a:txBody>
                  <a:tcPr/>
                </a:tc>
                <a:tc>
                  <a:txBody>
                    <a:bodyPr/>
                    <a:lstStyle/>
                    <a:p>
                      <a:r>
                        <a:rPr lang="en-US" dirty="0"/>
                        <a:t>Solidifies</a:t>
                      </a:r>
                    </a:p>
                  </a:txBody>
                  <a:tcPr/>
                </a:tc>
                <a:tc>
                  <a:txBody>
                    <a:bodyPr/>
                    <a:lstStyle/>
                    <a:p>
                      <a:r>
                        <a:rPr lang="en-US" dirty="0"/>
                        <a:t>Differentiates</a:t>
                      </a:r>
                    </a:p>
                  </a:txBody>
                  <a:tcPr/>
                </a:tc>
                <a:extLst>
                  <a:ext uri="{0D108BD9-81ED-4DB2-BD59-A6C34878D82A}">
                    <a16:rowId xmlns:a16="http://schemas.microsoft.com/office/drawing/2014/main" val="10005"/>
                  </a:ext>
                </a:extLst>
              </a:tr>
              <a:tr h="541020">
                <a:tc>
                  <a:txBody>
                    <a:bodyPr/>
                    <a:lstStyle/>
                    <a:p>
                      <a:r>
                        <a:rPr lang="en-US" dirty="0"/>
                        <a:t>Transcends</a:t>
                      </a:r>
                    </a:p>
                  </a:txBody>
                  <a:tcPr/>
                </a:tc>
                <a:tc>
                  <a:txBody>
                    <a:bodyPr/>
                    <a:lstStyle/>
                    <a:p>
                      <a:r>
                        <a:rPr lang="en-US" dirty="0"/>
                        <a:t>Emphasizes</a:t>
                      </a:r>
                    </a:p>
                  </a:txBody>
                  <a:tcPr/>
                </a:tc>
                <a:tc>
                  <a:txBody>
                    <a:bodyPr/>
                    <a:lstStyle/>
                    <a:p>
                      <a:r>
                        <a:rPr lang="en-US" dirty="0"/>
                        <a:t>Explains</a:t>
                      </a:r>
                    </a:p>
                  </a:txBody>
                  <a:tcPr/>
                </a:tc>
                <a:tc>
                  <a:txBody>
                    <a:bodyPr/>
                    <a:lstStyle/>
                    <a:p>
                      <a:r>
                        <a:rPr lang="en-US" dirty="0"/>
                        <a:t>Enhances</a:t>
                      </a:r>
                    </a:p>
                  </a:txBody>
                  <a:tcPr/>
                </a:tc>
                <a:tc>
                  <a:txBody>
                    <a:bodyPr/>
                    <a:lstStyle/>
                    <a:p>
                      <a:r>
                        <a:rPr lang="en-US" dirty="0"/>
                        <a:t>Ignites</a:t>
                      </a:r>
                    </a:p>
                  </a:txBody>
                  <a:tcPr/>
                </a:tc>
                <a:extLst>
                  <a:ext uri="{0D108BD9-81ED-4DB2-BD59-A6C34878D82A}">
                    <a16:rowId xmlns:a16="http://schemas.microsoft.com/office/drawing/2014/main" val="10006"/>
                  </a:ext>
                </a:extLst>
              </a:tr>
              <a:tr h="541020">
                <a:tc>
                  <a:txBody>
                    <a:bodyPr/>
                    <a:lstStyle/>
                    <a:p>
                      <a:r>
                        <a:rPr lang="en-US" dirty="0"/>
                        <a:t>Changes</a:t>
                      </a:r>
                    </a:p>
                  </a:txBody>
                  <a:tcPr/>
                </a:tc>
                <a:tc>
                  <a:txBody>
                    <a:bodyPr/>
                    <a:lstStyle/>
                    <a:p>
                      <a:r>
                        <a:rPr lang="en-US" dirty="0"/>
                        <a:t>Invokes</a:t>
                      </a:r>
                    </a:p>
                  </a:txBody>
                  <a:tcPr/>
                </a:tc>
                <a:tc>
                  <a:txBody>
                    <a:bodyPr/>
                    <a:lstStyle/>
                    <a:p>
                      <a:r>
                        <a:rPr lang="en-US" dirty="0"/>
                        <a:t>Exemplifies</a:t>
                      </a:r>
                    </a:p>
                  </a:txBody>
                  <a:tcPr/>
                </a:tc>
                <a:tc>
                  <a:txBody>
                    <a:bodyPr/>
                    <a:lstStyle/>
                    <a:p>
                      <a:r>
                        <a:rPr lang="en-US" dirty="0"/>
                        <a:t>Conveys</a:t>
                      </a:r>
                    </a:p>
                  </a:txBody>
                  <a:tcPr/>
                </a:tc>
                <a:tc>
                  <a:txBody>
                    <a:bodyPr/>
                    <a:lstStyle/>
                    <a:p>
                      <a:r>
                        <a:rPr lang="en-US" dirty="0"/>
                        <a:t>Repudiates</a:t>
                      </a:r>
                    </a:p>
                  </a:txBody>
                  <a:tcPr/>
                </a:tc>
                <a:extLst>
                  <a:ext uri="{0D108BD9-81ED-4DB2-BD59-A6C34878D82A}">
                    <a16:rowId xmlns:a16="http://schemas.microsoft.com/office/drawing/2014/main" val="10007"/>
                  </a:ext>
                </a:extLst>
              </a:tr>
              <a:tr h="541020">
                <a:tc>
                  <a:txBody>
                    <a:bodyPr/>
                    <a:lstStyle/>
                    <a:p>
                      <a:r>
                        <a:rPr lang="en-US" dirty="0"/>
                        <a:t>Compares</a:t>
                      </a:r>
                    </a:p>
                  </a:txBody>
                  <a:tcPr/>
                </a:tc>
                <a:tc>
                  <a:txBody>
                    <a:bodyPr/>
                    <a:lstStyle/>
                    <a:p>
                      <a:r>
                        <a:rPr lang="en-US" dirty="0"/>
                        <a:t>Masters</a:t>
                      </a:r>
                    </a:p>
                  </a:txBody>
                  <a:tcPr/>
                </a:tc>
                <a:tc>
                  <a:txBody>
                    <a:bodyPr/>
                    <a:lstStyle/>
                    <a:p>
                      <a:r>
                        <a:rPr lang="en-US" dirty="0"/>
                        <a:t>Creates</a:t>
                      </a:r>
                    </a:p>
                  </a:txBody>
                  <a:tcPr/>
                </a:tc>
                <a:tc>
                  <a:txBody>
                    <a:bodyPr/>
                    <a:lstStyle/>
                    <a:p>
                      <a:r>
                        <a:rPr lang="en-US" dirty="0"/>
                        <a:t>Refutes</a:t>
                      </a:r>
                    </a:p>
                  </a:txBody>
                  <a:tcPr/>
                </a:tc>
                <a:tc>
                  <a:txBody>
                    <a:bodyPr/>
                    <a:lstStyle/>
                    <a:p>
                      <a:r>
                        <a:rPr lang="en-US" dirty="0"/>
                        <a:t>Documents</a:t>
                      </a:r>
                    </a:p>
                  </a:txBody>
                  <a:tcPr/>
                </a:tc>
                <a:extLst>
                  <a:ext uri="{0D108BD9-81ED-4DB2-BD59-A6C34878D82A}">
                    <a16:rowId xmlns:a16="http://schemas.microsoft.com/office/drawing/2014/main" val="10008"/>
                  </a:ext>
                </a:extLst>
              </a:tr>
              <a:tr h="541020">
                <a:tc>
                  <a:txBody>
                    <a:bodyPr/>
                    <a:lstStyle/>
                    <a:p>
                      <a:r>
                        <a:rPr lang="en-US" dirty="0"/>
                        <a:t>Maintains</a:t>
                      </a:r>
                    </a:p>
                  </a:txBody>
                  <a:tcPr/>
                </a:tc>
                <a:tc>
                  <a:txBody>
                    <a:bodyPr/>
                    <a:lstStyle/>
                    <a:p>
                      <a:r>
                        <a:rPr lang="en-US" dirty="0"/>
                        <a:t>Demonstrates</a:t>
                      </a:r>
                    </a:p>
                  </a:txBody>
                  <a:tcPr/>
                </a:tc>
                <a:tc>
                  <a:txBody>
                    <a:bodyPr/>
                    <a:lstStyle/>
                    <a:p>
                      <a:r>
                        <a:rPr lang="en-US" dirty="0"/>
                        <a:t>Stirs</a:t>
                      </a:r>
                    </a:p>
                  </a:txBody>
                  <a:tcPr/>
                </a:tc>
                <a:tc>
                  <a:txBody>
                    <a:bodyPr/>
                    <a:lstStyle/>
                    <a:p>
                      <a:r>
                        <a:rPr lang="en-US" dirty="0"/>
                        <a:t>Dispels</a:t>
                      </a:r>
                    </a:p>
                  </a:txBody>
                  <a:tcPr/>
                </a:tc>
                <a:tc>
                  <a:txBody>
                    <a:bodyPr/>
                    <a:lstStyle/>
                    <a:p>
                      <a:r>
                        <a:rPr lang="en-US" dirty="0"/>
                        <a:t>Elucidates</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6447890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 Data, Details, Facts</a:t>
            </a:r>
          </a:p>
        </p:txBody>
      </p:sp>
      <p:sp>
        <p:nvSpPr>
          <p:cNvPr id="3" name="Content Placeholder 2"/>
          <p:cNvSpPr>
            <a:spLocks noGrp="1"/>
          </p:cNvSpPr>
          <p:nvPr>
            <p:ph sz="quarter" idx="1"/>
          </p:nvPr>
        </p:nvSpPr>
        <p:spPr/>
        <p:txBody>
          <a:bodyPr>
            <a:normAutofit/>
          </a:bodyPr>
          <a:lstStyle/>
          <a:p>
            <a:r>
              <a:rPr lang="en-US" dirty="0"/>
              <a:t>Sentence 2 (Reasons/Data/Details/ Facts):  An explanation of how the author develops and/or supports the thesis.  This explanation is usually presented in the same chronological order that the items are presented in the work.  (For instance, comparing, contrasting, narrating, illustrating, defining, demonstrating, showing, enhancing, etc.)</a:t>
            </a:r>
          </a:p>
          <a:p>
            <a:r>
              <a:rPr lang="en-US" dirty="0"/>
              <a:t>Example:</a:t>
            </a:r>
          </a:p>
          <a:p>
            <a:r>
              <a:rPr lang="en-US" dirty="0"/>
              <a:t>The author produces this tone through his use of  syntax.  </a:t>
            </a:r>
          </a:p>
        </p:txBody>
      </p:sp>
    </p:spTree>
    <p:extLst>
      <p:ext uri="{BB962C8B-B14F-4D97-AF65-F5344CB8AC3E}">
        <p14:creationId xmlns:p14="http://schemas.microsoft.com/office/powerpoint/2010/main" val="18168186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Elaborations</a:t>
            </a:r>
          </a:p>
        </p:txBody>
      </p:sp>
      <p:sp>
        <p:nvSpPr>
          <p:cNvPr id="3" name="Content Placeholder 2"/>
          <p:cNvSpPr>
            <a:spLocks noGrp="1"/>
          </p:cNvSpPr>
          <p:nvPr>
            <p:ph sz="quarter" idx="1"/>
          </p:nvPr>
        </p:nvSpPr>
        <p:spPr/>
        <p:txBody>
          <a:bodyPr/>
          <a:lstStyle/>
          <a:p>
            <a:r>
              <a:rPr lang="en-US" dirty="0"/>
              <a:t>Sentences 3-4 (Elaborations):  A statement of the purpose, followed by an “IN ORDER TO” phrase in which you explain what the author intends the audience to do or feel as a result of reading the work.</a:t>
            </a:r>
          </a:p>
          <a:p>
            <a:r>
              <a:rPr lang="en-US" dirty="0"/>
              <a:t>Examples:  He interrupts longer sentences with several phrases and dashes in order to disrupt the flow of the narration. This in turn causes the audience to view the narrator’s thoughts as disjointed and frantic.</a:t>
            </a:r>
          </a:p>
          <a:p>
            <a:endParaRPr lang="en-US" dirty="0"/>
          </a:p>
        </p:txBody>
      </p:sp>
    </p:spTree>
    <p:extLst>
      <p:ext uri="{BB962C8B-B14F-4D97-AF65-F5344CB8AC3E}">
        <p14:creationId xmlns:p14="http://schemas.microsoft.com/office/powerpoint/2010/main" val="131017624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Transitions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34494460"/>
              </p:ext>
            </p:extLst>
          </p:nvPr>
        </p:nvGraphicFramePr>
        <p:xfrm>
          <a:off x="301625" y="1527174"/>
          <a:ext cx="8504238" cy="4949825"/>
        </p:xfrm>
        <a:graphic>
          <a:graphicData uri="http://schemas.openxmlformats.org/drawingml/2006/table">
            <a:tbl>
              <a:tblPr firstRow="1" bandRow="1">
                <a:tableStyleId>{5C22544A-7EE6-4342-B048-85BDC9FD1C3A}</a:tableStyleId>
              </a:tblPr>
              <a:tblGrid>
                <a:gridCol w="2834746">
                  <a:extLst>
                    <a:ext uri="{9D8B030D-6E8A-4147-A177-3AD203B41FA5}">
                      <a16:colId xmlns:a16="http://schemas.microsoft.com/office/drawing/2014/main" val="20000"/>
                    </a:ext>
                  </a:extLst>
                </a:gridCol>
                <a:gridCol w="2834746">
                  <a:extLst>
                    <a:ext uri="{9D8B030D-6E8A-4147-A177-3AD203B41FA5}">
                      <a16:colId xmlns:a16="http://schemas.microsoft.com/office/drawing/2014/main" val="20001"/>
                    </a:ext>
                  </a:extLst>
                </a:gridCol>
                <a:gridCol w="2834746">
                  <a:extLst>
                    <a:ext uri="{9D8B030D-6E8A-4147-A177-3AD203B41FA5}">
                      <a16:colId xmlns:a16="http://schemas.microsoft.com/office/drawing/2014/main" val="20002"/>
                    </a:ext>
                  </a:extLst>
                </a:gridCol>
              </a:tblGrid>
              <a:tr h="1047354">
                <a:tc>
                  <a:txBody>
                    <a:bodyPr/>
                    <a:lstStyle/>
                    <a:p>
                      <a:r>
                        <a:rPr lang="en-US" dirty="0"/>
                        <a:t>Thus illustrating</a:t>
                      </a:r>
                    </a:p>
                  </a:txBody>
                  <a:tcPr/>
                </a:tc>
                <a:tc>
                  <a:txBody>
                    <a:bodyPr/>
                    <a:lstStyle/>
                    <a:p>
                      <a:r>
                        <a:rPr lang="en-US" dirty="0"/>
                        <a:t>In particular</a:t>
                      </a:r>
                    </a:p>
                  </a:txBody>
                  <a:tcPr/>
                </a:tc>
                <a:tc>
                  <a:txBody>
                    <a:bodyPr/>
                    <a:lstStyle/>
                    <a:p>
                      <a:r>
                        <a:rPr lang="en-US" dirty="0"/>
                        <a:t>In an effort to </a:t>
                      </a:r>
                    </a:p>
                  </a:txBody>
                  <a:tcPr/>
                </a:tc>
                <a:extLst>
                  <a:ext uri="{0D108BD9-81ED-4DB2-BD59-A6C34878D82A}">
                    <a16:rowId xmlns:a16="http://schemas.microsoft.com/office/drawing/2014/main" val="10000"/>
                  </a:ext>
                </a:extLst>
              </a:tr>
              <a:tr h="1807763">
                <a:tc>
                  <a:txBody>
                    <a:bodyPr/>
                    <a:lstStyle/>
                    <a:p>
                      <a:r>
                        <a:rPr kumimoji="0" lang="en-US" b="0" i="0" kern="1200" dirty="0">
                          <a:solidFill>
                            <a:schemeClr val="dk1"/>
                          </a:solidFill>
                          <a:effectLst/>
                          <a:latin typeface="+mn-lt"/>
                          <a:ea typeface="+mn-ea"/>
                          <a:cs typeface="+mn-cs"/>
                        </a:rPr>
                        <a:t>In order that</a:t>
                      </a:r>
                    </a:p>
                    <a:p>
                      <a:endParaRPr lang="en-US" dirty="0"/>
                    </a:p>
                  </a:txBody>
                  <a:tcPr/>
                </a:tc>
                <a:tc>
                  <a:txBody>
                    <a:bodyPr/>
                    <a:lstStyle/>
                    <a:p>
                      <a:r>
                        <a:rPr lang="en-US" dirty="0"/>
                        <a:t>So</a:t>
                      </a:r>
                      <a:r>
                        <a:rPr lang="en-US" baseline="0" dirty="0"/>
                        <a:t> that</a:t>
                      </a:r>
                      <a:endParaRPr lang="en-US" dirty="0"/>
                    </a:p>
                  </a:txBody>
                  <a:tcPr/>
                </a:tc>
                <a:tc>
                  <a:txBody>
                    <a:bodyPr/>
                    <a:lstStyle/>
                    <a:p>
                      <a:r>
                        <a:rPr lang="en-US" dirty="0"/>
                        <a:t>To that</a:t>
                      </a:r>
                      <a:r>
                        <a:rPr lang="en-US" baseline="0" dirty="0"/>
                        <a:t> end, to this end</a:t>
                      </a:r>
                      <a:endParaRPr lang="en-US" dirty="0"/>
                    </a:p>
                  </a:txBody>
                  <a:tcPr/>
                </a:tc>
                <a:extLst>
                  <a:ext uri="{0D108BD9-81ED-4DB2-BD59-A6C34878D82A}">
                    <a16:rowId xmlns:a16="http://schemas.microsoft.com/office/drawing/2014/main" val="10001"/>
                  </a:ext>
                </a:extLst>
              </a:tr>
              <a:tr h="1047354">
                <a:tc>
                  <a:txBody>
                    <a:bodyPr/>
                    <a:lstStyle/>
                    <a:p>
                      <a:r>
                        <a:rPr lang="en-US" dirty="0"/>
                        <a:t>For this purpose</a:t>
                      </a:r>
                    </a:p>
                  </a:txBody>
                  <a:tcPr/>
                </a:tc>
                <a:tc>
                  <a:txBody>
                    <a:bodyPr/>
                    <a:lstStyle/>
                    <a:p>
                      <a:r>
                        <a:rPr kumimoji="0" lang="en-US" b="0" i="0" kern="1200" dirty="0">
                          <a:solidFill>
                            <a:schemeClr val="dk1"/>
                          </a:solidFill>
                          <a:effectLst/>
                          <a:latin typeface="+mn-lt"/>
                          <a:ea typeface="+mn-ea"/>
                          <a:cs typeface="+mn-cs"/>
                        </a:rPr>
                        <a:t> To illustrate</a:t>
                      </a:r>
                    </a:p>
                  </a:txBody>
                  <a:tcPr/>
                </a:tc>
                <a:tc>
                  <a:txBody>
                    <a:bodyPr/>
                    <a:lstStyle/>
                    <a:p>
                      <a:r>
                        <a:rPr lang="en-US" dirty="0"/>
                        <a:t>To demonstrate</a:t>
                      </a:r>
                    </a:p>
                  </a:txBody>
                  <a:tcPr/>
                </a:tc>
                <a:extLst>
                  <a:ext uri="{0D108BD9-81ED-4DB2-BD59-A6C34878D82A}">
                    <a16:rowId xmlns:a16="http://schemas.microsoft.com/office/drawing/2014/main" val="10002"/>
                  </a:ext>
                </a:extLst>
              </a:tr>
              <a:tr h="1047354">
                <a:tc>
                  <a:txBody>
                    <a:bodyPr/>
                    <a:lstStyle/>
                    <a:p>
                      <a:r>
                        <a:rPr lang="en-US" dirty="0"/>
                        <a:t>Specifically</a:t>
                      </a:r>
                    </a:p>
                  </a:txBody>
                  <a:tcPr/>
                </a:tc>
                <a:tc>
                  <a:txBody>
                    <a:bodyPr/>
                    <a:lstStyle/>
                    <a:p>
                      <a:r>
                        <a:rPr lang="en-US" dirty="0"/>
                        <a:t>For</a:t>
                      </a:r>
                      <a:r>
                        <a:rPr lang="en-US" baseline="0" dirty="0"/>
                        <a:t> the purpose of </a:t>
                      </a:r>
                      <a:endParaRPr lang="en-US" dirty="0"/>
                    </a:p>
                  </a:txBody>
                  <a:tcPr/>
                </a:tc>
                <a:tc>
                  <a:txBody>
                    <a:bodyPr/>
                    <a:lstStyle/>
                    <a:p>
                      <a:r>
                        <a:rPr lang="en-US" dirty="0"/>
                        <a:t>As an illustration</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372500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Quotation</a:t>
            </a:r>
          </a:p>
        </p:txBody>
      </p:sp>
      <p:sp>
        <p:nvSpPr>
          <p:cNvPr id="3" name="Content Placeholder 2"/>
          <p:cNvSpPr>
            <a:spLocks noGrp="1"/>
          </p:cNvSpPr>
          <p:nvPr>
            <p:ph sz="quarter" idx="1"/>
          </p:nvPr>
        </p:nvSpPr>
        <p:spPr/>
        <p:txBody>
          <a:bodyPr>
            <a:normAutofit lnSpcReduction="10000"/>
          </a:bodyPr>
          <a:lstStyle/>
          <a:p>
            <a:r>
              <a:rPr lang="en-US" dirty="0"/>
              <a:t>Sentences 5-6 (Quotation): Embed the quotation in your own sentence.  Remember all quotes are not created equal.  Choose carefully which words you wish to quote. (Do Not Forget the Citation!)</a:t>
            </a:r>
          </a:p>
          <a:p>
            <a:r>
              <a:rPr lang="en-US" dirty="0"/>
              <a:t>Example:  The tone becomes increasingly tense as the narrator states, “When I had waited a long time, very patiently, without hearing him lie down, I resolved to open a little-a very, very little crevice in the lantern.  So I opened it-you cannot imagine how stealthily, stealthily-until, a single dim ray…fell full upon the vulture eye (Poe, 3).”</a:t>
            </a:r>
          </a:p>
        </p:txBody>
      </p:sp>
    </p:spTree>
    <p:extLst>
      <p:ext uri="{BB962C8B-B14F-4D97-AF65-F5344CB8AC3E}">
        <p14:creationId xmlns:p14="http://schemas.microsoft.com/office/powerpoint/2010/main" val="13814855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Significance</a:t>
            </a:r>
          </a:p>
        </p:txBody>
      </p:sp>
      <p:sp>
        <p:nvSpPr>
          <p:cNvPr id="3" name="Content Placeholder 2"/>
          <p:cNvSpPr>
            <a:spLocks noGrp="1"/>
          </p:cNvSpPr>
          <p:nvPr>
            <p:ph sz="quarter" idx="1"/>
          </p:nvPr>
        </p:nvSpPr>
        <p:spPr/>
        <p:txBody>
          <a:bodyPr>
            <a:normAutofit fontScale="92500"/>
          </a:bodyPr>
          <a:lstStyle/>
          <a:p>
            <a:r>
              <a:rPr lang="en-US" dirty="0"/>
              <a:t>Sentences 7-8 (Significance):  Remember that a mere quote doesn’t show anything, prove anything, or make anything obvious or evident.  You as the writer, have that job. How the quotation impacts the intended audience and/or the relationship the author establishes with the audience should be explained.</a:t>
            </a:r>
          </a:p>
          <a:p>
            <a:r>
              <a:rPr lang="en-US" dirty="0"/>
              <a:t>Example:  By interrupting the flow of the sentence with phrases and dashes, Poe slows down the movement of the sentence and increases the tension.  The reader has to wait for the action to unfold as slowly as the action itself.</a:t>
            </a:r>
          </a:p>
          <a:p>
            <a:pPr marL="0" indent="0">
              <a:buNone/>
            </a:pPr>
            <a:endParaRPr lang="en-US" dirty="0"/>
          </a:p>
        </p:txBody>
      </p:sp>
    </p:spTree>
    <p:extLst>
      <p:ext uri="{BB962C8B-B14F-4D97-AF65-F5344CB8AC3E}">
        <p14:creationId xmlns:p14="http://schemas.microsoft.com/office/powerpoint/2010/main" val="234546577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599765960"/>
              </p:ext>
            </p:extLst>
          </p:nvPr>
        </p:nvGraphicFramePr>
        <p:xfrm>
          <a:off x="0" y="76200"/>
          <a:ext cx="8991600" cy="6981874"/>
        </p:xfrm>
        <a:graphic>
          <a:graphicData uri="http://schemas.openxmlformats.org/drawingml/2006/table">
            <a:tbl>
              <a:tblPr firstRow="1" bandRow="1">
                <a:tableStyleId>{5C22544A-7EE6-4342-B048-85BDC9FD1C3A}</a:tableStyleId>
              </a:tblPr>
              <a:tblGrid>
                <a:gridCol w="1936962">
                  <a:extLst>
                    <a:ext uri="{9D8B030D-6E8A-4147-A177-3AD203B41FA5}">
                      <a16:colId xmlns:a16="http://schemas.microsoft.com/office/drawing/2014/main" val="20000"/>
                    </a:ext>
                  </a:extLst>
                </a:gridCol>
                <a:gridCol w="7054638">
                  <a:extLst>
                    <a:ext uri="{9D8B030D-6E8A-4147-A177-3AD203B41FA5}">
                      <a16:colId xmlns:a16="http://schemas.microsoft.com/office/drawing/2014/main" val="20001"/>
                    </a:ext>
                  </a:extLst>
                </a:gridCol>
              </a:tblGrid>
              <a:tr h="7620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Outline:</a:t>
                      </a:r>
                      <a:r>
                        <a:rPr lang="en-US" baseline="0" dirty="0"/>
                        <a:t> </a:t>
                      </a:r>
                      <a:r>
                        <a:rPr lang="en-US" dirty="0"/>
                        <a:t>How does Edgar Allan Poe manipulate tone in </a:t>
                      </a:r>
                      <a:r>
                        <a:rPr lang="en-US" i="1" dirty="0"/>
                        <a:t>The Tell Tale Heart?</a:t>
                      </a:r>
                    </a:p>
                    <a:p>
                      <a:pPr algn="ctr"/>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592211">
                <a:tc>
                  <a:txBody>
                    <a:bodyPr/>
                    <a:lstStyle/>
                    <a:p>
                      <a:r>
                        <a:rPr lang="en-US" dirty="0"/>
                        <a:t>Thesis</a:t>
                      </a:r>
                    </a:p>
                  </a:txBody>
                  <a:tcPr/>
                </a:tc>
                <a:tc>
                  <a:txBody>
                    <a:bodyPr/>
                    <a:lstStyle/>
                    <a:p>
                      <a:r>
                        <a:rPr lang="en-US" dirty="0"/>
                        <a:t>In his short story, </a:t>
                      </a:r>
                      <a:r>
                        <a:rPr lang="en-US" i="1" dirty="0"/>
                        <a:t>The Tell Tale Heart,</a:t>
                      </a:r>
                      <a:r>
                        <a:rPr lang="en-US" dirty="0"/>
                        <a:t> Poe evokes a feeling of fear that creates a tone of nervous cynicism.</a:t>
                      </a:r>
                    </a:p>
                  </a:txBody>
                  <a:tcPr/>
                </a:tc>
                <a:extLst>
                  <a:ext uri="{0D108BD9-81ED-4DB2-BD59-A6C34878D82A}">
                    <a16:rowId xmlns:a16="http://schemas.microsoft.com/office/drawing/2014/main" val="10001"/>
                  </a:ext>
                </a:extLst>
              </a:tr>
              <a:tr h="846015">
                <a:tc>
                  <a:txBody>
                    <a:bodyPr/>
                    <a:lstStyle/>
                    <a:p>
                      <a:r>
                        <a:rPr lang="en-US" dirty="0"/>
                        <a:t>RDF(Reason/</a:t>
                      </a:r>
                    </a:p>
                    <a:p>
                      <a:r>
                        <a:rPr lang="en-US" dirty="0"/>
                        <a:t>Data/Details/</a:t>
                      </a:r>
                    </a:p>
                    <a:p>
                      <a:r>
                        <a:rPr lang="en-US" dirty="0"/>
                        <a:t>Facts)</a:t>
                      </a:r>
                    </a:p>
                  </a:txBody>
                  <a:tcPr/>
                </a:tc>
                <a:tc>
                  <a:txBody>
                    <a:bodyPr/>
                    <a:lstStyle/>
                    <a:p>
                      <a:r>
                        <a:rPr lang="en-US" dirty="0"/>
                        <a:t>The author</a:t>
                      </a:r>
                      <a:r>
                        <a:rPr lang="en-US" baseline="0" dirty="0"/>
                        <a:t> produces </a:t>
                      </a:r>
                      <a:r>
                        <a:rPr lang="en-US" dirty="0"/>
                        <a:t>this tone through his syntax.</a:t>
                      </a:r>
                    </a:p>
                  </a:txBody>
                  <a:tcPr/>
                </a:tc>
                <a:extLst>
                  <a:ext uri="{0D108BD9-81ED-4DB2-BD59-A6C34878D82A}">
                    <a16:rowId xmlns:a16="http://schemas.microsoft.com/office/drawing/2014/main" val="10002"/>
                  </a:ext>
                </a:extLst>
              </a:tr>
              <a:tr h="846015">
                <a:tc>
                  <a:txBody>
                    <a:bodyPr/>
                    <a:lstStyle/>
                    <a:p>
                      <a:r>
                        <a:rPr lang="en-US" dirty="0"/>
                        <a:t>Elaborations</a:t>
                      </a:r>
                    </a:p>
                  </a:txBody>
                  <a:tcPr/>
                </a:tc>
                <a:tc>
                  <a:txBody>
                    <a:bodyPr/>
                    <a:lstStyle/>
                    <a:p>
                      <a:r>
                        <a:rPr lang="en-US" dirty="0"/>
                        <a:t>He interrupts longer sentences with several phrases and dashes in order to interrupt the flow of the narration. This in turn causes the audience to view the narrator’s thoughts as disjointed and frantic.</a:t>
                      </a:r>
                    </a:p>
                  </a:txBody>
                  <a:tcPr/>
                </a:tc>
                <a:extLst>
                  <a:ext uri="{0D108BD9-81ED-4DB2-BD59-A6C34878D82A}">
                    <a16:rowId xmlns:a16="http://schemas.microsoft.com/office/drawing/2014/main" val="10003"/>
                  </a:ext>
                </a:extLst>
              </a:tr>
              <a:tr h="1861234">
                <a:tc>
                  <a:txBody>
                    <a:bodyPr/>
                    <a:lstStyle/>
                    <a:p>
                      <a:r>
                        <a:rPr lang="en-US" dirty="0"/>
                        <a:t>Quotations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tone becomes increasingly tense as the narrator states, “When I had waited a long time, very patiently, without hearing him lie down, I resolved to open a little-a very, very little crevice in the lantern.  So I opened it-you cannot imagine how stealthily, stealthily-until, a single dim ray…fell full upon the vulture eye. (Poe, 3)”</a:t>
                      </a:r>
                    </a:p>
                  </a:txBody>
                  <a:tcPr/>
                </a:tc>
                <a:extLst>
                  <a:ext uri="{0D108BD9-81ED-4DB2-BD59-A6C34878D82A}">
                    <a16:rowId xmlns:a16="http://schemas.microsoft.com/office/drawing/2014/main" val="10004"/>
                  </a:ext>
                </a:extLst>
              </a:tr>
              <a:tr h="1607429">
                <a:tc>
                  <a:txBody>
                    <a:bodyPr/>
                    <a:lstStyle/>
                    <a:p>
                      <a:r>
                        <a:rPr lang="en-US" dirty="0"/>
                        <a:t>Significance</a:t>
                      </a:r>
                    </a:p>
                  </a:txBody>
                  <a:tcPr/>
                </a:tc>
                <a:tc>
                  <a:txBody>
                    <a:bodyPr/>
                    <a:lstStyle/>
                    <a:p>
                      <a:r>
                        <a:rPr lang="en-US" dirty="0"/>
                        <a:t>By interrupting the flow of the sentence with phrases and dashes, Poe slows down the movement of the sentence and increases the tension.  The reader has to wait for the action to unfold as slowly as the action itself.</a:t>
                      </a:r>
                    </a:p>
                    <a:p>
                      <a:pPr marL="0" indent="0">
                        <a:buNone/>
                      </a:pPr>
                      <a:endParaRPr lang="en-US" dirty="0"/>
                    </a:p>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483327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Paragraph</a:t>
            </a:r>
          </a:p>
        </p:txBody>
      </p:sp>
      <p:sp>
        <p:nvSpPr>
          <p:cNvPr id="3" name="Content Placeholder 2"/>
          <p:cNvSpPr>
            <a:spLocks noGrp="1"/>
          </p:cNvSpPr>
          <p:nvPr>
            <p:ph sz="quarter" idx="1"/>
          </p:nvPr>
        </p:nvSpPr>
        <p:spPr/>
        <p:txBody>
          <a:bodyPr>
            <a:normAutofit fontScale="85000" lnSpcReduction="20000"/>
          </a:bodyPr>
          <a:lstStyle/>
          <a:p>
            <a:pPr marL="0" indent="0" fontAlgn="t">
              <a:buNone/>
            </a:pPr>
            <a:r>
              <a:rPr lang="en-US" dirty="0"/>
              <a:t>	In his short story, “The Tell Tale Heart”</a:t>
            </a:r>
            <a:r>
              <a:rPr lang="en-US" i="1" dirty="0"/>
              <a:t>,</a:t>
            </a:r>
            <a:r>
              <a:rPr lang="en-US" dirty="0"/>
              <a:t> Poe evokes a feeling of fear that creates a tone of nervous cynicism. The author produces this tone through his use of syntax.  He interrupts longer sentences with several phrases and dashes in order to disrupt the flow of the narration. This in turn causes the audience to view the narrator’s thoughts as disjointed and frantic. The tone becomes increasingly tense as the narrator states, “When I had waited a long time, very patiently, without hearing him lie down, I resolved to open a little-a very, very little crevice in the lantern.  So I opened it-you cannot imagine how stealthily, stealthily-until, a single dim ray…fell full upon the vulture eye (Poe, 3).” By interrupting the flow of the sentence with phrases and dashes, Poe slows down the movement of the sentence and increases the tension.  The reader has to wait for the action to unfold as slowly as the action itself.</a:t>
            </a:r>
          </a:p>
          <a:p>
            <a:pPr marL="0" indent="0">
              <a:buNone/>
            </a:pPr>
            <a:endParaRPr lang="en-US" dirty="0"/>
          </a:p>
        </p:txBody>
      </p:sp>
    </p:spTree>
    <p:extLst>
      <p:ext uri="{BB962C8B-B14F-4D97-AF65-F5344CB8AC3E}">
        <p14:creationId xmlns:p14="http://schemas.microsoft.com/office/powerpoint/2010/main" val="400658677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for an Essay</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66055859"/>
              </p:ext>
            </p:extLst>
          </p:nvPr>
        </p:nvGraphicFramePr>
        <p:xfrm>
          <a:off x="301625" y="1527175"/>
          <a:ext cx="8504238" cy="4907354"/>
        </p:xfrm>
        <a:graphic>
          <a:graphicData uri="http://schemas.openxmlformats.org/drawingml/2006/table">
            <a:tbl>
              <a:tblPr firstRow="1" bandRow="1">
                <a:tableStyleId>{5C22544A-7EE6-4342-B048-85BDC9FD1C3A}</a:tableStyleId>
              </a:tblPr>
              <a:tblGrid>
                <a:gridCol w="4252119">
                  <a:extLst>
                    <a:ext uri="{9D8B030D-6E8A-4147-A177-3AD203B41FA5}">
                      <a16:colId xmlns:a16="http://schemas.microsoft.com/office/drawing/2014/main" val="20000"/>
                    </a:ext>
                  </a:extLst>
                </a:gridCol>
                <a:gridCol w="4252119">
                  <a:extLst>
                    <a:ext uri="{9D8B030D-6E8A-4147-A177-3AD203B41FA5}">
                      <a16:colId xmlns:a16="http://schemas.microsoft.com/office/drawing/2014/main" val="20001"/>
                    </a:ext>
                  </a:extLst>
                </a:gridCol>
              </a:tblGrid>
              <a:tr h="179705">
                <a:tc gridSpan="2">
                  <a:txBody>
                    <a:bodyPr/>
                    <a:lstStyle/>
                    <a:p>
                      <a:pPr marL="0" marR="0">
                        <a:lnSpc>
                          <a:spcPct val="115000"/>
                        </a:lnSpc>
                        <a:spcBef>
                          <a:spcPts val="0"/>
                        </a:spcBef>
                        <a:spcAft>
                          <a:spcPts val="0"/>
                        </a:spcAft>
                      </a:pPr>
                      <a:r>
                        <a:rPr lang="en-US" sz="1200" dirty="0">
                          <a:latin typeface="Georgia"/>
                          <a:ea typeface="Calibri"/>
                          <a:cs typeface="Times New Roman"/>
                        </a:rPr>
                        <a:t>Hook  (Author’s Name,</a:t>
                      </a:r>
                      <a:r>
                        <a:rPr lang="en-US" sz="1200" baseline="0" dirty="0">
                          <a:latin typeface="Georgia"/>
                          <a:ea typeface="Calibri"/>
                          <a:cs typeface="Times New Roman"/>
                        </a:rPr>
                        <a:t> Title, Genre, and </a:t>
                      </a:r>
                      <a:r>
                        <a:rPr lang="en-US" sz="1200" dirty="0">
                          <a:latin typeface="Georgia"/>
                          <a:ea typeface="Calibri"/>
                          <a:cs typeface="Times New Roman"/>
                        </a:rPr>
                        <a:t>Summary</a:t>
                      </a:r>
                      <a:r>
                        <a:rPr lang="en-US" sz="1200" baseline="0" dirty="0">
                          <a:latin typeface="Georgia"/>
                          <a:ea typeface="Calibri"/>
                          <a:cs typeface="Times New Roman"/>
                        </a:rPr>
                        <a:t> of the text</a:t>
                      </a:r>
                      <a:r>
                        <a:rPr lang="en-US" sz="1200" dirty="0">
                          <a:latin typeface="Georgia"/>
                          <a:ea typeface="Calibri"/>
                          <a:cs typeface="Times New Roman"/>
                        </a:rPr>
                        <a:t>):</a:t>
                      </a:r>
                      <a:endParaRPr lang="en-US" sz="1100" dirty="0">
                        <a:latin typeface="Calibri"/>
                        <a:ea typeface="Calibri"/>
                        <a:cs typeface="Times New Roman"/>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179705">
                <a:tc gridSpan="2">
                  <a:txBody>
                    <a:bodyPr/>
                    <a:lstStyle/>
                    <a:p>
                      <a:pPr marL="0" marR="0">
                        <a:lnSpc>
                          <a:spcPct val="115000"/>
                        </a:lnSpc>
                        <a:spcBef>
                          <a:spcPts val="0"/>
                        </a:spcBef>
                        <a:spcAft>
                          <a:spcPts val="0"/>
                        </a:spcAft>
                      </a:pPr>
                      <a:r>
                        <a:rPr lang="en-US" sz="1200">
                          <a:latin typeface="Georgia"/>
                          <a:ea typeface="Calibri"/>
                          <a:cs typeface="Times New Roman"/>
                        </a:rPr>
                        <a:t>Thesis (Must include an O and P):</a:t>
                      </a:r>
                      <a:endParaRPr lang="en-US" sz="1100">
                        <a:latin typeface="Calibri"/>
                        <a:ea typeface="Calibri"/>
                        <a:cs typeface="Times New Roman"/>
                      </a:endParaRPr>
                    </a:p>
                  </a:txBody>
                  <a:tcPr marL="68580" marR="68580" marT="0" marB="0"/>
                </a:tc>
                <a:tc hMerge="1">
                  <a:txBody>
                    <a:bodyPr/>
                    <a:lstStyle/>
                    <a:p>
                      <a:endParaRPr lang="en-US"/>
                    </a:p>
                  </a:txBody>
                  <a:tcPr/>
                </a:tc>
                <a:extLst>
                  <a:ext uri="{0D108BD9-81ED-4DB2-BD59-A6C34878D82A}">
                    <a16:rowId xmlns:a16="http://schemas.microsoft.com/office/drawing/2014/main" val="10001"/>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extLst>
                  <a:ext uri="{0D108BD9-81ED-4DB2-BD59-A6C34878D82A}">
                    <a16:rowId xmlns:a16="http://schemas.microsoft.com/office/drawing/2014/main" val="10002"/>
                  </a:ext>
                </a:extLst>
              </a:tr>
              <a:tr h="179705">
                <a:tc>
                  <a:txBody>
                    <a:bodyPr/>
                    <a:lstStyle/>
                    <a:p>
                      <a:pPr marL="0" marR="0">
                        <a:lnSpc>
                          <a:spcPct val="115000"/>
                        </a:lnSpc>
                        <a:spcBef>
                          <a:spcPts val="0"/>
                        </a:spcBef>
                        <a:spcAft>
                          <a:spcPts val="0"/>
                        </a:spcAft>
                      </a:pPr>
                      <a:r>
                        <a:rPr lang="en-US" sz="1200">
                          <a:latin typeface="Georgia"/>
                          <a:ea typeface="Calibri"/>
                          <a:cs typeface="Times New Roman"/>
                        </a:rPr>
                        <a:t>Key Idea 1 (Include an O and P)</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RDF (Criteria):</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03"/>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 (Evidence/ Elaborations)</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04"/>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 </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05"/>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06"/>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07"/>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08"/>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extLst>
                  <a:ext uri="{0D108BD9-81ED-4DB2-BD59-A6C34878D82A}">
                    <a16:rowId xmlns:a16="http://schemas.microsoft.com/office/drawing/2014/main" val="10009"/>
                  </a:ext>
                </a:extLst>
              </a:tr>
              <a:tr h="179705">
                <a:tc>
                  <a:txBody>
                    <a:bodyPr/>
                    <a:lstStyle/>
                    <a:p>
                      <a:pPr marL="0" marR="0">
                        <a:lnSpc>
                          <a:spcPct val="115000"/>
                        </a:lnSpc>
                        <a:spcBef>
                          <a:spcPts val="0"/>
                        </a:spcBef>
                        <a:spcAft>
                          <a:spcPts val="0"/>
                        </a:spcAft>
                      </a:pPr>
                      <a:r>
                        <a:rPr lang="en-US" sz="1200">
                          <a:latin typeface="Georgia"/>
                          <a:ea typeface="Calibri"/>
                          <a:cs typeface="Times New Roman"/>
                        </a:rPr>
                        <a:t>Key Idea 1 (Include an O and P)</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RDF (Criteria):</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10"/>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 (Evidence/ Elaborations)</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11"/>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 </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12"/>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13"/>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14"/>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15"/>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extLst>
                  <a:ext uri="{0D108BD9-81ED-4DB2-BD59-A6C34878D82A}">
                    <a16:rowId xmlns:a16="http://schemas.microsoft.com/office/drawing/2014/main" val="10016"/>
                  </a:ext>
                </a:extLst>
              </a:tr>
              <a:tr h="179705">
                <a:tc>
                  <a:txBody>
                    <a:bodyPr/>
                    <a:lstStyle/>
                    <a:p>
                      <a:pPr marL="0" marR="0">
                        <a:lnSpc>
                          <a:spcPct val="115000"/>
                        </a:lnSpc>
                        <a:spcBef>
                          <a:spcPts val="0"/>
                        </a:spcBef>
                        <a:spcAft>
                          <a:spcPts val="0"/>
                        </a:spcAft>
                      </a:pPr>
                      <a:r>
                        <a:rPr lang="en-US" sz="1200">
                          <a:latin typeface="Georgia"/>
                          <a:ea typeface="Calibri"/>
                          <a:cs typeface="Times New Roman"/>
                        </a:rPr>
                        <a:t>Key Idea 1 (Include an O and P)</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RDF (Criteria):</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17"/>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 (Evidence/ Elaborations)</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18"/>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 </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19"/>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20"/>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21"/>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Georgia"/>
                          <a:ea typeface="Calibri"/>
                          <a:cs typeface="Times New Roman"/>
                        </a:rPr>
                        <a:t>E/E</a:t>
                      </a:r>
                      <a:endParaRPr lang="en-US" sz="1100">
                        <a:latin typeface="Calibri"/>
                        <a:ea typeface="Calibri"/>
                        <a:cs typeface="Times New Roman"/>
                      </a:endParaRPr>
                    </a:p>
                  </a:txBody>
                  <a:tcPr marL="68580" marR="68580" marT="0" marB="0"/>
                </a:tc>
                <a:extLst>
                  <a:ext uri="{0D108BD9-81ED-4DB2-BD59-A6C34878D82A}">
                    <a16:rowId xmlns:a16="http://schemas.microsoft.com/office/drawing/2014/main" val="10022"/>
                  </a:ext>
                </a:extLst>
              </a:tr>
              <a:tr h="179705">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latin typeface="Georgia"/>
                        <a:ea typeface="Calibri"/>
                        <a:cs typeface="Times New Roman"/>
                      </a:endParaRPr>
                    </a:p>
                  </a:txBody>
                  <a:tcPr marL="68580" marR="68580" marT="0" marB="0"/>
                </a:tc>
                <a:extLst>
                  <a:ext uri="{0D108BD9-81ED-4DB2-BD59-A6C34878D82A}">
                    <a16:rowId xmlns:a16="http://schemas.microsoft.com/office/drawing/2014/main" val="10023"/>
                  </a:ext>
                </a:extLst>
              </a:tr>
              <a:tr h="179705">
                <a:tc gridSpan="2">
                  <a:txBody>
                    <a:bodyPr/>
                    <a:lstStyle/>
                    <a:p>
                      <a:pPr marL="0" marR="0">
                        <a:lnSpc>
                          <a:spcPct val="115000"/>
                        </a:lnSpc>
                        <a:spcBef>
                          <a:spcPts val="0"/>
                        </a:spcBef>
                        <a:spcAft>
                          <a:spcPts val="0"/>
                        </a:spcAft>
                      </a:pPr>
                      <a:r>
                        <a:rPr lang="en-US" sz="1200" dirty="0">
                          <a:latin typeface="Georgia"/>
                          <a:ea typeface="Calibri"/>
                          <a:cs typeface="Times New Roman"/>
                        </a:rPr>
                        <a:t>Conclusion (Restate the O and P) (Anecdote)?</a:t>
                      </a:r>
                      <a:endParaRPr lang="en-US" sz="1100" dirty="0">
                        <a:latin typeface="Calibri"/>
                        <a:ea typeface="Calibri"/>
                        <a:cs typeface="Times New Roman"/>
                      </a:endParaRPr>
                    </a:p>
                  </a:txBody>
                  <a:tcPr marL="68580" marR="68580" marT="0" marB="0"/>
                </a:tc>
                <a:tc hMerge="1">
                  <a:txBody>
                    <a:bodyPr/>
                    <a:lstStyle/>
                    <a:p>
                      <a:endParaRPr lang="en-US"/>
                    </a:p>
                  </a:txBody>
                  <a:tcPr/>
                </a:tc>
                <a:extLst>
                  <a:ext uri="{0D108BD9-81ED-4DB2-BD59-A6C34878D82A}">
                    <a16:rowId xmlns:a16="http://schemas.microsoft.com/office/drawing/2014/main" val="1002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Practice: Next to each noun or phrase write “S” if it is singular and “P” if it is Plural</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Neither rain nor snow</a:t>
            </a:r>
          </a:p>
          <a:p>
            <a:pPr marL="514350" indent="-514350">
              <a:buFont typeface="+mj-lt"/>
              <a:buAutoNum type="arabicPeriod"/>
            </a:pPr>
            <a:r>
              <a:rPr lang="en-US" dirty="0"/>
              <a:t>Crowd of rowdy fans</a:t>
            </a:r>
          </a:p>
          <a:p>
            <a:pPr marL="514350" indent="-514350">
              <a:buFont typeface="+mj-lt"/>
              <a:buAutoNum type="arabicPeriod"/>
            </a:pPr>
            <a:r>
              <a:rPr lang="en-US" dirty="0"/>
              <a:t>Media</a:t>
            </a:r>
          </a:p>
          <a:p>
            <a:pPr marL="514350" indent="-514350">
              <a:buFont typeface="+mj-lt"/>
              <a:buAutoNum type="arabicPeriod"/>
            </a:pPr>
            <a:r>
              <a:rPr lang="en-US" dirty="0"/>
              <a:t>Criterion</a:t>
            </a:r>
          </a:p>
          <a:p>
            <a:pPr marL="514350" indent="-514350">
              <a:buFont typeface="+mj-lt"/>
              <a:buAutoNum type="arabicPeriod"/>
            </a:pPr>
            <a:r>
              <a:rPr lang="en-US" dirty="0"/>
              <a:t>One or two</a:t>
            </a:r>
          </a:p>
          <a:p>
            <a:pPr marL="514350" indent="-514350">
              <a:buFont typeface="+mj-lt"/>
              <a:buAutoNum type="arabicPeriod"/>
            </a:pPr>
            <a:r>
              <a:rPr lang="en-US" dirty="0"/>
              <a:t>Everything</a:t>
            </a:r>
          </a:p>
          <a:p>
            <a:pPr marL="514350" indent="-514350">
              <a:buFont typeface="+mj-lt"/>
              <a:buAutoNum type="arabicPeriod"/>
            </a:pPr>
            <a:r>
              <a:rPr lang="en-US" dirty="0"/>
              <a:t>Either of the candidates</a:t>
            </a:r>
          </a:p>
          <a:p>
            <a:pPr marL="514350" indent="-514350">
              <a:buFont typeface="+mj-lt"/>
              <a:buAutoNum type="arabicPeriod"/>
            </a:pPr>
            <a:r>
              <a:rPr lang="en-US" dirty="0"/>
              <a:t>Phenomena</a:t>
            </a:r>
          </a:p>
          <a:p>
            <a:endParaRPr lang="en-US" dirty="0"/>
          </a:p>
        </p:txBody>
      </p:sp>
    </p:spTree>
    <p:extLst>
      <p:ext uri="{BB962C8B-B14F-4D97-AF65-F5344CB8AC3E}">
        <p14:creationId xmlns:p14="http://schemas.microsoft.com/office/powerpoint/2010/main" val="127804864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Reminders</a:t>
            </a:r>
          </a:p>
        </p:txBody>
      </p:sp>
      <p:sp>
        <p:nvSpPr>
          <p:cNvPr id="3" name="Content Placeholder 2"/>
          <p:cNvSpPr>
            <a:spLocks noGrp="1"/>
          </p:cNvSpPr>
          <p:nvPr>
            <p:ph sz="quarter" idx="1"/>
          </p:nvPr>
        </p:nvSpPr>
        <p:spPr/>
        <p:txBody>
          <a:bodyPr>
            <a:normAutofit fontScale="92500" lnSpcReduction="20000"/>
          </a:bodyPr>
          <a:lstStyle/>
          <a:p>
            <a:r>
              <a:rPr lang="en-US" dirty="0"/>
              <a:t>Do not use rhetorical questions as elaborations</a:t>
            </a:r>
          </a:p>
          <a:p>
            <a:r>
              <a:rPr lang="en-US" dirty="0"/>
              <a:t>Do not use “I” or “You” in academic writing- even if it is asking for your opinion.  It makes the speaker sound biased or informal.  Try to use third person pronouns and objective terms (“the reader,” “the audience,” “he,” “she,” “they,” etc.)</a:t>
            </a:r>
          </a:p>
          <a:p>
            <a:r>
              <a:rPr lang="en-US" dirty="0"/>
              <a:t>Indent each paragraph</a:t>
            </a:r>
          </a:p>
          <a:p>
            <a:r>
              <a:rPr lang="en-US" dirty="0"/>
              <a:t>Avoid transitions that number the work-the first point, second point, etc.</a:t>
            </a:r>
          </a:p>
          <a:p>
            <a:r>
              <a:rPr lang="en-US" dirty="0"/>
              <a:t>Embed quotations in a sentence</a:t>
            </a:r>
          </a:p>
          <a:p>
            <a:r>
              <a:rPr lang="en-US" dirty="0"/>
              <a:t>Underline the title of long works (novel, autobiography, magazine,  etc.) use quotation marks for short works (short stories, poems, articles etc.)</a:t>
            </a:r>
          </a:p>
          <a:p>
            <a:endParaRPr lang="en-US" dirty="0"/>
          </a:p>
        </p:txBody>
      </p:sp>
    </p:spTree>
    <p:extLst>
      <p:ext uri="{BB962C8B-B14F-4D97-AF65-F5344CB8AC3E}">
        <p14:creationId xmlns:p14="http://schemas.microsoft.com/office/powerpoint/2010/main" val="228481042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1/23/2019</a:t>
            </a:r>
          </a:p>
        </p:txBody>
      </p:sp>
      <p:sp>
        <p:nvSpPr>
          <p:cNvPr id="3" name="Content Placeholder 2"/>
          <p:cNvSpPr>
            <a:spLocks noGrp="1"/>
          </p:cNvSpPr>
          <p:nvPr>
            <p:ph sz="quarter" idx="1"/>
          </p:nvPr>
        </p:nvSpPr>
        <p:spPr/>
        <p:txBody>
          <a:bodyPr vert="horz" anchor="t">
            <a:normAutofit lnSpcReduction="10000"/>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Vocabulary</a:t>
            </a:r>
          </a:p>
          <a:p>
            <a:r>
              <a:rPr lang="en-US" dirty="0">
                <a:solidFill>
                  <a:srgbClr val="C00000"/>
                </a:solidFill>
              </a:rPr>
              <a:t>Complete the Ticket-In</a:t>
            </a:r>
          </a:p>
          <a:p>
            <a:r>
              <a:rPr lang="en-US" dirty="0">
                <a:solidFill>
                  <a:srgbClr val="C00000"/>
                </a:solidFill>
              </a:rPr>
              <a:t>Review the Essential Question and the Daily Objectives</a:t>
            </a:r>
          </a:p>
          <a:p>
            <a:r>
              <a:rPr lang="en-US" dirty="0">
                <a:solidFill>
                  <a:srgbClr val="0070C0"/>
                </a:solidFill>
              </a:rPr>
              <a:t>Grammar and Diction Practice</a:t>
            </a:r>
          </a:p>
          <a:p>
            <a:r>
              <a:rPr lang="en-US" dirty="0">
                <a:solidFill>
                  <a:srgbClr val="0070C0"/>
                </a:solidFill>
              </a:rPr>
              <a:t> Continue Working on the Rhetorical Devices Advertisement Project</a:t>
            </a:r>
            <a:endParaRPr lang="en-US" dirty="0"/>
          </a:p>
          <a:p>
            <a:r>
              <a:rPr lang="en-US" dirty="0">
                <a:solidFill>
                  <a:srgbClr val="C00000"/>
                </a:solidFill>
              </a:rPr>
              <a:t>Complete the Closure Questions</a:t>
            </a:r>
          </a:p>
          <a:p>
            <a:endParaRPr lang="en-US" dirty="0"/>
          </a:p>
        </p:txBody>
      </p:sp>
    </p:spTree>
    <p:extLst>
      <p:ext uri="{BB962C8B-B14F-4D97-AF65-F5344CB8AC3E}">
        <p14:creationId xmlns:p14="http://schemas.microsoft.com/office/powerpoint/2010/main" val="140944648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218489559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normAutofit fontScale="77500" lnSpcReduction="20000"/>
          </a:bodyPr>
          <a:lstStyle/>
          <a:p>
            <a:r>
              <a:rPr lang="en-US" sz="2800" dirty="0"/>
              <a:t>How is a culture created? </a:t>
            </a:r>
          </a:p>
          <a:p>
            <a:r>
              <a:rPr lang="en-US" sz="2800" dirty="0"/>
              <a:t>How does the manipulation of language impact how people believe, think, feel, and react?</a:t>
            </a:r>
          </a:p>
          <a:p>
            <a:r>
              <a:rPr lang="en-US" sz="2800" dirty="0"/>
              <a:t>How do culture, propaganda, and the government influence how people believe, think, feel, and react?</a:t>
            </a:r>
          </a:p>
          <a:p>
            <a:r>
              <a:rPr lang="en-US" sz="2800" dirty="0"/>
              <a:t>Is it possible for thoughts or words to be illegal?</a:t>
            </a:r>
          </a:p>
          <a:p>
            <a:r>
              <a:rPr lang="en-US" sz="2800" dirty="0"/>
              <a:t>To what extent does popular culture determine what our society values?</a:t>
            </a:r>
          </a:p>
          <a:p>
            <a:r>
              <a:rPr lang="en-US" sz="2800" dirty="0"/>
              <a:t>Is it possible to protect oneself from the influence of media, government, and propaganda?  Is it possible to be completely objective?</a:t>
            </a:r>
          </a:p>
          <a:p>
            <a:r>
              <a:rPr lang="en-US" sz="28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269221139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Grammar Review- Select the Appropriate Pronoun</a:t>
            </a:r>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a:pPr>
            <a:r>
              <a:rPr lang="en-US" dirty="0"/>
              <a:t>Everyone should do (his, their) part of the science project.</a:t>
            </a:r>
          </a:p>
          <a:p>
            <a:pPr marL="514350" indent="-514350">
              <a:buFont typeface="+mj-lt"/>
              <a:buAutoNum type="arabicPeriod"/>
            </a:pPr>
            <a:r>
              <a:rPr lang="en-US" dirty="0"/>
              <a:t>Emma wants to study law; she finds (it, them) exciting. </a:t>
            </a:r>
          </a:p>
          <a:p>
            <a:pPr marL="514350" indent="-514350">
              <a:buFont typeface="+mj-lt"/>
              <a:buAutoNum type="arabicPeriod"/>
            </a:pPr>
            <a:r>
              <a:rPr lang="en-US" dirty="0"/>
              <a:t>Everyone should be in (his, their) seat before the movie begins</a:t>
            </a:r>
          </a:p>
          <a:p>
            <a:pPr marL="514350" indent="-514350">
              <a:buFont typeface="+mj-lt"/>
              <a:buAutoNum type="arabicPeriod"/>
            </a:pPr>
            <a:r>
              <a:rPr lang="en-US" dirty="0"/>
              <a:t>Some of the players are wearing (his, their) new uniforms.</a:t>
            </a:r>
          </a:p>
          <a:p>
            <a:pPr marL="514350" indent="-514350">
              <a:buFont typeface="+mj-lt"/>
              <a:buAutoNum type="arabicPeriod"/>
            </a:pPr>
            <a:r>
              <a:rPr lang="en-US" dirty="0"/>
              <a:t>Every student council representative will do (her, their) best. </a:t>
            </a:r>
          </a:p>
          <a:p>
            <a:pPr marL="514350" indent="-514350">
              <a:buFont typeface="+mj-lt"/>
              <a:buAutoNum type="arabicPeriod"/>
            </a:pPr>
            <a:r>
              <a:rPr lang="en-US" dirty="0"/>
              <a:t>I find that playing spades is hard on (my, your) nerves</a:t>
            </a:r>
          </a:p>
          <a:p>
            <a:endParaRPr lang="en-US" dirty="0"/>
          </a:p>
        </p:txBody>
      </p:sp>
    </p:spTree>
    <p:extLst>
      <p:ext uri="{BB962C8B-B14F-4D97-AF65-F5344CB8AC3E}">
        <p14:creationId xmlns:p14="http://schemas.microsoft.com/office/powerpoint/2010/main" val="11855498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Diction Practice-connotation/denotation, formal informal, colloquial(slang), technical, monosyllabic/polysyllabic </a:t>
            </a:r>
          </a:p>
        </p:txBody>
      </p:sp>
      <p:sp>
        <p:nvSpPr>
          <p:cNvPr id="3" name="Content Placeholder 2"/>
          <p:cNvSpPr>
            <a:spLocks noGrp="1"/>
          </p:cNvSpPr>
          <p:nvPr>
            <p:ph sz="quarter" idx="1"/>
          </p:nvPr>
        </p:nvSpPr>
        <p:spPr/>
        <p:txBody>
          <a:bodyPr>
            <a:normAutofit lnSpcReduction="10000"/>
          </a:bodyPr>
          <a:lstStyle/>
          <a:p>
            <a:pPr marL="0" indent="0">
              <a:buNone/>
            </a:pPr>
            <a:r>
              <a:rPr lang="en-US" dirty="0">
                <a:solidFill>
                  <a:srgbClr val="0070C0"/>
                </a:solidFill>
              </a:rPr>
              <a:t>“A rowan like a </a:t>
            </a:r>
            <a:r>
              <a:rPr lang="en-US" dirty="0" err="1">
                <a:solidFill>
                  <a:srgbClr val="0070C0"/>
                </a:solidFill>
              </a:rPr>
              <a:t>lipsticked</a:t>
            </a:r>
            <a:r>
              <a:rPr lang="en-US" dirty="0">
                <a:solidFill>
                  <a:srgbClr val="0070C0"/>
                </a:solidFill>
              </a:rPr>
              <a:t> girl.”  -Heaney, “Song”</a:t>
            </a:r>
          </a:p>
          <a:p>
            <a:pPr marL="0" indent="0">
              <a:buNone/>
            </a:pPr>
            <a:r>
              <a:rPr lang="en-US" dirty="0"/>
              <a:t>***a rowan is a small tree that has white flowers and orange berries.</a:t>
            </a:r>
          </a:p>
          <a:p>
            <a:pPr marL="514350" indent="-514350">
              <a:buFont typeface="+mj-lt"/>
              <a:buAutoNum type="arabicPeriod"/>
            </a:pPr>
            <a:r>
              <a:rPr lang="en-US" dirty="0"/>
              <a:t>Other than color, what comes to mind you think of a “</a:t>
            </a:r>
            <a:r>
              <a:rPr lang="en-US" dirty="0" err="1"/>
              <a:t>lipsticked</a:t>
            </a:r>
            <a:r>
              <a:rPr lang="en-US" dirty="0"/>
              <a:t>” girl?</a:t>
            </a:r>
          </a:p>
          <a:p>
            <a:pPr marL="514350" indent="-514350">
              <a:buFont typeface="+mj-lt"/>
              <a:buAutoNum type="arabicPeriod"/>
            </a:pPr>
            <a:r>
              <a:rPr lang="en-US" dirty="0"/>
              <a:t>How would it change the meaning and feeling of the line if, instead of “</a:t>
            </a:r>
            <a:r>
              <a:rPr lang="en-US" dirty="0" err="1"/>
              <a:t>lipsticked</a:t>
            </a:r>
            <a:r>
              <a:rPr lang="en-US" dirty="0"/>
              <a:t> girl,” the author wrote “girl with lipstick on?”</a:t>
            </a:r>
          </a:p>
          <a:p>
            <a:pPr marL="514350" indent="-514350">
              <a:buFont typeface="+mj-lt"/>
              <a:buAutoNum type="arabicPeriod"/>
            </a:pPr>
            <a:r>
              <a:rPr lang="en-US" dirty="0"/>
              <a:t>Write a simile comparing a tree with an animal.  In your simile, use a word that is normally used as a noun (like lipstick) as an adjective (</a:t>
            </a:r>
            <a:r>
              <a:rPr lang="en-US" dirty="0" err="1"/>
              <a:t>lipsticked</a:t>
            </a:r>
            <a:r>
              <a:rPr lang="en-US" dirty="0"/>
              <a:t>)&gt;</a:t>
            </a:r>
          </a:p>
        </p:txBody>
      </p:sp>
    </p:spTree>
    <p:extLst>
      <p:ext uri="{BB962C8B-B14F-4D97-AF65-F5344CB8AC3E}">
        <p14:creationId xmlns:p14="http://schemas.microsoft.com/office/powerpoint/2010/main" val="80480905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1/24/2019</a:t>
            </a:r>
          </a:p>
        </p:txBody>
      </p:sp>
      <p:sp>
        <p:nvSpPr>
          <p:cNvPr id="3" name="Content Placeholder 2"/>
          <p:cNvSpPr>
            <a:spLocks noGrp="1"/>
          </p:cNvSpPr>
          <p:nvPr>
            <p:ph sz="quarter" idx="1"/>
          </p:nvPr>
        </p:nvSpPr>
        <p:spPr>
          <a:xfrm>
            <a:off x="301752" y="1447800"/>
            <a:ext cx="8503920" cy="4572000"/>
          </a:xfrm>
        </p:spPr>
        <p:txBody>
          <a:bodyPr vert="horz" anchor="t">
            <a:normAutofit/>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Vocabulary Notes</a:t>
            </a:r>
          </a:p>
          <a:p>
            <a:r>
              <a:rPr lang="en-US" dirty="0">
                <a:solidFill>
                  <a:srgbClr val="C00000"/>
                </a:solidFill>
              </a:rPr>
              <a:t>Complete the Ticket In </a:t>
            </a:r>
          </a:p>
          <a:p>
            <a:r>
              <a:rPr lang="en-US" dirty="0">
                <a:solidFill>
                  <a:srgbClr val="C00000"/>
                </a:solidFill>
              </a:rPr>
              <a:t>Review the Essential Questions and Daily Objectives</a:t>
            </a:r>
          </a:p>
          <a:p>
            <a:r>
              <a:rPr lang="en-US" dirty="0">
                <a:solidFill>
                  <a:srgbClr val="0070C0"/>
                </a:solidFill>
              </a:rPr>
              <a:t>Grammar and Diction Practice</a:t>
            </a:r>
          </a:p>
          <a:p>
            <a:r>
              <a:rPr lang="en-US" dirty="0">
                <a:solidFill>
                  <a:srgbClr val="0070C0"/>
                </a:solidFill>
              </a:rPr>
              <a:t>Continue Working on Rhetorical Devices Project (Due 1/28)</a:t>
            </a:r>
          </a:p>
          <a:p>
            <a:r>
              <a:rPr lang="en-US" dirty="0">
                <a:solidFill>
                  <a:srgbClr val="C00000"/>
                </a:solidFill>
              </a:rPr>
              <a:t>Complete a Closure Question</a:t>
            </a:r>
          </a:p>
          <a:p>
            <a:pPr marL="0" indent="0">
              <a:buNone/>
            </a:pPr>
            <a:endParaRPr lang="en-US" dirty="0">
              <a:solidFill>
                <a:srgbClr val="C00000"/>
              </a:solidFill>
            </a:endParaRPr>
          </a:p>
        </p:txBody>
      </p:sp>
    </p:spTree>
    <p:extLst>
      <p:ext uri="{BB962C8B-B14F-4D97-AF65-F5344CB8AC3E}">
        <p14:creationId xmlns:p14="http://schemas.microsoft.com/office/powerpoint/2010/main" val="814590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376293413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normAutofit fontScale="77500" lnSpcReduction="20000"/>
          </a:bodyPr>
          <a:lstStyle/>
          <a:p>
            <a:r>
              <a:rPr lang="en-US" sz="2800" dirty="0"/>
              <a:t>How is a culture created? </a:t>
            </a:r>
          </a:p>
          <a:p>
            <a:r>
              <a:rPr lang="en-US" sz="2800" dirty="0"/>
              <a:t>How does the manipulation of language impact how people believe, think, feel, and react?</a:t>
            </a:r>
          </a:p>
          <a:p>
            <a:r>
              <a:rPr lang="en-US" sz="2800" dirty="0"/>
              <a:t>How do culture, propaganda, and the government influence how people believe, think, feel, and react?</a:t>
            </a:r>
          </a:p>
          <a:p>
            <a:r>
              <a:rPr lang="en-US" sz="2800" dirty="0"/>
              <a:t>Is it possible for thoughts or words to be illegal?</a:t>
            </a:r>
          </a:p>
          <a:p>
            <a:r>
              <a:rPr lang="en-US" sz="2800" dirty="0"/>
              <a:t>To what extent does popular culture determine what our society values?</a:t>
            </a:r>
          </a:p>
          <a:p>
            <a:r>
              <a:rPr lang="en-US" sz="2800" dirty="0"/>
              <a:t>Is it possible to protect oneself from the influence of media, government, and propaganda?  Is it possible to be completely objective?</a:t>
            </a:r>
          </a:p>
          <a:p>
            <a:r>
              <a:rPr lang="en-US" sz="28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18690150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US" dirty="0"/>
              <a:t>Grammar-Correct any Pronoun/Antecedent Agreement Problems in the Following: </a:t>
            </a:r>
          </a:p>
        </p:txBody>
      </p:sp>
      <p:sp>
        <p:nvSpPr>
          <p:cNvPr id="3" name="Content Placeholder 2"/>
          <p:cNvSpPr>
            <a:spLocks noGrp="1"/>
          </p:cNvSpPr>
          <p:nvPr>
            <p:ph sz="quarter" idx="1"/>
          </p:nvPr>
        </p:nvSpPr>
        <p:spPr/>
        <p:txBody>
          <a:bodyPr>
            <a:normAutofit fontScale="85000" lnSpcReduction="10000"/>
          </a:bodyPr>
          <a:lstStyle/>
          <a:p>
            <a:pPr marL="0" indent="0">
              <a:buNone/>
            </a:pPr>
            <a:r>
              <a:rPr lang="en-US" dirty="0"/>
              <a:t>1. Although the British parliament conducts debates under very formal and decorous rules, they can often produce very animated arguments.</a:t>
            </a:r>
          </a:p>
          <a:p>
            <a:pPr marL="0" indent="0">
              <a:buNone/>
            </a:pPr>
            <a:r>
              <a:rPr lang="en-US" dirty="0"/>
              <a:t>2. Brown has always been committed to assisting their students by providing him or her with any necessary financial aid.</a:t>
            </a:r>
          </a:p>
          <a:p>
            <a:pPr marL="0" indent="0">
              <a:buNone/>
            </a:pPr>
            <a:r>
              <a:rPr lang="en-US" dirty="0"/>
              <a:t>3. The media ignored the reports, probably because it believed they were not what the public was ready to hear.</a:t>
            </a:r>
          </a:p>
          <a:p>
            <a:pPr marL="0" indent="0">
              <a:buNone/>
            </a:pPr>
            <a:r>
              <a:rPr lang="en-US" dirty="0"/>
              <a:t>4. The agency decided that they would give control of the project exclusively to Fiona and me.</a:t>
            </a:r>
          </a:p>
          <a:p>
            <a:pPr marL="0" indent="0">
              <a:buNone/>
            </a:pPr>
            <a:r>
              <a:rPr lang="en-US" dirty="0"/>
              <a:t>5. Each of the girls wanted their idea for the logo design to be considered.</a:t>
            </a:r>
          </a:p>
          <a:p>
            <a:pPr marL="0" indent="0">
              <a:buNone/>
            </a:pPr>
            <a:r>
              <a:rPr lang="en-US" dirty="0"/>
              <a:t>6. No one who has been through the first week of boot camp ever believes that they will make it through the entire six weeks.</a:t>
            </a:r>
          </a:p>
          <a:p>
            <a:endParaRPr lang="en-US" dirty="0"/>
          </a:p>
        </p:txBody>
      </p:sp>
    </p:spTree>
    <p:extLst>
      <p:ext uri="{BB962C8B-B14F-4D97-AF65-F5344CB8AC3E}">
        <p14:creationId xmlns:p14="http://schemas.microsoft.com/office/powerpoint/2010/main" val="3939242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a:bodyPr>
          <a:lstStyle/>
          <a:p>
            <a:r>
              <a:rPr lang="en-US" sz="4000" dirty="0"/>
              <a:t>Diction Practice</a:t>
            </a:r>
          </a:p>
        </p:txBody>
      </p:sp>
      <p:sp>
        <p:nvSpPr>
          <p:cNvPr id="3" name="Content Placeholder 2"/>
          <p:cNvSpPr>
            <a:spLocks noGrp="1"/>
          </p:cNvSpPr>
          <p:nvPr>
            <p:ph sz="quarter" idx="1"/>
          </p:nvPr>
        </p:nvSpPr>
        <p:spPr/>
        <p:txBody>
          <a:bodyPr vert="horz" anchor="t">
            <a:normAutofit fontScale="92500" lnSpcReduction="20000"/>
          </a:bodyPr>
          <a:lstStyle/>
          <a:p>
            <a:pPr marL="0" indent="0">
              <a:buNone/>
            </a:pPr>
            <a:r>
              <a:rPr lang="en-US" dirty="0">
                <a:solidFill>
                  <a:srgbClr val="0070C0"/>
                </a:solidFill>
              </a:rPr>
              <a:t>“Art is the </a:t>
            </a:r>
            <a:r>
              <a:rPr lang="en-US" b="1" dirty="0">
                <a:solidFill>
                  <a:srgbClr val="0070C0"/>
                </a:solidFill>
              </a:rPr>
              <a:t>antidote</a:t>
            </a:r>
            <a:r>
              <a:rPr lang="en-US" dirty="0">
                <a:solidFill>
                  <a:srgbClr val="0070C0"/>
                </a:solidFill>
              </a:rPr>
              <a:t> that can call us back from the edge of numbness, restoring the ability to feel for another.”</a:t>
            </a:r>
          </a:p>
          <a:p>
            <a:pPr marL="0" indent="0">
              <a:buNone/>
            </a:pPr>
            <a:r>
              <a:rPr lang="en-US" dirty="0">
                <a:solidFill>
                  <a:srgbClr val="0070C0"/>
                </a:solidFill>
              </a:rPr>
              <a:t>-Kingsolver, </a:t>
            </a:r>
            <a:r>
              <a:rPr lang="en-US" i="1" dirty="0">
                <a:solidFill>
                  <a:srgbClr val="0070C0"/>
                </a:solidFill>
              </a:rPr>
              <a:t>High Tide in Tucson</a:t>
            </a:r>
            <a:endParaRPr lang="en-US" dirty="0">
              <a:solidFill>
                <a:srgbClr val="0070C0"/>
              </a:solidFill>
            </a:endParaRPr>
          </a:p>
          <a:p>
            <a:pPr marL="514350" indent="-514350">
              <a:buFont typeface="+mj-lt"/>
              <a:buAutoNum type="arabicPeriod"/>
            </a:pPr>
            <a:r>
              <a:rPr lang="en-US" dirty="0"/>
              <a:t>By using the word “antidote,” what does the author imply about the inability to feel for another?</a:t>
            </a:r>
          </a:p>
          <a:p>
            <a:pPr marL="514350" indent="-514350">
              <a:buFont typeface="+mj-lt"/>
              <a:buAutoNum type="arabicPeriod"/>
            </a:pPr>
            <a:r>
              <a:rPr lang="en-US" dirty="0"/>
              <a:t>If the reader changed the word “antidote” to “gift,” what effect would it have on the meaning of the sentence?</a:t>
            </a:r>
          </a:p>
          <a:p>
            <a:pPr marL="514350" indent="-514350">
              <a:buFont typeface="+mj-lt"/>
              <a:buAutoNum type="arabicPeriod"/>
            </a:pPr>
            <a:r>
              <a:rPr lang="en-US" dirty="0"/>
              <a:t>Describe the author’s diction (</a:t>
            </a:r>
            <a:r>
              <a:rPr lang="en-US" sz="2400" dirty="0"/>
              <a:t>(denotation/connotation, formal/informal, abstract/concrete, general/specific, colloquial, or technical)</a:t>
            </a:r>
            <a:endParaRPr lang="en-US" dirty="0"/>
          </a:p>
          <a:p>
            <a:pPr marL="514350" indent="-514350">
              <a:buFont typeface="+mj-lt"/>
              <a:buAutoNum type="arabicPeriod"/>
            </a:pPr>
            <a:r>
              <a:rPr lang="en-US" dirty="0"/>
              <a:t>Create a list of medical terms; then write a sentence using a medical term to characterize love.</a:t>
            </a:r>
          </a:p>
        </p:txBody>
      </p:sp>
    </p:spTree>
    <p:extLst>
      <p:ext uri="{BB962C8B-B14F-4D97-AF65-F5344CB8AC3E}">
        <p14:creationId xmlns:p14="http://schemas.microsoft.com/office/powerpoint/2010/main" val="39844472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a:t>
            </a:r>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a:t>1. </a:t>
            </a:r>
            <a:r>
              <a:rPr lang="en-US" i="1" dirty="0"/>
              <a:t>Although the British parliament conducts debate under very formal and decorous rules, it can often produce very animated arguments.</a:t>
            </a:r>
          </a:p>
          <a:p>
            <a:pPr marL="0" indent="0">
              <a:buNone/>
            </a:pPr>
            <a:r>
              <a:rPr lang="en-US" dirty="0"/>
              <a:t>2. </a:t>
            </a:r>
            <a:r>
              <a:rPr lang="en-US" i="1" dirty="0"/>
              <a:t>Brown has always been committed to assisting its students by providing them with any necessary financial aid.</a:t>
            </a:r>
          </a:p>
          <a:p>
            <a:pPr marL="0" indent="0">
              <a:buNone/>
            </a:pPr>
            <a:r>
              <a:rPr lang="en-US" dirty="0"/>
              <a:t>3. </a:t>
            </a:r>
            <a:r>
              <a:rPr lang="en-US" i="1" dirty="0"/>
              <a:t>The media ignored the reports, probably because they believed that those reports were not what the public was ready to hear.</a:t>
            </a:r>
          </a:p>
          <a:p>
            <a:pPr marL="0" indent="0">
              <a:buNone/>
            </a:pPr>
            <a:r>
              <a:rPr lang="en-US" dirty="0"/>
              <a:t>4. </a:t>
            </a:r>
            <a:r>
              <a:rPr lang="en-US" i="1" dirty="0"/>
              <a:t>The agency decided that it would give control of the project exclusively to Fiona and me.</a:t>
            </a:r>
          </a:p>
          <a:p>
            <a:pPr marL="0" indent="0">
              <a:buNone/>
            </a:pPr>
            <a:r>
              <a:rPr lang="en-US" dirty="0"/>
              <a:t>5. </a:t>
            </a:r>
            <a:r>
              <a:rPr lang="en-US" i="1" dirty="0"/>
              <a:t>Each of the girls wanted her idea for the logo design to be considered.</a:t>
            </a:r>
          </a:p>
          <a:p>
            <a:pPr marL="0" indent="0">
              <a:buNone/>
            </a:pPr>
            <a:r>
              <a:rPr lang="en-US" dirty="0"/>
              <a:t>6. </a:t>
            </a:r>
            <a:r>
              <a:rPr lang="en-US" i="1" dirty="0"/>
              <a:t>No one who has been through the first week of boot camp ever believes that he or she will make it through the entire six weeks.</a:t>
            </a:r>
            <a:endParaRPr lang="en-US" dirty="0"/>
          </a:p>
          <a:p>
            <a:endParaRPr lang="en-US" dirty="0"/>
          </a:p>
        </p:txBody>
      </p:sp>
    </p:spTree>
    <p:extLst>
      <p:ext uri="{BB962C8B-B14F-4D97-AF65-F5344CB8AC3E}">
        <p14:creationId xmlns:p14="http://schemas.microsoft.com/office/powerpoint/2010/main" val="57661512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Diction Practice-connotation/denotation, formal informal, colloquial(slang), technical, monosyllabic/polysyllabic </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a:solidFill>
                  <a:srgbClr val="0070C0"/>
                </a:solidFill>
              </a:rPr>
              <a:t>“</a:t>
            </a:r>
            <a:r>
              <a:rPr lang="en-US" dirty="0" err="1">
                <a:solidFill>
                  <a:srgbClr val="0070C0"/>
                </a:solidFill>
              </a:rPr>
              <a:t>Abuelito</a:t>
            </a:r>
            <a:r>
              <a:rPr lang="en-US" dirty="0">
                <a:solidFill>
                  <a:srgbClr val="0070C0"/>
                </a:solidFill>
              </a:rPr>
              <a:t> under a bald light bulb, under a ceiling dusty with flies, puffs his cigar and counts money soft and wrinkled as old Kleenex.” </a:t>
            </a:r>
            <a:r>
              <a:rPr lang="en-US" dirty="0"/>
              <a:t>–Cisneros, </a:t>
            </a:r>
            <a:r>
              <a:rPr lang="en-US" i="1" dirty="0"/>
              <a:t>Woman Hollering Creek</a:t>
            </a:r>
          </a:p>
          <a:p>
            <a:pPr marL="514350" indent="-514350">
              <a:buFont typeface="+mj-lt"/>
              <a:buAutoNum type="arabicPeriod"/>
            </a:pPr>
            <a:r>
              <a:rPr lang="en-US" dirty="0"/>
              <a:t>How can a ceiling be dusty with flies?  Are the flies plentiful or sparse?  Active or still?  Clustered or evenly distributed?</a:t>
            </a:r>
          </a:p>
          <a:p>
            <a:pPr marL="514350" indent="-514350">
              <a:buFont typeface="+mj-lt"/>
              <a:buAutoNum type="arabicPeriod"/>
            </a:pPr>
            <a:r>
              <a:rPr lang="en-US" dirty="0"/>
              <a:t>What does Cisneros mean by a “bald” light bulb?  What does this reveal about </a:t>
            </a:r>
            <a:r>
              <a:rPr lang="en-US" dirty="0" err="1"/>
              <a:t>Abuelito’s</a:t>
            </a:r>
            <a:r>
              <a:rPr lang="en-US" dirty="0"/>
              <a:t> room?</a:t>
            </a:r>
          </a:p>
          <a:p>
            <a:pPr marL="514350" indent="-514350">
              <a:buFont typeface="+mj-lt"/>
              <a:buAutoNum type="arabicPeriod"/>
            </a:pPr>
            <a:r>
              <a:rPr lang="en-US" dirty="0"/>
              <a:t>Take Cisneros’s phrase “under a ceiling dusty with flies,” and write a new phrase by substituting the word dusty with a different adjective.</a:t>
            </a:r>
          </a:p>
        </p:txBody>
      </p:sp>
    </p:spTree>
    <p:extLst>
      <p:ext uri="{BB962C8B-B14F-4D97-AF65-F5344CB8AC3E}">
        <p14:creationId xmlns:p14="http://schemas.microsoft.com/office/powerpoint/2010/main" val="32435646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1/25/2019</a:t>
            </a:r>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AOW on Right Corner</a:t>
            </a:r>
          </a:p>
          <a:p>
            <a:pPr lvl="1"/>
            <a:r>
              <a:rPr lang="en-US" dirty="0">
                <a:solidFill>
                  <a:srgbClr val="C00000"/>
                </a:solidFill>
              </a:rPr>
              <a:t>No Warm Up- Begin Test</a:t>
            </a:r>
          </a:p>
          <a:p>
            <a:r>
              <a:rPr lang="en-US" dirty="0">
                <a:solidFill>
                  <a:srgbClr val="C00000"/>
                </a:solidFill>
              </a:rPr>
              <a:t>Review the Essential Question and the Daily Objectives</a:t>
            </a:r>
          </a:p>
          <a:p>
            <a:r>
              <a:rPr lang="en-US" dirty="0">
                <a:solidFill>
                  <a:srgbClr val="C00000"/>
                </a:solidFill>
              </a:rPr>
              <a:t>Complete the Test and Essay</a:t>
            </a:r>
          </a:p>
          <a:p>
            <a:endParaRPr lang="en-US" dirty="0"/>
          </a:p>
        </p:txBody>
      </p:sp>
    </p:spTree>
    <p:extLst>
      <p:ext uri="{BB962C8B-B14F-4D97-AF65-F5344CB8AC3E}">
        <p14:creationId xmlns:p14="http://schemas.microsoft.com/office/powerpoint/2010/main" val="176526107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1/28/2019 </a:t>
            </a:r>
          </a:p>
        </p:txBody>
      </p:sp>
      <p:sp>
        <p:nvSpPr>
          <p:cNvPr id="3" name="Content Placeholder 2"/>
          <p:cNvSpPr>
            <a:spLocks noGrp="1"/>
          </p:cNvSpPr>
          <p:nvPr>
            <p:ph sz="quarter" idx="1"/>
          </p:nvPr>
        </p:nvSpPr>
        <p:spPr/>
        <p:txBody>
          <a:bodyPr vert="horz" anchor="t">
            <a:normAutofit fontScale="92500" lnSpcReduction="10000"/>
          </a:bodyPr>
          <a:lstStyle/>
          <a:p>
            <a:r>
              <a:rPr lang="en-US" dirty="0">
                <a:solidFill>
                  <a:srgbClr val="C00000"/>
                </a:solidFill>
              </a:rPr>
              <a:t>Housekeeping- place homework on the right corner, sharpen your pencils, dispose of any trash etc.</a:t>
            </a:r>
            <a:endParaRPr lang="en-US" dirty="0"/>
          </a:p>
          <a:p>
            <a:pPr lvl="1"/>
            <a:r>
              <a:rPr lang="en-US" dirty="0">
                <a:solidFill>
                  <a:srgbClr val="C00000"/>
                </a:solidFill>
              </a:rPr>
              <a:t>Distribute AOW and Vocabulary Notes</a:t>
            </a:r>
            <a:endParaRPr lang="en-US" dirty="0"/>
          </a:p>
          <a:p>
            <a:pPr lvl="1"/>
            <a:r>
              <a:rPr lang="en-US" dirty="0">
                <a:solidFill>
                  <a:srgbClr val="C00000"/>
                </a:solidFill>
              </a:rPr>
              <a:t>BBR Due Wednesday</a:t>
            </a:r>
          </a:p>
          <a:p>
            <a:r>
              <a:rPr lang="en-US" dirty="0">
                <a:solidFill>
                  <a:srgbClr val="C00000"/>
                </a:solidFill>
              </a:rPr>
              <a:t>Review the Daily Objectives and Essential Questions</a:t>
            </a:r>
            <a:endParaRPr lang="en-US" dirty="0"/>
          </a:p>
          <a:p>
            <a:r>
              <a:rPr lang="en-US" dirty="0">
                <a:solidFill>
                  <a:srgbClr val="0070C0"/>
                </a:solidFill>
              </a:rPr>
              <a:t>Grammar Review/Practice</a:t>
            </a:r>
            <a:endParaRPr lang="en-US" dirty="0"/>
          </a:p>
          <a:p>
            <a:r>
              <a:rPr lang="en-US" dirty="0">
                <a:solidFill>
                  <a:srgbClr val="0070C0"/>
                </a:solidFill>
              </a:rPr>
              <a:t>Diction Practice</a:t>
            </a:r>
            <a:endParaRPr lang="en-US" dirty="0"/>
          </a:p>
          <a:p>
            <a:r>
              <a:rPr lang="en-US" dirty="0">
                <a:solidFill>
                  <a:srgbClr val="0070C0"/>
                </a:solidFill>
              </a:rPr>
              <a:t>Literary Devices Review</a:t>
            </a:r>
          </a:p>
          <a:p>
            <a:r>
              <a:rPr lang="en-US" dirty="0">
                <a:solidFill>
                  <a:srgbClr val="0070C0"/>
                </a:solidFill>
              </a:rPr>
              <a:t>Rhetorical Devices Presentations</a:t>
            </a:r>
          </a:p>
          <a:p>
            <a:r>
              <a:rPr lang="en-US" u="sng" dirty="0">
                <a:solidFill>
                  <a:srgbClr val="0070C0"/>
                </a:solidFill>
              </a:rPr>
              <a:t>1984</a:t>
            </a:r>
            <a:r>
              <a:rPr lang="en-US" i="1" dirty="0">
                <a:solidFill>
                  <a:srgbClr val="0070C0"/>
                </a:solidFill>
              </a:rPr>
              <a:t> </a:t>
            </a:r>
            <a:r>
              <a:rPr lang="en-US" dirty="0">
                <a:solidFill>
                  <a:srgbClr val="0070C0"/>
                </a:solidFill>
              </a:rPr>
              <a:t>Centers</a:t>
            </a:r>
            <a:endParaRPr lang="en-US" dirty="0"/>
          </a:p>
          <a:p>
            <a:r>
              <a:rPr lang="en-US" dirty="0">
                <a:solidFill>
                  <a:srgbClr val="C00000"/>
                </a:solidFill>
              </a:rPr>
              <a:t>Complete the Closure Questions</a:t>
            </a:r>
            <a:endParaRPr lang="en-US" dirty="0"/>
          </a:p>
          <a:p>
            <a:endParaRPr lang="en-US" dirty="0">
              <a:solidFill>
                <a:srgbClr val="C00000"/>
              </a:solidFill>
            </a:endParaRPr>
          </a:p>
        </p:txBody>
      </p:sp>
    </p:spTree>
    <p:extLst>
      <p:ext uri="{BB962C8B-B14F-4D97-AF65-F5344CB8AC3E}">
        <p14:creationId xmlns:p14="http://schemas.microsoft.com/office/powerpoint/2010/main" val="49069532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260977318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normAutofit fontScale="77500" lnSpcReduction="20000"/>
          </a:bodyPr>
          <a:lstStyle/>
          <a:p>
            <a:r>
              <a:rPr lang="en-US" sz="2800" dirty="0"/>
              <a:t>How is a culture created? </a:t>
            </a:r>
          </a:p>
          <a:p>
            <a:r>
              <a:rPr lang="en-US" sz="2800" dirty="0"/>
              <a:t>How does the manipulation of language impact how people believe, think, feel, and react?</a:t>
            </a:r>
          </a:p>
          <a:p>
            <a:r>
              <a:rPr lang="en-US" sz="2800" dirty="0"/>
              <a:t>How do culture, propaganda, and the government influence how people believe, think, feel, and react?</a:t>
            </a:r>
          </a:p>
          <a:p>
            <a:r>
              <a:rPr lang="en-US" sz="2800" dirty="0"/>
              <a:t>Is it possible for thoughts or words to be illegal?</a:t>
            </a:r>
          </a:p>
          <a:p>
            <a:r>
              <a:rPr lang="en-US" sz="2800" dirty="0"/>
              <a:t>To what extent does popular culture determine what our society values?</a:t>
            </a:r>
          </a:p>
          <a:p>
            <a:r>
              <a:rPr lang="en-US" sz="2800" dirty="0"/>
              <a:t>Is it possible to protect oneself from the influence of media, government, and propaganda?  Is it possible to be completely objective?</a:t>
            </a:r>
          </a:p>
          <a:p>
            <a:r>
              <a:rPr lang="en-US" sz="28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168016157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US" dirty="0"/>
              <a:t>Grammar-Correct any Pronoun/Antecedent Agreement Problems in the Following:</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a:t>1. Although you shouldn’t read carelessly, one doesn’t need to read slowly, either.</a:t>
            </a:r>
          </a:p>
          <a:p>
            <a:pPr marL="0" indent="0">
              <a:buNone/>
            </a:pPr>
            <a:r>
              <a:rPr lang="en-US" dirty="0"/>
              <a:t>2. Neither gentleman thought that their team could win the championship.</a:t>
            </a:r>
          </a:p>
          <a:p>
            <a:pPr marL="0" indent="0">
              <a:buNone/>
            </a:pPr>
            <a:r>
              <a:rPr lang="en-US" dirty="0"/>
              <a:t>3. Students sometimes aren’t ready to handle the extra work when his or her courses become more demanding.</a:t>
            </a:r>
          </a:p>
          <a:p>
            <a:pPr marL="0" indent="0">
              <a:buNone/>
            </a:pPr>
            <a:r>
              <a:rPr lang="en-US" dirty="0"/>
              <a:t>4. Many modern novels are concerned with situations where love goes unrequited.</a:t>
            </a:r>
          </a:p>
          <a:p>
            <a:pPr marL="0" indent="0">
              <a:buNone/>
            </a:pPr>
            <a:r>
              <a:rPr lang="en-US" dirty="0"/>
              <a:t>5. Everybody is expected to do their share.</a:t>
            </a:r>
          </a:p>
          <a:p>
            <a:pPr marL="0" indent="0">
              <a:buNone/>
            </a:pPr>
            <a:r>
              <a:rPr lang="en-US" dirty="0"/>
              <a:t>6. The entire team turned out to be robots who had been programmed to play lacrosse.</a:t>
            </a:r>
          </a:p>
          <a:p>
            <a:endParaRPr lang="en-US" dirty="0"/>
          </a:p>
        </p:txBody>
      </p:sp>
    </p:spTree>
    <p:extLst>
      <p:ext uri="{BB962C8B-B14F-4D97-AF65-F5344CB8AC3E}">
        <p14:creationId xmlns:p14="http://schemas.microsoft.com/office/powerpoint/2010/main" val="18943874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i="1" dirty="0"/>
              <a:t>1.  Although you shouldn’t read carelessly, you don’t</a:t>
            </a:r>
          </a:p>
          <a:p>
            <a:pPr marL="0" indent="0">
              <a:buNone/>
            </a:pPr>
            <a:r>
              <a:rPr lang="en-US" i="1" dirty="0"/>
              <a:t>need to read slowly, either.</a:t>
            </a:r>
          </a:p>
          <a:p>
            <a:pPr marL="0" indent="0">
              <a:buNone/>
            </a:pPr>
            <a:r>
              <a:rPr lang="en-US" i="1" dirty="0"/>
              <a:t>2.  Neither gentleman thought that his team could win</a:t>
            </a:r>
          </a:p>
          <a:p>
            <a:pPr marL="0" indent="0">
              <a:buNone/>
            </a:pPr>
            <a:r>
              <a:rPr lang="en-US" i="1" dirty="0"/>
              <a:t>the championship.</a:t>
            </a:r>
          </a:p>
          <a:p>
            <a:pPr marL="0" indent="0">
              <a:buNone/>
            </a:pPr>
            <a:r>
              <a:rPr lang="en-US" i="1" dirty="0"/>
              <a:t>3.  Students sometimes aren’t ready to handle the extra</a:t>
            </a:r>
          </a:p>
          <a:p>
            <a:pPr marL="0" indent="0">
              <a:buNone/>
            </a:pPr>
            <a:r>
              <a:rPr lang="en-US" i="1" dirty="0"/>
              <a:t>work when their courses become more demanding.</a:t>
            </a:r>
          </a:p>
          <a:p>
            <a:pPr marL="0" indent="0">
              <a:buNone/>
            </a:pPr>
            <a:r>
              <a:rPr lang="en-US" dirty="0"/>
              <a:t>4.  </a:t>
            </a:r>
            <a:r>
              <a:rPr lang="en-US" i="1" dirty="0"/>
              <a:t>Many modern novels are concerned with situations</a:t>
            </a:r>
          </a:p>
          <a:p>
            <a:pPr marL="0" indent="0">
              <a:buNone/>
            </a:pPr>
            <a:r>
              <a:rPr lang="en-US" i="1" dirty="0"/>
              <a:t>in which love goes unrequited.</a:t>
            </a:r>
          </a:p>
          <a:p>
            <a:pPr marL="0" indent="0">
              <a:buNone/>
            </a:pPr>
            <a:r>
              <a:rPr lang="en-US" dirty="0"/>
              <a:t>5.  </a:t>
            </a:r>
            <a:r>
              <a:rPr lang="en-US" i="1" dirty="0"/>
              <a:t>Everybody is expected to do his or her share.</a:t>
            </a:r>
          </a:p>
          <a:p>
            <a:pPr marL="0" indent="0">
              <a:buNone/>
            </a:pPr>
            <a:r>
              <a:rPr lang="en-US" dirty="0"/>
              <a:t>6.  </a:t>
            </a:r>
            <a:r>
              <a:rPr lang="en-US" i="1" dirty="0"/>
              <a:t>The entire team turned out to be robots that had</a:t>
            </a:r>
          </a:p>
          <a:p>
            <a:pPr marL="0" indent="0">
              <a:buNone/>
            </a:pPr>
            <a:r>
              <a:rPr lang="en-US" i="1" dirty="0"/>
              <a:t>been programmed to play lacrosse.</a:t>
            </a:r>
            <a:endParaRPr lang="en-US" dirty="0"/>
          </a:p>
          <a:p>
            <a:endParaRPr lang="en-US" dirty="0"/>
          </a:p>
        </p:txBody>
      </p:sp>
    </p:spTree>
    <p:extLst>
      <p:ext uri="{BB962C8B-B14F-4D97-AF65-F5344CB8AC3E}">
        <p14:creationId xmlns:p14="http://schemas.microsoft.com/office/powerpoint/2010/main" val="354255875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Diction Practice-connotation/denotation, formal informal, colloquial(slang), technical, monosyllabic/polysyllabic </a:t>
            </a:r>
          </a:p>
        </p:txBody>
      </p:sp>
      <p:sp>
        <p:nvSpPr>
          <p:cNvPr id="3" name="Content Placeholder 2"/>
          <p:cNvSpPr>
            <a:spLocks noGrp="1"/>
          </p:cNvSpPr>
          <p:nvPr>
            <p:ph sz="quarter" idx="1"/>
          </p:nvPr>
        </p:nvSpPr>
        <p:spPr>
          <a:xfrm>
            <a:off x="301752" y="1527048"/>
            <a:ext cx="8503920" cy="4949952"/>
          </a:xfrm>
        </p:spPr>
        <p:txBody>
          <a:bodyPr>
            <a:normAutofit lnSpcReduction="10000"/>
          </a:bodyPr>
          <a:lstStyle/>
          <a:p>
            <a:pPr marL="0" indent="0">
              <a:buNone/>
            </a:pPr>
            <a:r>
              <a:rPr lang="en-US" dirty="0">
                <a:solidFill>
                  <a:srgbClr val="0070C0"/>
                </a:solidFill>
              </a:rPr>
              <a:t>“Meanwhile, the United States Army, thirsting for revenge, was prowling the country north and west of the Black Hills, killing Indians wherever they could be found.”  - Brown, </a:t>
            </a:r>
            <a:r>
              <a:rPr lang="en-US" i="1" dirty="0">
                <a:solidFill>
                  <a:srgbClr val="0070C0"/>
                </a:solidFill>
              </a:rPr>
              <a:t>Bury my Heart at Wounded Knee</a:t>
            </a:r>
          </a:p>
          <a:p>
            <a:pPr marL="514350" indent="-514350">
              <a:buFont typeface="+mj-lt"/>
              <a:buAutoNum type="arabicPeriod"/>
            </a:pPr>
            <a:r>
              <a:rPr lang="en-US" dirty="0"/>
              <a:t>What are the connotations of “thirsting?”  What feelings are evoked by this diction?</a:t>
            </a:r>
          </a:p>
          <a:p>
            <a:pPr marL="514350" indent="-514350">
              <a:buFont typeface="+mj-lt"/>
              <a:buAutoNum type="arabicPeriod"/>
            </a:pPr>
            <a:r>
              <a:rPr lang="en-US" dirty="0"/>
              <a:t>What are the connotations of “prowling?” What kind of animals prowl?  What attitude toward the U.S. army does this diction convey?</a:t>
            </a:r>
          </a:p>
          <a:p>
            <a:pPr marL="514350" indent="-514350">
              <a:buFont typeface="+mj-lt"/>
              <a:buAutoNum type="arabicPeriod"/>
            </a:pPr>
            <a:r>
              <a:rPr lang="en-US" dirty="0"/>
              <a:t>Use an eating or drinking verb in a sentence which expresses anger about a speeding ticket.  Express the anger through the verb.</a:t>
            </a:r>
          </a:p>
        </p:txBody>
      </p:sp>
    </p:spTree>
    <p:extLst>
      <p:ext uri="{BB962C8B-B14F-4D97-AF65-F5344CB8AC3E}">
        <p14:creationId xmlns:p14="http://schemas.microsoft.com/office/powerpoint/2010/main" val="183553611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46706-20F7-46D9-994F-583112F5D21F}"/>
              </a:ext>
            </a:extLst>
          </p:cNvPr>
          <p:cNvSpPr>
            <a:spLocks noGrp="1"/>
          </p:cNvSpPr>
          <p:nvPr>
            <p:ph type="title"/>
          </p:nvPr>
        </p:nvSpPr>
        <p:spPr/>
        <p:txBody>
          <a:bodyPr>
            <a:normAutofit fontScale="90000"/>
          </a:bodyPr>
          <a:lstStyle/>
          <a:p>
            <a:r>
              <a:rPr lang="en-US" dirty="0"/>
              <a:t>Give the Purpose for Each of the Literary Devices</a:t>
            </a:r>
          </a:p>
        </p:txBody>
      </p:sp>
      <p:graphicFrame>
        <p:nvGraphicFramePr>
          <p:cNvPr id="5" name="Table 5">
            <a:extLst>
              <a:ext uri="{FF2B5EF4-FFF2-40B4-BE49-F238E27FC236}">
                <a16:creationId xmlns:a16="http://schemas.microsoft.com/office/drawing/2014/main" id="{0D945E52-62F8-451B-B57A-182361497E5A}"/>
              </a:ext>
            </a:extLst>
          </p:cNvPr>
          <p:cNvGraphicFramePr>
            <a:graphicFrameLocks noGrp="1"/>
          </p:cNvGraphicFramePr>
          <p:nvPr>
            <p:ph sz="half" idx="1"/>
            <p:extLst>
              <p:ext uri="{D42A27DB-BD31-4B8C-83A1-F6EECF244321}">
                <p14:modId xmlns:p14="http://schemas.microsoft.com/office/powerpoint/2010/main" val="324942976"/>
              </p:ext>
            </p:extLst>
          </p:nvPr>
        </p:nvGraphicFramePr>
        <p:xfrm>
          <a:off x="301625" y="1371600"/>
          <a:ext cx="4038600" cy="491836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488352314"/>
                    </a:ext>
                  </a:extLst>
                </a:gridCol>
              </a:tblGrid>
              <a:tr h="614795">
                <a:tc>
                  <a:txBody>
                    <a:bodyPr/>
                    <a:lstStyle/>
                    <a:p>
                      <a:r>
                        <a:rPr lang="en-US" dirty="0"/>
                        <a:t>Metaphor</a:t>
                      </a:r>
                    </a:p>
                  </a:txBody>
                  <a:tcPr/>
                </a:tc>
                <a:extLst>
                  <a:ext uri="{0D108BD9-81ED-4DB2-BD59-A6C34878D82A}">
                    <a16:rowId xmlns:a16="http://schemas.microsoft.com/office/drawing/2014/main" val="1563183531"/>
                  </a:ext>
                </a:extLst>
              </a:tr>
              <a:tr h="614795">
                <a:tc>
                  <a:txBody>
                    <a:bodyPr/>
                    <a:lstStyle/>
                    <a:p>
                      <a:r>
                        <a:rPr lang="en-US" dirty="0"/>
                        <a:t>Internal Conflict</a:t>
                      </a:r>
                    </a:p>
                  </a:txBody>
                  <a:tcPr/>
                </a:tc>
                <a:extLst>
                  <a:ext uri="{0D108BD9-81ED-4DB2-BD59-A6C34878D82A}">
                    <a16:rowId xmlns:a16="http://schemas.microsoft.com/office/drawing/2014/main" val="660267284"/>
                  </a:ext>
                </a:extLst>
              </a:tr>
              <a:tr h="614795">
                <a:tc>
                  <a:txBody>
                    <a:bodyPr/>
                    <a:lstStyle/>
                    <a:p>
                      <a:r>
                        <a:rPr lang="en-US" dirty="0"/>
                        <a:t>Personification</a:t>
                      </a:r>
                    </a:p>
                  </a:txBody>
                  <a:tcPr/>
                </a:tc>
                <a:extLst>
                  <a:ext uri="{0D108BD9-81ED-4DB2-BD59-A6C34878D82A}">
                    <a16:rowId xmlns:a16="http://schemas.microsoft.com/office/drawing/2014/main" val="2608831671"/>
                  </a:ext>
                </a:extLst>
              </a:tr>
              <a:tr h="614795">
                <a:tc>
                  <a:txBody>
                    <a:bodyPr/>
                    <a:lstStyle/>
                    <a:p>
                      <a:r>
                        <a:rPr lang="en-US" dirty="0"/>
                        <a:t>Imagery</a:t>
                      </a:r>
                    </a:p>
                  </a:txBody>
                  <a:tcPr/>
                </a:tc>
                <a:extLst>
                  <a:ext uri="{0D108BD9-81ED-4DB2-BD59-A6C34878D82A}">
                    <a16:rowId xmlns:a16="http://schemas.microsoft.com/office/drawing/2014/main" val="1003931933"/>
                  </a:ext>
                </a:extLst>
              </a:tr>
              <a:tr h="614795">
                <a:tc>
                  <a:txBody>
                    <a:bodyPr/>
                    <a:lstStyle/>
                    <a:p>
                      <a:r>
                        <a:rPr lang="en-US" dirty="0"/>
                        <a:t>Tone</a:t>
                      </a:r>
                    </a:p>
                  </a:txBody>
                  <a:tcPr/>
                </a:tc>
                <a:extLst>
                  <a:ext uri="{0D108BD9-81ED-4DB2-BD59-A6C34878D82A}">
                    <a16:rowId xmlns:a16="http://schemas.microsoft.com/office/drawing/2014/main" val="3547558038"/>
                  </a:ext>
                </a:extLst>
              </a:tr>
              <a:tr h="614795">
                <a:tc>
                  <a:txBody>
                    <a:bodyPr/>
                    <a:lstStyle/>
                    <a:p>
                      <a:r>
                        <a:rPr lang="en-US" dirty="0"/>
                        <a:t>Symbol</a:t>
                      </a:r>
                    </a:p>
                  </a:txBody>
                  <a:tcPr/>
                </a:tc>
                <a:extLst>
                  <a:ext uri="{0D108BD9-81ED-4DB2-BD59-A6C34878D82A}">
                    <a16:rowId xmlns:a16="http://schemas.microsoft.com/office/drawing/2014/main" val="1748531054"/>
                  </a:ext>
                </a:extLst>
              </a:tr>
              <a:tr h="614795">
                <a:tc>
                  <a:txBody>
                    <a:bodyPr/>
                    <a:lstStyle/>
                    <a:p>
                      <a:r>
                        <a:rPr lang="en-US" dirty="0"/>
                        <a:t>First Person Point of View</a:t>
                      </a:r>
                    </a:p>
                  </a:txBody>
                  <a:tcPr/>
                </a:tc>
                <a:extLst>
                  <a:ext uri="{0D108BD9-81ED-4DB2-BD59-A6C34878D82A}">
                    <a16:rowId xmlns:a16="http://schemas.microsoft.com/office/drawing/2014/main" val="1479723187"/>
                  </a:ext>
                </a:extLst>
              </a:tr>
              <a:tr h="614795">
                <a:tc>
                  <a:txBody>
                    <a:bodyPr/>
                    <a:lstStyle/>
                    <a:p>
                      <a:r>
                        <a:rPr lang="en-US" dirty="0"/>
                        <a:t>3rd Person Limited Point of View</a:t>
                      </a:r>
                    </a:p>
                  </a:txBody>
                  <a:tcPr/>
                </a:tc>
                <a:extLst>
                  <a:ext uri="{0D108BD9-81ED-4DB2-BD59-A6C34878D82A}">
                    <a16:rowId xmlns:a16="http://schemas.microsoft.com/office/drawing/2014/main" val="4274646392"/>
                  </a:ext>
                </a:extLst>
              </a:tr>
            </a:tbl>
          </a:graphicData>
        </a:graphic>
      </p:graphicFrame>
      <p:graphicFrame>
        <p:nvGraphicFramePr>
          <p:cNvPr id="7" name="Table 7">
            <a:extLst>
              <a:ext uri="{FF2B5EF4-FFF2-40B4-BE49-F238E27FC236}">
                <a16:creationId xmlns:a16="http://schemas.microsoft.com/office/drawing/2014/main" id="{E1446473-92C7-454A-A41B-D7EC294906DB}"/>
              </a:ext>
            </a:extLst>
          </p:cNvPr>
          <p:cNvGraphicFramePr>
            <a:graphicFrameLocks noGrp="1"/>
          </p:cNvGraphicFramePr>
          <p:nvPr>
            <p:ph sz="half" idx="2"/>
            <p:extLst>
              <p:ext uri="{D42A27DB-BD31-4B8C-83A1-F6EECF244321}">
                <p14:modId xmlns:p14="http://schemas.microsoft.com/office/powerpoint/2010/main" val="3231264332"/>
              </p:ext>
            </p:extLst>
          </p:nvPr>
        </p:nvGraphicFramePr>
        <p:xfrm>
          <a:off x="4701396" y="1365849"/>
          <a:ext cx="4281262" cy="4883720"/>
        </p:xfrm>
        <a:graphic>
          <a:graphicData uri="http://schemas.openxmlformats.org/drawingml/2006/table">
            <a:tbl>
              <a:tblPr firstRow="1" bandRow="1">
                <a:tableStyleId>{5C22544A-7EE6-4342-B048-85BDC9FD1C3A}</a:tableStyleId>
              </a:tblPr>
              <a:tblGrid>
                <a:gridCol w="4281262">
                  <a:extLst>
                    <a:ext uri="{9D8B030D-6E8A-4147-A177-3AD203B41FA5}">
                      <a16:colId xmlns:a16="http://schemas.microsoft.com/office/drawing/2014/main" val="2341839151"/>
                    </a:ext>
                  </a:extLst>
                </a:gridCol>
              </a:tblGrid>
              <a:tr h="610465">
                <a:tc>
                  <a:txBody>
                    <a:bodyPr/>
                    <a:lstStyle/>
                    <a:p>
                      <a:r>
                        <a:rPr lang="en-US" dirty="0"/>
                        <a:t>Omniscient Point of View</a:t>
                      </a:r>
                    </a:p>
                  </a:txBody>
                  <a:tcPr/>
                </a:tc>
                <a:extLst>
                  <a:ext uri="{0D108BD9-81ED-4DB2-BD59-A6C34878D82A}">
                    <a16:rowId xmlns:a16="http://schemas.microsoft.com/office/drawing/2014/main" val="81864204"/>
                  </a:ext>
                </a:extLst>
              </a:tr>
              <a:tr h="610465">
                <a:tc>
                  <a:txBody>
                    <a:bodyPr/>
                    <a:lstStyle/>
                    <a:p>
                      <a:r>
                        <a:rPr lang="en-US" dirty="0"/>
                        <a:t>Allegory</a:t>
                      </a:r>
                    </a:p>
                  </a:txBody>
                  <a:tcPr/>
                </a:tc>
                <a:extLst>
                  <a:ext uri="{0D108BD9-81ED-4DB2-BD59-A6C34878D82A}">
                    <a16:rowId xmlns:a16="http://schemas.microsoft.com/office/drawing/2014/main" val="3286995988"/>
                  </a:ext>
                </a:extLst>
              </a:tr>
              <a:tr h="610465">
                <a:tc>
                  <a:txBody>
                    <a:bodyPr/>
                    <a:lstStyle/>
                    <a:p>
                      <a:r>
                        <a:rPr lang="en-US" dirty="0"/>
                        <a:t>Setting</a:t>
                      </a:r>
                    </a:p>
                  </a:txBody>
                  <a:tcPr/>
                </a:tc>
                <a:extLst>
                  <a:ext uri="{0D108BD9-81ED-4DB2-BD59-A6C34878D82A}">
                    <a16:rowId xmlns:a16="http://schemas.microsoft.com/office/drawing/2014/main" val="1955758687"/>
                  </a:ext>
                </a:extLst>
              </a:tr>
              <a:tr h="610465">
                <a:tc>
                  <a:txBody>
                    <a:bodyPr/>
                    <a:lstStyle/>
                    <a:p>
                      <a:pPr lvl="0">
                        <a:buNone/>
                      </a:pPr>
                      <a:r>
                        <a:rPr lang="en-US" dirty="0"/>
                        <a:t>Direct Characterization</a:t>
                      </a:r>
                    </a:p>
                  </a:txBody>
                  <a:tcPr/>
                </a:tc>
                <a:extLst>
                  <a:ext uri="{0D108BD9-81ED-4DB2-BD59-A6C34878D82A}">
                    <a16:rowId xmlns:a16="http://schemas.microsoft.com/office/drawing/2014/main" val="1813981011"/>
                  </a:ext>
                </a:extLst>
              </a:tr>
              <a:tr h="610465">
                <a:tc>
                  <a:txBody>
                    <a:bodyPr/>
                    <a:lstStyle/>
                    <a:p>
                      <a:r>
                        <a:rPr lang="en-US" dirty="0"/>
                        <a:t>Indirect Characterization</a:t>
                      </a:r>
                    </a:p>
                  </a:txBody>
                  <a:tcPr/>
                </a:tc>
                <a:extLst>
                  <a:ext uri="{0D108BD9-81ED-4DB2-BD59-A6C34878D82A}">
                    <a16:rowId xmlns:a16="http://schemas.microsoft.com/office/drawing/2014/main" val="573071573"/>
                  </a:ext>
                </a:extLst>
              </a:tr>
              <a:tr h="610465">
                <a:tc>
                  <a:txBody>
                    <a:bodyPr/>
                    <a:lstStyle/>
                    <a:p>
                      <a:r>
                        <a:rPr lang="en-US" dirty="0"/>
                        <a:t>Theme</a:t>
                      </a:r>
                    </a:p>
                  </a:txBody>
                  <a:tcPr/>
                </a:tc>
                <a:extLst>
                  <a:ext uri="{0D108BD9-81ED-4DB2-BD59-A6C34878D82A}">
                    <a16:rowId xmlns:a16="http://schemas.microsoft.com/office/drawing/2014/main" val="2589698671"/>
                  </a:ext>
                </a:extLst>
              </a:tr>
              <a:tr h="610465">
                <a:tc>
                  <a:txBody>
                    <a:bodyPr/>
                    <a:lstStyle/>
                    <a:p>
                      <a:r>
                        <a:rPr lang="en-US" dirty="0"/>
                        <a:t>Archetype</a:t>
                      </a:r>
                    </a:p>
                  </a:txBody>
                  <a:tcPr/>
                </a:tc>
                <a:extLst>
                  <a:ext uri="{0D108BD9-81ED-4DB2-BD59-A6C34878D82A}">
                    <a16:rowId xmlns:a16="http://schemas.microsoft.com/office/drawing/2014/main" val="3898786562"/>
                  </a:ext>
                </a:extLst>
              </a:tr>
              <a:tr h="610465">
                <a:tc>
                  <a:txBody>
                    <a:bodyPr/>
                    <a:lstStyle/>
                    <a:p>
                      <a:r>
                        <a:rPr lang="en-US" dirty="0"/>
                        <a:t>Plot Structure</a:t>
                      </a:r>
                    </a:p>
                  </a:txBody>
                  <a:tcPr/>
                </a:tc>
                <a:extLst>
                  <a:ext uri="{0D108BD9-81ED-4DB2-BD59-A6C34878D82A}">
                    <a16:rowId xmlns:a16="http://schemas.microsoft.com/office/drawing/2014/main" val="505570980"/>
                  </a:ext>
                </a:extLst>
              </a:tr>
            </a:tbl>
          </a:graphicData>
        </a:graphic>
      </p:graphicFrame>
    </p:spTree>
    <p:extLst>
      <p:ext uri="{BB962C8B-B14F-4D97-AF65-F5344CB8AC3E}">
        <p14:creationId xmlns:p14="http://schemas.microsoft.com/office/powerpoint/2010/main" val="1255588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Tone, Satire, and Irony</a:t>
            </a:r>
          </a:p>
        </p:txBody>
      </p:sp>
      <p:sp>
        <p:nvSpPr>
          <p:cNvPr id="3" name="Content Placeholder 2"/>
          <p:cNvSpPr>
            <a:spLocks noGrp="1"/>
          </p:cNvSpPr>
          <p:nvPr>
            <p:ph sz="quarter" idx="1"/>
          </p:nvPr>
        </p:nvSpPr>
        <p:spPr/>
        <p:txBody>
          <a:bodyPr>
            <a:normAutofit lnSpcReduction="10000"/>
          </a:bodyPr>
          <a:lstStyle/>
          <a:p>
            <a:r>
              <a:rPr lang="en-US" dirty="0"/>
              <a:t>Tone is the writer’s (narrator’s) implied attitude toward his subject and audience.  The writer creates tone by selection of diction and arrangement (syntax) of words, and by purposeful use of details and images.</a:t>
            </a:r>
          </a:p>
          <a:p>
            <a:r>
              <a:rPr lang="en-US" dirty="0"/>
              <a:t>Tone sets the relationship between reader and writer.  As the emotion growing out of the material and connecting the material to the reader, tone is the hallmark of the writer’s personality.</a:t>
            </a:r>
          </a:p>
          <a:p>
            <a:r>
              <a:rPr lang="en-US" dirty="0"/>
              <a:t>The tone of what is being said or written determines if it is ironic.</a:t>
            </a:r>
          </a:p>
          <a:p>
            <a:endParaRPr lang="en-US" dirty="0"/>
          </a:p>
        </p:txBody>
      </p:sp>
    </p:spTree>
    <p:extLst>
      <p:ext uri="{BB962C8B-B14F-4D97-AF65-F5344CB8AC3E}">
        <p14:creationId xmlns:p14="http://schemas.microsoft.com/office/powerpoint/2010/main" val="411477729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the Following Chart: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14855966"/>
              </p:ext>
            </p:extLst>
          </p:nvPr>
        </p:nvGraphicFramePr>
        <p:xfrm>
          <a:off x="301625" y="1280814"/>
          <a:ext cx="8504240" cy="5201334"/>
        </p:xfrm>
        <a:graphic>
          <a:graphicData uri="http://schemas.openxmlformats.org/drawingml/2006/table">
            <a:tbl>
              <a:tblPr firstRow="1" bandRow="1">
                <a:tableStyleId>{5C22544A-7EE6-4342-B048-85BDC9FD1C3A}</a:tableStyleId>
              </a:tblPr>
              <a:tblGrid>
                <a:gridCol w="1700848">
                  <a:extLst>
                    <a:ext uri="{9D8B030D-6E8A-4147-A177-3AD203B41FA5}">
                      <a16:colId xmlns:a16="http://schemas.microsoft.com/office/drawing/2014/main" val="20000"/>
                    </a:ext>
                  </a:extLst>
                </a:gridCol>
                <a:gridCol w="1700848">
                  <a:extLst>
                    <a:ext uri="{9D8B030D-6E8A-4147-A177-3AD203B41FA5}">
                      <a16:colId xmlns:a16="http://schemas.microsoft.com/office/drawing/2014/main" val="20001"/>
                    </a:ext>
                  </a:extLst>
                </a:gridCol>
                <a:gridCol w="1700848">
                  <a:extLst>
                    <a:ext uri="{9D8B030D-6E8A-4147-A177-3AD203B41FA5}">
                      <a16:colId xmlns:a16="http://schemas.microsoft.com/office/drawing/2014/main" val="20002"/>
                    </a:ext>
                  </a:extLst>
                </a:gridCol>
                <a:gridCol w="1700848">
                  <a:extLst>
                    <a:ext uri="{9D8B030D-6E8A-4147-A177-3AD203B41FA5}">
                      <a16:colId xmlns:a16="http://schemas.microsoft.com/office/drawing/2014/main" val="20003"/>
                    </a:ext>
                  </a:extLst>
                </a:gridCol>
                <a:gridCol w="1700848">
                  <a:extLst>
                    <a:ext uri="{9D8B030D-6E8A-4147-A177-3AD203B41FA5}">
                      <a16:colId xmlns:a16="http://schemas.microsoft.com/office/drawing/2014/main" val="20004"/>
                    </a:ext>
                  </a:extLst>
                </a:gridCol>
              </a:tblGrid>
              <a:tr h="1609638">
                <a:tc>
                  <a:txBody>
                    <a:bodyPr/>
                    <a:lstStyle/>
                    <a:p>
                      <a:r>
                        <a:rPr lang="en-US" dirty="0"/>
                        <a:t>Group</a:t>
                      </a:r>
                      <a:r>
                        <a:rPr lang="en-US" baseline="0" dirty="0"/>
                        <a:t> Members/</a:t>
                      </a:r>
                    </a:p>
                    <a:p>
                      <a:r>
                        <a:rPr lang="en-US" dirty="0"/>
                        <a:t>Product</a:t>
                      </a:r>
                    </a:p>
                  </a:txBody>
                  <a:tcPr/>
                </a:tc>
                <a:tc>
                  <a:txBody>
                    <a:bodyPr/>
                    <a:lstStyle/>
                    <a:p>
                      <a:r>
                        <a:rPr lang="en-US" dirty="0"/>
                        <a:t>Rhetorical</a:t>
                      </a:r>
                      <a:r>
                        <a:rPr lang="en-US" baseline="0" dirty="0"/>
                        <a:t> Devices</a:t>
                      </a:r>
                      <a:endParaRPr lang="en-US" dirty="0"/>
                    </a:p>
                  </a:txBody>
                  <a:tcPr/>
                </a:tc>
                <a:tc>
                  <a:txBody>
                    <a:bodyPr/>
                    <a:lstStyle/>
                    <a:p>
                      <a:r>
                        <a:rPr lang="en-US" dirty="0"/>
                        <a:t>Visual Fallacy/</a:t>
                      </a:r>
                    </a:p>
                    <a:p>
                      <a:r>
                        <a:rPr lang="en-US" dirty="0"/>
                        <a:t>Purpose</a:t>
                      </a:r>
                    </a:p>
                  </a:txBody>
                  <a:tcPr/>
                </a:tc>
                <a:tc>
                  <a:txBody>
                    <a:bodyPr/>
                    <a:lstStyle/>
                    <a:p>
                      <a:r>
                        <a:rPr lang="en-US" dirty="0"/>
                        <a:t>Logical Fallacy/</a:t>
                      </a:r>
                    </a:p>
                    <a:p>
                      <a:r>
                        <a:rPr lang="en-US" dirty="0"/>
                        <a:t>Purpose</a:t>
                      </a:r>
                    </a:p>
                  </a:txBody>
                  <a:tcPr/>
                </a:tc>
                <a:tc>
                  <a:txBody>
                    <a:bodyPr/>
                    <a:lstStyle/>
                    <a:p>
                      <a:r>
                        <a:rPr lang="en-US" dirty="0"/>
                        <a:t>Grade</a:t>
                      </a:r>
                    </a:p>
                  </a:txBody>
                  <a:tcPr/>
                </a:tc>
                <a:extLst>
                  <a:ext uri="{0D108BD9-81ED-4DB2-BD59-A6C34878D82A}">
                    <a16:rowId xmlns:a16="http://schemas.microsoft.com/office/drawing/2014/main" val="10000"/>
                  </a:ext>
                </a:extLst>
              </a:tr>
              <a:tr h="61474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652797">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65279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65279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652797">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11939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0563293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1/29/2019</a:t>
            </a:r>
          </a:p>
        </p:txBody>
      </p:sp>
      <p:sp>
        <p:nvSpPr>
          <p:cNvPr id="3" name="Content Placeholder 2"/>
          <p:cNvSpPr>
            <a:spLocks noGrp="1"/>
          </p:cNvSpPr>
          <p:nvPr>
            <p:ph sz="quarter" idx="1"/>
          </p:nvPr>
        </p:nvSpPr>
        <p:spPr/>
        <p:txBody>
          <a:bodyPr vert="horz" anchor="t">
            <a:normAutofit/>
          </a:bodyPr>
          <a:lstStyle/>
          <a:p>
            <a:r>
              <a:rPr lang="en-US" dirty="0">
                <a:solidFill>
                  <a:srgbClr val="C00000"/>
                </a:solidFill>
              </a:rPr>
              <a:t>Housekeeping- place homework on the right corner, sharpen your pencils, dispose of any trash etc.</a:t>
            </a:r>
            <a:endParaRPr lang="en-US" dirty="0"/>
          </a:p>
          <a:p>
            <a:pPr lvl="1"/>
            <a:r>
              <a:rPr lang="en-US" dirty="0">
                <a:solidFill>
                  <a:srgbClr val="C00000"/>
                </a:solidFill>
              </a:rPr>
              <a:t>Vocabulary Notes</a:t>
            </a:r>
            <a:endParaRPr lang="en-US" dirty="0"/>
          </a:p>
          <a:p>
            <a:r>
              <a:rPr lang="en-US" dirty="0">
                <a:solidFill>
                  <a:srgbClr val="C00000"/>
                </a:solidFill>
              </a:rPr>
              <a:t>Review the Daily Objectives and Essential Questions</a:t>
            </a:r>
            <a:endParaRPr lang="en-US" dirty="0"/>
          </a:p>
          <a:p>
            <a:r>
              <a:rPr lang="en-US" dirty="0">
                <a:solidFill>
                  <a:srgbClr val="0070C0"/>
                </a:solidFill>
              </a:rPr>
              <a:t>Devices and Grammar Practice</a:t>
            </a:r>
            <a:endParaRPr lang="en-US" dirty="0"/>
          </a:p>
          <a:p>
            <a:r>
              <a:rPr lang="en-US" u="sng" dirty="0">
                <a:solidFill>
                  <a:srgbClr val="0070C0"/>
                </a:solidFill>
              </a:rPr>
              <a:t>1984</a:t>
            </a:r>
            <a:r>
              <a:rPr lang="en-US" i="1" dirty="0">
                <a:solidFill>
                  <a:srgbClr val="0070C0"/>
                </a:solidFill>
              </a:rPr>
              <a:t> </a:t>
            </a:r>
            <a:r>
              <a:rPr lang="en-US" dirty="0">
                <a:solidFill>
                  <a:srgbClr val="0070C0"/>
                </a:solidFill>
              </a:rPr>
              <a:t>Centers</a:t>
            </a:r>
            <a:endParaRPr lang="en-US" dirty="0"/>
          </a:p>
          <a:p>
            <a:r>
              <a:rPr lang="en-US" dirty="0">
                <a:solidFill>
                  <a:srgbClr val="C00000"/>
                </a:solidFill>
              </a:rPr>
              <a:t>Complete the Closure Questions</a:t>
            </a:r>
            <a:endParaRPr lang="en-US" dirty="0"/>
          </a:p>
          <a:p>
            <a:endParaRPr lang="en-US" dirty="0"/>
          </a:p>
        </p:txBody>
      </p:sp>
    </p:spTree>
    <p:extLst>
      <p:ext uri="{BB962C8B-B14F-4D97-AF65-F5344CB8AC3E}">
        <p14:creationId xmlns:p14="http://schemas.microsoft.com/office/powerpoint/2010/main" val="299500925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185159672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normAutofit fontScale="77500" lnSpcReduction="20000"/>
          </a:bodyPr>
          <a:lstStyle/>
          <a:p>
            <a:r>
              <a:rPr lang="en-US" sz="2800" dirty="0"/>
              <a:t>How is a culture created? </a:t>
            </a:r>
          </a:p>
          <a:p>
            <a:r>
              <a:rPr lang="en-US" sz="2800" dirty="0"/>
              <a:t>How does the manipulation of language impact how people believe, think, feel, and react?</a:t>
            </a:r>
          </a:p>
          <a:p>
            <a:r>
              <a:rPr lang="en-US" sz="2800" dirty="0"/>
              <a:t>How do culture, propaganda, and the government influence how people believe, think, feel, and react?</a:t>
            </a:r>
          </a:p>
          <a:p>
            <a:r>
              <a:rPr lang="en-US" sz="2800" dirty="0"/>
              <a:t>Is it possible for thoughts or words to be illegal?</a:t>
            </a:r>
          </a:p>
          <a:p>
            <a:r>
              <a:rPr lang="en-US" sz="2800" dirty="0"/>
              <a:t>To what extent does popular culture determine what our society values?</a:t>
            </a:r>
          </a:p>
          <a:p>
            <a:r>
              <a:rPr lang="en-US" sz="2800" dirty="0"/>
              <a:t>Is it possible to protect oneself from the influence of media, government, and propaganda?  Is it possible to be completely objective?</a:t>
            </a:r>
          </a:p>
          <a:p>
            <a:r>
              <a:rPr lang="en-US" sz="28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33137898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Grammar-Correct any Pronoun/Antecedent Agreement Problems in the Following:</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Each one of the girls has their assignment.</a:t>
            </a:r>
          </a:p>
          <a:p>
            <a:pPr marL="514350" indent="-514350">
              <a:buFont typeface="+mj-lt"/>
              <a:buAutoNum type="arabicPeriod"/>
            </a:pPr>
            <a:r>
              <a:rPr lang="en-US" dirty="0"/>
              <a:t>The hiker realized that you can’t explore the Grand Canyon in just one day.</a:t>
            </a:r>
          </a:p>
          <a:p>
            <a:pPr marL="514350" indent="-514350">
              <a:buFont typeface="+mj-lt"/>
              <a:buAutoNum type="arabicPeriod"/>
            </a:pPr>
            <a:r>
              <a:rPr lang="en-US" dirty="0"/>
              <a:t>Neither of the students agreed to ask their parents.</a:t>
            </a:r>
          </a:p>
          <a:p>
            <a:pPr marL="514350" indent="-514350">
              <a:buFont typeface="+mj-lt"/>
              <a:buAutoNum type="arabicPeriod"/>
            </a:pPr>
            <a:r>
              <a:rPr lang="en-US" dirty="0"/>
              <a:t>One of the men will have to volunteer their time.</a:t>
            </a:r>
          </a:p>
          <a:p>
            <a:pPr marL="514350" indent="-514350">
              <a:buFont typeface="+mj-lt"/>
              <a:buAutoNum type="arabicPeriod"/>
            </a:pPr>
            <a:r>
              <a:rPr lang="en-US" dirty="0"/>
              <a:t>Each of the women was given their award.</a:t>
            </a:r>
          </a:p>
          <a:p>
            <a:pPr marL="514350" indent="-514350">
              <a:buFont typeface="+mj-lt"/>
              <a:buAutoNum type="arabicPeriod"/>
            </a:pPr>
            <a:r>
              <a:rPr lang="en-US" dirty="0"/>
              <a:t>All of the parents refused to give her consent.</a:t>
            </a:r>
          </a:p>
          <a:p>
            <a:pPr marL="514350" indent="-514350">
              <a:buFont typeface="+mj-lt"/>
              <a:buAutoNum type="arabicPeriod"/>
            </a:pPr>
            <a:r>
              <a:rPr lang="en-US" dirty="0"/>
              <a:t>Both of my relatives sent her congratulations.</a:t>
            </a:r>
          </a:p>
          <a:p>
            <a:pPr marL="0" indent="0">
              <a:buNone/>
            </a:pPr>
            <a:endParaRPr lang="en-US" dirty="0"/>
          </a:p>
        </p:txBody>
      </p:sp>
    </p:spTree>
    <p:extLst>
      <p:ext uri="{BB962C8B-B14F-4D97-AF65-F5344CB8AC3E}">
        <p14:creationId xmlns:p14="http://schemas.microsoft.com/office/powerpoint/2010/main" val="80995168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Diction Practice</a:t>
            </a:r>
          </a:p>
        </p:txBody>
      </p:sp>
      <p:sp>
        <p:nvSpPr>
          <p:cNvPr id="3" name="Content Placeholder 2"/>
          <p:cNvSpPr>
            <a:spLocks noGrp="1"/>
          </p:cNvSpPr>
          <p:nvPr>
            <p:ph sz="quarter" idx="1"/>
          </p:nvPr>
        </p:nvSpPr>
        <p:spPr>
          <a:xfrm>
            <a:off x="301752" y="1527048"/>
            <a:ext cx="8503920" cy="5102352"/>
          </a:xfrm>
        </p:spPr>
        <p:txBody>
          <a:bodyPr>
            <a:normAutofit/>
          </a:bodyPr>
          <a:lstStyle/>
          <a:p>
            <a:pPr marL="0" indent="0">
              <a:buNone/>
            </a:pPr>
            <a:r>
              <a:rPr lang="en-US" sz="2000" dirty="0">
                <a:solidFill>
                  <a:srgbClr val="0070C0"/>
                </a:solidFill>
              </a:rPr>
              <a:t>“Most men wear their belts low here, there being so many outstanding bellies, some big enough to have names of their own and be formally introduced. These men don’t suck them in or hide them in loose shirts; they let them hang free, they pat them, they stroke them as they stand around and talk.”-Keillor, “Home”</a:t>
            </a:r>
            <a:endParaRPr lang="en-US" sz="2000" i="1" dirty="0">
              <a:solidFill>
                <a:srgbClr val="0070C0"/>
              </a:solidFill>
            </a:endParaRPr>
          </a:p>
          <a:p>
            <a:pPr marL="457200" indent="-457200">
              <a:buFont typeface="+mj-lt"/>
              <a:buAutoNum type="arabicPeriod"/>
            </a:pPr>
            <a:r>
              <a:rPr lang="en-US" sz="2000" dirty="0"/>
              <a:t>What is the actual meaning of  </a:t>
            </a:r>
            <a:r>
              <a:rPr lang="en-US" sz="2000" i="1" dirty="0"/>
              <a:t>outstanding?</a:t>
            </a:r>
            <a:r>
              <a:rPr lang="en-US" sz="2000" dirty="0"/>
              <a:t> What is its meaning here? What does this pun reveal about the attitude of the author toward his subject?</a:t>
            </a:r>
          </a:p>
          <a:p>
            <a:pPr marL="457200" indent="-457200">
              <a:buFont typeface="+mj-lt"/>
              <a:buAutoNum type="arabicPeriod"/>
            </a:pPr>
            <a:r>
              <a:rPr lang="en-US" sz="2000" dirty="0"/>
              <a:t>Read the second sentence again. How would the level of formality change of we changed </a:t>
            </a:r>
            <a:r>
              <a:rPr lang="en-US" sz="2000" i="1" dirty="0"/>
              <a:t>suck </a:t>
            </a:r>
            <a:r>
              <a:rPr lang="en-US" sz="2000" dirty="0"/>
              <a:t>to </a:t>
            </a:r>
            <a:r>
              <a:rPr lang="en-US" sz="2000" i="1" dirty="0"/>
              <a:t>pull </a:t>
            </a:r>
            <a:r>
              <a:rPr lang="en-US" sz="2000" dirty="0"/>
              <a:t>and </a:t>
            </a:r>
            <a:r>
              <a:rPr lang="en-US" sz="2000" i="1" dirty="0"/>
              <a:t>let them hang free </a:t>
            </a:r>
            <a:r>
              <a:rPr lang="en-US" sz="2000" dirty="0"/>
              <a:t>to </a:t>
            </a:r>
            <a:r>
              <a:rPr lang="en-US" sz="2000" i="1" dirty="0"/>
              <a:t>accept them</a:t>
            </a:r>
            <a:r>
              <a:rPr lang="en-US" sz="2000" dirty="0"/>
              <a:t>? </a:t>
            </a:r>
          </a:p>
          <a:p>
            <a:pPr marL="457200" indent="-457200">
              <a:buFont typeface="+mj-lt"/>
              <a:buAutoNum type="arabicPeriod"/>
            </a:pPr>
            <a:r>
              <a:rPr lang="en-US" sz="2000" dirty="0"/>
              <a:t>Write a sentence or two describing an unattractive but beloved relative. In your description, use words that describe the unattractive features honestly yet reveal that you care about this person, that you accept and even admire him/her, complete with defects. </a:t>
            </a:r>
          </a:p>
        </p:txBody>
      </p:sp>
    </p:spTree>
    <p:extLst>
      <p:ext uri="{BB962C8B-B14F-4D97-AF65-F5344CB8AC3E}">
        <p14:creationId xmlns:p14="http://schemas.microsoft.com/office/powerpoint/2010/main" val="374236970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AF6E3-1B7E-44BC-BD74-4E88385D4F4C}"/>
              </a:ext>
            </a:extLst>
          </p:cNvPr>
          <p:cNvSpPr>
            <a:spLocks noGrp="1"/>
          </p:cNvSpPr>
          <p:nvPr>
            <p:ph type="title"/>
          </p:nvPr>
        </p:nvSpPr>
        <p:spPr/>
        <p:txBody>
          <a:bodyPr/>
          <a:lstStyle/>
          <a:p>
            <a:r>
              <a:rPr lang="en-US" dirty="0"/>
              <a:t>Honors English II Agenda 1/30/2019</a:t>
            </a:r>
          </a:p>
        </p:txBody>
      </p:sp>
      <p:sp>
        <p:nvSpPr>
          <p:cNvPr id="3" name="Content Placeholder 2">
            <a:extLst>
              <a:ext uri="{FF2B5EF4-FFF2-40B4-BE49-F238E27FC236}">
                <a16:creationId xmlns:a16="http://schemas.microsoft.com/office/drawing/2014/main" id="{9FC15799-755A-4E31-AB7F-F096B00F0CF7}"/>
              </a:ext>
            </a:extLst>
          </p:cNvPr>
          <p:cNvSpPr>
            <a:spLocks noGrp="1"/>
          </p:cNvSpPr>
          <p:nvPr>
            <p:ph sz="quarter" idx="1"/>
          </p:nvPr>
        </p:nvSpPr>
        <p:spPr/>
        <p:txBody>
          <a:bodyPr vert="horz" anchor="t">
            <a:normAutofit/>
          </a:bodyPr>
          <a:lstStyle/>
          <a:p>
            <a:r>
              <a:rPr lang="en-US" dirty="0">
                <a:solidFill>
                  <a:srgbClr val="C00000"/>
                </a:solidFill>
              </a:rPr>
              <a:t>Housekeeping- place homework on the right corner, sharpen your pencils, dispose of any trash etc.</a:t>
            </a:r>
            <a:endParaRPr lang="en-US" dirty="0"/>
          </a:p>
          <a:p>
            <a:pPr lvl="1"/>
            <a:r>
              <a:rPr lang="en-US" dirty="0">
                <a:solidFill>
                  <a:srgbClr val="C00000"/>
                </a:solidFill>
              </a:rPr>
              <a:t>BBR</a:t>
            </a:r>
          </a:p>
          <a:p>
            <a:r>
              <a:rPr lang="en-US" dirty="0">
                <a:solidFill>
                  <a:srgbClr val="C00000"/>
                </a:solidFill>
              </a:rPr>
              <a:t>Review the Daily Objectives and Essential Questions</a:t>
            </a:r>
            <a:endParaRPr lang="en-US" dirty="0"/>
          </a:p>
          <a:p>
            <a:r>
              <a:rPr lang="en-US" dirty="0">
                <a:solidFill>
                  <a:srgbClr val="0070C0"/>
                </a:solidFill>
              </a:rPr>
              <a:t>Devices and Grammar Practice</a:t>
            </a:r>
            <a:endParaRPr lang="en-US" dirty="0"/>
          </a:p>
          <a:p>
            <a:r>
              <a:rPr lang="en-US" u="sng" dirty="0">
                <a:solidFill>
                  <a:srgbClr val="0070C0"/>
                </a:solidFill>
              </a:rPr>
              <a:t>1984</a:t>
            </a:r>
            <a:r>
              <a:rPr lang="en-US" i="1" dirty="0">
                <a:solidFill>
                  <a:srgbClr val="0070C0"/>
                </a:solidFill>
              </a:rPr>
              <a:t> </a:t>
            </a:r>
            <a:r>
              <a:rPr lang="en-US" dirty="0">
                <a:solidFill>
                  <a:srgbClr val="0070C0"/>
                </a:solidFill>
              </a:rPr>
              <a:t>Centers</a:t>
            </a:r>
            <a:endParaRPr lang="en-US" dirty="0"/>
          </a:p>
          <a:p>
            <a:r>
              <a:rPr lang="en-US" dirty="0">
                <a:solidFill>
                  <a:srgbClr val="C00000"/>
                </a:solidFill>
              </a:rPr>
              <a:t>Complete the Closure Questions</a:t>
            </a:r>
            <a:endParaRPr lang="en-US" dirty="0"/>
          </a:p>
          <a:p>
            <a:endParaRPr lang="en-US" dirty="0"/>
          </a:p>
          <a:p>
            <a:endParaRPr lang="en-US" dirty="0"/>
          </a:p>
        </p:txBody>
      </p:sp>
    </p:spTree>
    <p:extLst>
      <p:ext uri="{BB962C8B-B14F-4D97-AF65-F5344CB8AC3E}">
        <p14:creationId xmlns:p14="http://schemas.microsoft.com/office/powerpoint/2010/main" val="177381546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284622356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normAutofit fontScale="92500" lnSpcReduction="20000"/>
          </a:bodyPr>
          <a:lstStyle/>
          <a:p>
            <a:r>
              <a:rPr lang="en-US" sz="2400" dirty="0"/>
              <a:t>How is a culture created? </a:t>
            </a:r>
          </a:p>
          <a:p>
            <a:r>
              <a:rPr lang="en-US" sz="2400" dirty="0"/>
              <a:t>How does the manipulation of language impact how people believe, think, feel, and react?</a:t>
            </a:r>
          </a:p>
          <a:p>
            <a:r>
              <a:rPr lang="en-US" sz="2400" dirty="0"/>
              <a:t>How do culture, propaganda, and the government influence how people believe, think, feel, and react?</a:t>
            </a:r>
          </a:p>
          <a:p>
            <a:r>
              <a:rPr lang="en-US" sz="2400" dirty="0"/>
              <a:t>Is it possible for thoughts or words to be illegal?</a:t>
            </a:r>
          </a:p>
          <a:p>
            <a:r>
              <a:rPr lang="en-US" sz="2400" dirty="0"/>
              <a:t>To what extent does popular culture determine what our society values?</a:t>
            </a:r>
          </a:p>
          <a:p>
            <a:r>
              <a:rPr lang="en-US" sz="2400" dirty="0"/>
              <a:t>Is it possible to protect oneself from the influence of media, government, and propaganda?  Is it possible to be completely objective?</a:t>
            </a:r>
          </a:p>
          <a:p>
            <a:r>
              <a:rPr lang="en-US" sz="2400" dirty="0"/>
              <a:t> What are the basic tools used by an author to manipulate the audience? As readers, how do we identify and analyze these tools?</a:t>
            </a:r>
          </a:p>
          <a:p>
            <a:endParaRPr lang="en-US" dirty="0"/>
          </a:p>
          <a:p>
            <a:pPr marL="0" indent="0">
              <a:buNone/>
            </a:pPr>
            <a:endParaRPr lang="en-US" dirty="0"/>
          </a:p>
        </p:txBody>
      </p:sp>
    </p:spTree>
    <p:extLst>
      <p:ext uri="{BB962C8B-B14F-4D97-AF65-F5344CB8AC3E}">
        <p14:creationId xmlns:p14="http://schemas.microsoft.com/office/powerpoint/2010/main" val="276532605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5D0E-E5B7-4BA8-9D7F-55FF3AB06998}"/>
              </a:ext>
            </a:extLst>
          </p:cNvPr>
          <p:cNvSpPr>
            <a:spLocks noGrp="1"/>
          </p:cNvSpPr>
          <p:nvPr>
            <p:ph type="title"/>
          </p:nvPr>
        </p:nvSpPr>
        <p:spPr/>
        <p:txBody>
          <a:bodyPr/>
          <a:lstStyle/>
          <a:p>
            <a:r>
              <a:rPr lang="en-US" dirty="0"/>
              <a:t>Identify the Errors in the Following:</a:t>
            </a:r>
          </a:p>
        </p:txBody>
      </p:sp>
      <p:sp>
        <p:nvSpPr>
          <p:cNvPr id="3" name="Content Placeholder 2">
            <a:extLst>
              <a:ext uri="{FF2B5EF4-FFF2-40B4-BE49-F238E27FC236}">
                <a16:creationId xmlns:a16="http://schemas.microsoft.com/office/drawing/2014/main" id="{21D031B2-6023-4C7A-8579-741AB097678F}"/>
              </a:ext>
            </a:extLst>
          </p:cNvPr>
          <p:cNvSpPr>
            <a:spLocks noGrp="1"/>
          </p:cNvSpPr>
          <p:nvPr>
            <p:ph sz="quarter" idx="1"/>
          </p:nvPr>
        </p:nvSpPr>
        <p:spPr/>
        <p:txBody>
          <a:bodyPr vert="horz" anchor="t">
            <a:normAutofit lnSpcReduction="10000"/>
          </a:bodyPr>
          <a:lstStyle/>
          <a:p>
            <a:pPr marL="514350" indent="-514350">
              <a:buAutoNum type="arabicPeriod"/>
            </a:pPr>
            <a:r>
              <a:rPr lang="en-US" dirty="0"/>
              <a:t>Some of the players on that team has been disqualified.</a:t>
            </a:r>
          </a:p>
          <a:p>
            <a:pPr marL="514350" indent="-514350">
              <a:buAutoNum type="arabicPeriod"/>
            </a:pPr>
            <a:r>
              <a:rPr lang="en-US" dirty="0"/>
              <a:t>The team with the most wins lead the league.</a:t>
            </a:r>
          </a:p>
          <a:p>
            <a:pPr marL="514350" indent="-514350">
              <a:buAutoNum type="arabicPeriod"/>
            </a:pPr>
            <a:r>
              <a:rPr lang="en-US" dirty="0"/>
              <a:t>The carton of Christmas decorations are in the basement.</a:t>
            </a:r>
          </a:p>
          <a:p>
            <a:pPr marL="514350" indent="-514350">
              <a:buAutoNum type="arabicPeriod"/>
            </a:pPr>
            <a:r>
              <a:rPr lang="en-US" dirty="0"/>
              <a:t>My brother and sister has been very cooperative lately.</a:t>
            </a:r>
          </a:p>
          <a:p>
            <a:pPr marL="514350" indent="-514350">
              <a:buAutoNum type="arabicPeriod"/>
            </a:pPr>
            <a:r>
              <a:rPr lang="en-US" dirty="0"/>
              <a:t>All of the women lost her money in the stock market.</a:t>
            </a:r>
          </a:p>
          <a:p>
            <a:pPr marL="514350" indent="-514350">
              <a:buAutoNum type="arabicPeriod"/>
            </a:pPr>
            <a:r>
              <a:rPr lang="en-US" dirty="0"/>
              <a:t>Each of the girls is responsible for their own room.</a:t>
            </a:r>
          </a:p>
        </p:txBody>
      </p:sp>
    </p:spTree>
    <p:extLst>
      <p:ext uri="{BB962C8B-B14F-4D97-AF65-F5344CB8AC3E}">
        <p14:creationId xmlns:p14="http://schemas.microsoft.com/office/powerpoint/2010/main" val="1923282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Tone, Satire, and Irony</a:t>
            </a:r>
          </a:p>
        </p:txBody>
      </p:sp>
      <p:sp>
        <p:nvSpPr>
          <p:cNvPr id="3" name="Content Placeholder 2"/>
          <p:cNvSpPr>
            <a:spLocks noGrp="1"/>
          </p:cNvSpPr>
          <p:nvPr>
            <p:ph sz="quarter" idx="1"/>
          </p:nvPr>
        </p:nvSpPr>
        <p:spPr/>
        <p:txBody>
          <a:bodyPr>
            <a:normAutofit fontScale="92500" lnSpcReduction="10000"/>
          </a:bodyPr>
          <a:lstStyle/>
          <a:p>
            <a:r>
              <a:rPr lang="en-US" dirty="0"/>
              <a:t>Satire is a technique employed by writers to expose and criticize foolishness and corruption of an individual or a society by using humor, irony, exaggeration, or ridicule.</a:t>
            </a:r>
          </a:p>
          <a:p>
            <a:r>
              <a:rPr lang="en-US" dirty="0"/>
              <a:t> It intends to improve humanity by criticizing its follies. A writer in a satire uses fictional characters, which stand for real people, to expose and condemn their corruption.</a:t>
            </a:r>
          </a:p>
          <a:p>
            <a:r>
              <a:rPr lang="en-US" dirty="0"/>
              <a:t>A writer may point a satire toward a person, a country or even the entire world. Usually, a satire is a comical piece of writing which makes fun of an individual or a society to expose its stupidity and shortcomings. In addition, he hopes that those he criticizes will improve their characters by overcoming their weaknesses.</a:t>
            </a:r>
          </a:p>
        </p:txBody>
      </p:sp>
    </p:spTree>
    <p:extLst>
      <p:ext uri="{BB962C8B-B14F-4D97-AF65-F5344CB8AC3E}">
        <p14:creationId xmlns:p14="http://schemas.microsoft.com/office/powerpoint/2010/main" val="141220949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5B17-DAB8-402D-9838-FAECDE3669B9}"/>
              </a:ext>
            </a:extLst>
          </p:cNvPr>
          <p:cNvSpPr>
            <a:spLocks noGrp="1"/>
          </p:cNvSpPr>
          <p:nvPr>
            <p:ph type="title"/>
          </p:nvPr>
        </p:nvSpPr>
        <p:spPr/>
        <p:txBody>
          <a:bodyPr/>
          <a:lstStyle/>
          <a:p>
            <a:r>
              <a:rPr lang="en-US" dirty="0"/>
              <a:t>Diction Practice</a:t>
            </a:r>
          </a:p>
        </p:txBody>
      </p:sp>
      <p:sp>
        <p:nvSpPr>
          <p:cNvPr id="3" name="Content Placeholder 2">
            <a:extLst>
              <a:ext uri="{FF2B5EF4-FFF2-40B4-BE49-F238E27FC236}">
                <a16:creationId xmlns:a16="http://schemas.microsoft.com/office/drawing/2014/main" id="{A5745A0E-0641-4358-B12C-7FB1E68ED856}"/>
              </a:ext>
            </a:extLst>
          </p:cNvPr>
          <p:cNvSpPr>
            <a:spLocks noGrp="1"/>
          </p:cNvSpPr>
          <p:nvPr>
            <p:ph sz="quarter" idx="1"/>
          </p:nvPr>
        </p:nvSpPr>
        <p:spPr/>
        <p:txBody>
          <a:bodyPr vert="horz" anchor="t">
            <a:normAutofit lnSpcReduction="10000"/>
          </a:bodyPr>
          <a:lstStyle/>
          <a:p>
            <a:pPr marL="0" indent="0">
              <a:buNone/>
            </a:pPr>
            <a:r>
              <a:rPr lang="en-US" dirty="0">
                <a:solidFill>
                  <a:srgbClr val="0070C0"/>
                </a:solidFill>
              </a:rPr>
              <a:t>"Close by the fire sat an old man whose countenance was furrowed with distress." -Boswell, </a:t>
            </a:r>
            <a:r>
              <a:rPr lang="en-US" i="1" dirty="0">
                <a:solidFill>
                  <a:srgbClr val="0070C0"/>
                </a:solidFill>
              </a:rPr>
              <a:t>London Journal</a:t>
            </a:r>
          </a:p>
          <a:p>
            <a:pPr marL="0" indent="0">
              <a:buNone/>
            </a:pPr>
            <a:endParaRPr lang="en-US" i="1" dirty="0">
              <a:solidFill>
                <a:srgbClr val="0070C0"/>
              </a:solidFill>
            </a:endParaRPr>
          </a:p>
          <a:p>
            <a:pPr marL="514350" indent="-514350">
              <a:buAutoNum type="arabicPeriod"/>
            </a:pPr>
            <a:r>
              <a:rPr lang="en-US" dirty="0"/>
              <a:t>What does the word "furrowed" connote about the man's distress?</a:t>
            </a:r>
          </a:p>
          <a:p>
            <a:pPr marL="514350" indent="-514350">
              <a:buAutoNum type="arabicPeriod"/>
            </a:pPr>
            <a:r>
              <a:rPr lang="en-US" dirty="0"/>
              <a:t>How would the impact of the sentence be changed if "furrowed" were changed to "lined?"</a:t>
            </a:r>
          </a:p>
          <a:p>
            <a:pPr marL="514350" indent="-514350">
              <a:buAutoNum type="arabicPeriod"/>
            </a:pPr>
            <a:r>
              <a:rPr lang="en-US" dirty="0"/>
              <a:t>Write a sentence using a verb to describe a facial expression.  Imply through your verb choice that the expression is intense.  Use Boswell's sentence as a model.</a:t>
            </a:r>
          </a:p>
        </p:txBody>
      </p:sp>
    </p:spTree>
    <p:extLst>
      <p:ext uri="{BB962C8B-B14F-4D97-AF65-F5344CB8AC3E}">
        <p14:creationId xmlns:p14="http://schemas.microsoft.com/office/powerpoint/2010/main" val="424703235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D066B-8504-4662-9753-D7D9FC3D4EB2}"/>
              </a:ext>
            </a:extLst>
          </p:cNvPr>
          <p:cNvSpPr>
            <a:spLocks noGrp="1"/>
          </p:cNvSpPr>
          <p:nvPr>
            <p:ph type="title"/>
          </p:nvPr>
        </p:nvSpPr>
        <p:spPr/>
        <p:txBody>
          <a:bodyPr/>
          <a:lstStyle/>
          <a:p>
            <a:r>
              <a:rPr lang="en-US" dirty="0"/>
              <a:t>Honors English II Agenda 1/31/2019</a:t>
            </a:r>
          </a:p>
        </p:txBody>
      </p:sp>
      <p:sp>
        <p:nvSpPr>
          <p:cNvPr id="3" name="Content Placeholder 2">
            <a:extLst>
              <a:ext uri="{FF2B5EF4-FFF2-40B4-BE49-F238E27FC236}">
                <a16:creationId xmlns:a16="http://schemas.microsoft.com/office/drawing/2014/main" id="{D5CB4796-C2E2-4510-8BE2-A7340AC35A2E}"/>
              </a:ext>
            </a:extLst>
          </p:cNvPr>
          <p:cNvSpPr>
            <a:spLocks noGrp="1"/>
          </p:cNvSpPr>
          <p:nvPr>
            <p:ph sz="quarter" idx="1"/>
          </p:nvPr>
        </p:nvSpPr>
        <p:spPr/>
        <p:txBody>
          <a:bodyPr vert="horz" anchor="t">
            <a:normAutofit/>
          </a:bodyPr>
          <a:lstStyle/>
          <a:p>
            <a:r>
              <a:rPr lang="en-US" dirty="0">
                <a:solidFill>
                  <a:srgbClr val="C00000"/>
                </a:solidFill>
              </a:rPr>
              <a:t>Housekeeping- place homework on the right corner, sharpen your pencils, dispose of any trash etc.</a:t>
            </a:r>
            <a:endParaRPr lang="en-US" dirty="0"/>
          </a:p>
          <a:p>
            <a:r>
              <a:rPr lang="en-US" dirty="0">
                <a:solidFill>
                  <a:srgbClr val="C00000"/>
                </a:solidFill>
              </a:rPr>
              <a:t>Warm Up-Poetry Practice</a:t>
            </a:r>
            <a:endParaRPr lang="en-US" dirty="0"/>
          </a:p>
          <a:p>
            <a:r>
              <a:rPr lang="en-US" dirty="0">
                <a:solidFill>
                  <a:srgbClr val="C00000"/>
                </a:solidFill>
              </a:rPr>
              <a:t>Review the Essential Questions and Daily Objectives</a:t>
            </a:r>
            <a:endParaRPr lang="en-US" dirty="0"/>
          </a:p>
          <a:p>
            <a:r>
              <a:rPr lang="en-US" dirty="0">
                <a:solidFill>
                  <a:srgbClr val="0000CC"/>
                </a:solidFill>
              </a:rPr>
              <a:t>Grammar and Stylistic Devices Practice</a:t>
            </a:r>
            <a:endParaRPr lang="en-US" dirty="0"/>
          </a:p>
          <a:p>
            <a:r>
              <a:rPr lang="en-US" dirty="0">
                <a:solidFill>
                  <a:srgbClr val="0000CC"/>
                </a:solidFill>
              </a:rPr>
              <a:t>Introduce and Begin Analyzing Orwell’s </a:t>
            </a:r>
            <a:r>
              <a:rPr lang="en-US" i="1" dirty="0">
                <a:solidFill>
                  <a:srgbClr val="0000CC"/>
                </a:solidFill>
              </a:rPr>
              <a:t>1984</a:t>
            </a:r>
            <a:endParaRPr lang="en-US" dirty="0"/>
          </a:p>
          <a:p>
            <a:r>
              <a:rPr lang="en-US" dirty="0">
                <a:solidFill>
                  <a:srgbClr val="C00000"/>
                </a:solidFill>
              </a:rPr>
              <a:t>Complete a Closure Question</a:t>
            </a:r>
            <a:endParaRPr lang="en-US" dirty="0"/>
          </a:p>
          <a:p>
            <a:endParaRPr lang="en-US" dirty="0"/>
          </a:p>
          <a:p>
            <a:endParaRPr lang="en-US" dirty="0"/>
          </a:p>
        </p:txBody>
      </p:sp>
    </p:spTree>
    <p:extLst>
      <p:ext uri="{BB962C8B-B14F-4D97-AF65-F5344CB8AC3E}">
        <p14:creationId xmlns:p14="http://schemas.microsoft.com/office/powerpoint/2010/main" val="320600736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Honors English II Agenda 2/1/2019</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AOW on Right Corner</a:t>
            </a:r>
          </a:p>
          <a:p>
            <a:pPr lvl="1"/>
            <a:r>
              <a:rPr lang="en-US" dirty="0">
                <a:solidFill>
                  <a:srgbClr val="C00000"/>
                </a:solidFill>
              </a:rPr>
              <a:t>No Warm Up- Begin Test</a:t>
            </a:r>
          </a:p>
          <a:p>
            <a:r>
              <a:rPr lang="en-US" dirty="0">
                <a:solidFill>
                  <a:srgbClr val="C00000"/>
                </a:solidFill>
              </a:rPr>
              <a:t>Review the Essential Question and the Daily Objectives</a:t>
            </a:r>
          </a:p>
          <a:p>
            <a:r>
              <a:rPr lang="en-US" dirty="0">
                <a:solidFill>
                  <a:srgbClr val="C00000"/>
                </a:solidFill>
              </a:rPr>
              <a:t>Complete the Test and Essay</a:t>
            </a:r>
          </a:p>
          <a:p>
            <a:endParaRPr lang="en-US" dirty="0"/>
          </a:p>
        </p:txBody>
      </p:sp>
    </p:spTree>
    <p:extLst>
      <p:ext uri="{BB962C8B-B14F-4D97-AF65-F5344CB8AC3E}">
        <p14:creationId xmlns:p14="http://schemas.microsoft.com/office/powerpoint/2010/main" val="816704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Satire, Irony, and Tone</a:t>
            </a:r>
          </a:p>
        </p:txBody>
      </p:sp>
      <p:sp>
        <p:nvSpPr>
          <p:cNvPr id="3" name="Content Placeholder 2"/>
          <p:cNvSpPr>
            <a:spLocks noGrp="1"/>
          </p:cNvSpPr>
          <p:nvPr>
            <p:ph sz="quarter" idx="1"/>
          </p:nvPr>
        </p:nvSpPr>
        <p:spPr/>
        <p:txBody>
          <a:bodyPr>
            <a:normAutofit/>
          </a:bodyPr>
          <a:lstStyle/>
          <a:p>
            <a:r>
              <a:rPr lang="en-US" dirty="0"/>
              <a:t>Satire and irony are interlinked. Irony is the difference between what is said or done and what is actually meant. Irony is always intentional.</a:t>
            </a:r>
          </a:p>
          <a:p>
            <a:r>
              <a:rPr lang="en-US" dirty="0"/>
              <a:t>Therefore, writers frequently employ satire to point at the dishonesty and silliness of individuals and society and criticize them by ridiculing them.</a:t>
            </a:r>
          </a:p>
          <a:p>
            <a:r>
              <a:rPr lang="en-US" dirty="0"/>
              <a:t>Most political cartoons which we witness every day in newspapers and magazines are examples of satire. These cartoons criticize some recent actions of political figures in a comical way.</a:t>
            </a:r>
          </a:p>
        </p:txBody>
      </p:sp>
    </p:spTree>
    <p:extLst>
      <p:ext uri="{BB962C8B-B14F-4D97-AF65-F5344CB8AC3E}">
        <p14:creationId xmlns:p14="http://schemas.microsoft.com/office/powerpoint/2010/main" val="683416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Analyze Satire Using Paisley Video “Celebrity”</a:t>
            </a:r>
          </a:p>
        </p:txBody>
      </p:sp>
      <p:sp>
        <p:nvSpPr>
          <p:cNvPr id="3" name="Content Placeholder 2"/>
          <p:cNvSpPr>
            <a:spLocks noGrp="1"/>
          </p:cNvSpPr>
          <p:nvPr>
            <p:ph sz="quarter" idx="1"/>
          </p:nvPr>
        </p:nvSpPr>
        <p:spPr/>
        <p:txBody>
          <a:bodyPr vert="horz" anchor="t">
            <a:normAutofit fontScale="92500" lnSpcReduction="10000"/>
          </a:bodyPr>
          <a:lstStyle/>
          <a:p>
            <a:r>
              <a:rPr lang="en-US" dirty="0"/>
              <a:t>What underlying assumptions about the audience and the topic  are evident in the clip?</a:t>
            </a:r>
          </a:p>
          <a:p>
            <a:r>
              <a:rPr lang="en-US" dirty="0"/>
              <a:t>What flawed human action or ideas is being criticized?</a:t>
            </a:r>
          </a:p>
          <a:p>
            <a:r>
              <a:rPr lang="en-US" dirty="0"/>
              <a:t>If the humor was removed, what would the speaker's argument?</a:t>
            </a:r>
          </a:p>
          <a:p>
            <a:r>
              <a:rPr lang="en-US" dirty="0"/>
              <a:t>What images, words (diction), details help the author create the tone?</a:t>
            </a:r>
          </a:p>
          <a:p>
            <a:r>
              <a:rPr lang="en-US" dirty="0"/>
              <a:t>How do the images, diction, and detail soften the critique to make it palatable for the audience?</a:t>
            </a:r>
          </a:p>
          <a:p>
            <a:r>
              <a:rPr lang="en-US" dirty="0"/>
              <a:t>What are the goals of the speaker (what political, societal, or individual changes doe he hope to see)?</a:t>
            </a:r>
          </a:p>
          <a:p>
            <a:pPr marL="0" indent="0">
              <a:buNone/>
            </a:pPr>
            <a:endParaRPr lang="en-US" dirty="0"/>
          </a:p>
        </p:txBody>
      </p:sp>
    </p:spTree>
    <p:extLst>
      <p:ext uri="{BB962C8B-B14F-4D97-AF65-F5344CB8AC3E}">
        <p14:creationId xmlns:p14="http://schemas.microsoft.com/office/powerpoint/2010/main" val="3828485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5138-BDAC-48E3-B5CE-D9933D738364}"/>
              </a:ext>
            </a:extLst>
          </p:cNvPr>
          <p:cNvSpPr>
            <a:spLocks noGrp="1"/>
          </p:cNvSpPr>
          <p:nvPr>
            <p:ph type="title"/>
          </p:nvPr>
        </p:nvSpPr>
        <p:spPr>
          <a:xfrm>
            <a:off x="301752" y="228600"/>
            <a:ext cx="8534400" cy="917102"/>
          </a:xfrm>
        </p:spPr>
        <p:txBody>
          <a:bodyPr>
            <a:normAutofit fontScale="90000"/>
          </a:bodyPr>
          <a:lstStyle/>
          <a:p>
            <a:r>
              <a:rPr lang="en-US"/>
              <a:t>Analyze Satire Using Bierce's The Devil's Dicitonary </a:t>
            </a:r>
          </a:p>
        </p:txBody>
      </p:sp>
      <p:sp>
        <p:nvSpPr>
          <p:cNvPr id="3" name="Content Placeholder 2">
            <a:extLst>
              <a:ext uri="{FF2B5EF4-FFF2-40B4-BE49-F238E27FC236}">
                <a16:creationId xmlns:a16="http://schemas.microsoft.com/office/drawing/2014/main" id="{DADB73DA-458B-4416-A03E-F343D37B4952}"/>
              </a:ext>
            </a:extLst>
          </p:cNvPr>
          <p:cNvSpPr>
            <a:spLocks noGrp="1"/>
          </p:cNvSpPr>
          <p:nvPr>
            <p:ph sz="quarter" idx="1"/>
          </p:nvPr>
        </p:nvSpPr>
        <p:spPr>
          <a:xfrm>
            <a:off x="139748" y="1371600"/>
            <a:ext cx="8851852" cy="5048062"/>
          </a:xfrm>
        </p:spPr>
        <p:txBody>
          <a:bodyPr vert="horz" anchor="t">
            <a:noAutofit/>
          </a:bodyPr>
          <a:lstStyle/>
          <a:p>
            <a:r>
              <a:rPr lang="en-US" sz="2200" dirty="0"/>
              <a:t>Define the assigned word</a:t>
            </a:r>
          </a:p>
          <a:p>
            <a:r>
              <a:rPr lang="en-US" sz="2200" dirty="0"/>
              <a:t>Look up the traditional definition of the word using a dictionary or a laptop.  Review the definition given in Bierce's work. Paraphrase as needed.</a:t>
            </a:r>
          </a:p>
          <a:p>
            <a:r>
              <a:rPr lang="en-US" sz="2200" dirty="0"/>
              <a:t>How are the definitions similar? How do they differ?</a:t>
            </a:r>
          </a:p>
          <a:p>
            <a:r>
              <a:rPr lang="en-US" sz="2200" dirty="0"/>
              <a:t>What underlying assumptions about the audience and the topic are evident in the clip?</a:t>
            </a:r>
          </a:p>
          <a:p>
            <a:r>
              <a:rPr lang="en-US" sz="2200" dirty="0"/>
              <a:t>What flawed human action or ideas is being criticized?</a:t>
            </a:r>
          </a:p>
          <a:p>
            <a:r>
              <a:rPr lang="en-US" sz="2200" dirty="0"/>
              <a:t>If the humor was removed, what would the speaker's argument?</a:t>
            </a:r>
          </a:p>
          <a:p>
            <a:r>
              <a:rPr lang="en-US" sz="2200" dirty="0"/>
              <a:t>How do the diction and  details help the author create the tone?</a:t>
            </a:r>
          </a:p>
          <a:p>
            <a:r>
              <a:rPr lang="en-US" sz="2200" dirty="0"/>
              <a:t>How does the diction and details soften the critique to make it palatable for the audience?</a:t>
            </a:r>
          </a:p>
          <a:p>
            <a:r>
              <a:rPr lang="en-US" sz="2200" dirty="0"/>
              <a:t>What are the goals of the speaker (what political, societal, or individual changes doe he hope to see)?</a:t>
            </a:r>
          </a:p>
          <a:p>
            <a:endParaRPr lang="en-US" dirty="0"/>
          </a:p>
        </p:txBody>
      </p:sp>
    </p:spTree>
    <p:extLst>
      <p:ext uri="{BB962C8B-B14F-4D97-AF65-F5344CB8AC3E}">
        <p14:creationId xmlns:p14="http://schemas.microsoft.com/office/powerpoint/2010/main" val="337480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D58DD-CE9E-42E1-A643-E31D2686A93C}"/>
              </a:ext>
            </a:extLst>
          </p:cNvPr>
          <p:cNvSpPr>
            <a:spLocks noGrp="1"/>
          </p:cNvSpPr>
          <p:nvPr>
            <p:ph type="title"/>
          </p:nvPr>
        </p:nvSpPr>
        <p:spPr/>
        <p:txBody>
          <a:bodyPr/>
          <a:lstStyle/>
          <a:p>
            <a:r>
              <a:rPr lang="en-US" dirty="0"/>
              <a:t>Honors English II Agenda 1/8/2019</a:t>
            </a:r>
          </a:p>
        </p:txBody>
      </p:sp>
      <p:sp>
        <p:nvSpPr>
          <p:cNvPr id="3" name="Content Placeholder 2">
            <a:extLst>
              <a:ext uri="{FF2B5EF4-FFF2-40B4-BE49-F238E27FC236}">
                <a16:creationId xmlns:a16="http://schemas.microsoft.com/office/drawing/2014/main" id="{C2933ACC-691D-43B0-A53B-4C50A7D4D4E2}"/>
              </a:ext>
            </a:extLst>
          </p:cNvPr>
          <p:cNvSpPr>
            <a:spLocks noGrp="1"/>
          </p:cNvSpPr>
          <p:nvPr>
            <p:ph sz="quarter" idx="1"/>
          </p:nvPr>
        </p:nvSpPr>
        <p:spPr/>
        <p:txBody>
          <a:bodyPr vert="horz" anchor="t">
            <a:normAutofit/>
          </a:bodyPr>
          <a:lstStyle/>
          <a:p>
            <a:r>
              <a:rPr lang="en-US" dirty="0">
                <a:solidFill>
                  <a:srgbClr val="C00000"/>
                </a:solidFill>
              </a:rPr>
              <a:t>Housekeeping- place homework on the right corner, sharpen your pencils, dispose of any trash etc.</a:t>
            </a:r>
            <a:endParaRPr lang="en-US" dirty="0"/>
          </a:p>
          <a:p>
            <a:r>
              <a:rPr lang="en-US" dirty="0">
                <a:solidFill>
                  <a:srgbClr val="C00000"/>
                </a:solidFill>
              </a:rPr>
              <a:t>Review the Daily Objectives and Essential Questions</a:t>
            </a:r>
            <a:endParaRPr lang="en-US" dirty="0"/>
          </a:p>
          <a:p>
            <a:r>
              <a:rPr lang="en-US" dirty="0">
                <a:solidFill>
                  <a:srgbClr val="C00000"/>
                </a:solidFill>
              </a:rPr>
              <a:t>Subject Verb Agreement Review/Practice</a:t>
            </a:r>
            <a:endParaRPr lang="en-US" dirty="0"/>
          </a:p>
          <a:p>
            <a:r>
              <a:rPr lang="en-US" dirty="0">
                <a:solidFill>
                  <a:srgbClr val="C00000"/>
                </a:solidFill>
              </a:rPr>
              <a:t>Diction Practice</a:t>
            </a:r>
          </a:p>
          <a:p>
            <a:r>
              <a:rPr lang="en-US" dirty="0">
                <a:solidFill>
                  <a:srgbClr val="C00000"/>
                </a:solidFill>
              </a:rPr>
              <a:t>Analyze Satire Using Political Cartoons</a:t>
            </a:r>
            <a:endParaRPr lang="en-US" dirty="0"/>
          </a:p>
          <a:p>
            <a:r>
              <a:rPr lang="en-US" dirty="0">
                <a:solidFill>
                  <a:srgbClr val="0070C0"/>
                </a:solidFill>
              </a:rPr>
              <a:t>Practice Annotating Using Swift's "A Modest Proposal"</a:t>
            </a:r>
            <a:endParaRPr lang="en-US" dirty="0"/>
          </a:p>
          <a:p>
            <a:r>
              <a:rPr lang="en-US" dirty="0">
                <a:solidFill>
                  <a:srgbClr val="C00000"/>
                </a:solidFill>
              </a:rPr>
              <a:t>Complete the Closure Questions</a:t>
            </a:r>
            <a:endParaRPr lang="en-US" dirty="0"/>
          </a:p>
        </p:txBody>
      </p:sp>
    </p:spTree>
    <p:extLst>
      <p:ext uri="{BB962C8B-B14F-4D97-AF65-F5344CB8AC3E}">
        <p14:creationId xmlns:p14="http://schemas.microsoft.com/office/powerpoint/2010/main" val="3579806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D58DD-CE9E-42E1-A643-E31D2686A93C}"/>
              </a:ext>
            </a:extLst>
          </p:cNvPr>
          <p:cNvSpPr>
            <a:spLocks noGrp="1"/>
          </p:cNvSpPr>
          <p:nvPr>
            <p:ph type="title"/>
          </p:nvPr>
        </p:nvSpPr>
        <p:spPr/>
        <p:txBody>
          <a:bodyPr/>
          <a:lstStyle/>
          <a:p>
            <a:r>
              <a:rPr lang="en-US"/>
              <a:t>Objectives</a:t>
            </a:r>
          </a:p>
        </p:txBody>
      </p:sp>
      <p:sp>
        <p:nvSpPr>
          <p:cNvPr id="3" name="Content Placeholder 2">
            <a:extLst>
              <a:ext uri="{FF2B5EF4-FFF2-40B4-BE49-F238E27FC236}">
                <a16:creationId xmlns:a16="http://schemas.microsoft.com/office/drawing/2014/main" id="{C2933ACC-691D-43B0-A53B-4C50A7D4D4E2}"/>
              </a:ext>
            </a:extLst>
          </p:cNvPr>
          <p:cNvSpPr>
            <a:spLocks noGrp="1"/>
          </p:cNvSpPr>
          <p:nvPr>
            <p:ph sz="quarter" idx="1"/>
          </p:nvPr>
        </p:nvSpPr>
        <p:spPr/>
        <p:txBody>
          <a:bodyPr vert="horz" anchor="t">
            <a:normAutofit fontScale="85000" lnSpcReduction="20000"/>
          </a:bodyPr>
          <a:lstStyle/>
          <a:p>
            <a:r>
              <a:rPr lang="en-US"/>
              <a:t>Read closely to determine what the text says explicitly and to make logical inferences from it; cite specific textual evidence when writing or speaking to support conclusions drawn from the text.</a:t>
            </a:r>
          </a:p>
          <a:p>
            <a:r>
              <a:rPr lang="en-US"/>
              <a:t>Determine central ideas or themes of a text and analyze their development; summarize the key supporting details and ideas.</a:t>
            </a:r>
          </a:p>
          <a:p>
            <a:r>
              <a:rPr lang="en-US"/>
              <a:t>Interpret words and phrases as they are used in a text, including determining technical, connotative, and figurative meanings, and analyze how specific word choices shape meaning or tone.</a:t>
            </a:r>
          </a:p>
          <a:p>
            <a:r>
              <a:rPr lang="en-US"/>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304747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3152919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D58DD-CE9E-42E1-A643-E31D2686A93C}"/>
              </a:ext>
            </a:extLst>
          </p:cNvPr>
          <p:cNvSpPr>
            <a:spLocks noGrp="1"/>
          </p:cNvSpPr>
          <p:nvPr>
            <p:ph type="title"/>
          </p:nvPr>
        </p:nvSpPr>
        <p:spPr/>
        <p:txBody>
          <a:bodyPr/>
          <a:lstStyle/>
          <a:p>
            <a:r>
              <a:rPr lang="en-US"/>
              <a:t>Essential Questions:</a:t>
            </a:r>
          </a:p>
        </p:txBody>
      </p:sp>
      <p:sp>
        <p:nvSpPr>
          <p:cNvPr id="3" name="Content Placeholder 2">
            <a:extLst>
              <a:ext uri="{FF2B5EF4-FFF2-40B4-BE49-F238E27FC236}">
                <a16:creationId xmlns:a16="http://schemas.microsoft.com/office/drawing/2014/main" id="{C2933ACC-691D-43B0-A53B-4C50A7D4D4E2}"/>
              </a:ext>
            </a:extLst>
          </p:cNvPr>
          <p:cNvSpPr>
            <a:spLocks noGrp="1"/>
          </p:cNvSpPr>
          <p:nvPr>
            <p:ph sz="quarter" idx="1"/>
          </p:nvPr>
        </p:nvSpPr>
        <p:spPr/>
        <p:txBody>
          <a:bodyPr vert="horz" anchor="t">
            <a:normAutofit fontScale="85000" lnSpcReduction="20000"/>
          </a:bodyPr>
          <a:lstStyle/>
          <a:p>
            <a:r>
              <a:rPr lang="en-US"/>
              <a:t>How is a culture created? </a:t>
            </a:r>
            <a:endParaRPr lang="en-US" dirty="0"/>
          </a:p>
          <a:p>
            <a:r>
              <a:rPr lang="en-US"/>
              <a:t>How does the manipulation of language impact how people believe, think, feel, and react?</a:t>
            </a:r>
            <a:endParaRPr lang="en-US" dirty="0"/>
          </a:p>
          <a:p>
            <a:r>
              <a:rPr lang="en-US"/>
              <a:t>How do culture, propaganda, and the government influence how people believe, think, feel, and react?</a:t>
            </a:r>
            <a:endParaRPr lang="en-US" dirty="0"/>
          </a:p>
          <a:p>
            <a:r>
              <a:rPr lang="en-US"/>
              <a:t>Is it possible for thoughts or words to be illegal?</a:t>
            </a:r>
            <a:endParaRPr lang="en-US" dirty="0"/>
          </a:p>
          <a:p>
            <a:r>
              <a:rPr lang="en-US"/>
              <a:t>To what extent does popular culture determine what our society values?</a:t>
            </a:r>
            <a:endParaRPr lang="en-US" dirty="0"/>
          </a:p>
          <a:p>
            <a:r>
              <a:rPr lang="en-US"/>
              <a:t>Is it possible to protect oneself from the influence of media, government, and propaganda?  Is it possible to be completely objective?</a:t>
            </a:r>
            <a:endParaRPr lang="en-US" dirty="0"/>
          </a:p>
          <a:p>
            <a:r>
              <a:rPr lang="en-US"/>
              <a:t> What are the basic tools used by an author to manipulate the audience? As readers, how do we identify and analyze these tools?</a:t>
            </a:r>
            <a:endParaRPr lang="en-US" dirty="0"/>
          </a:p>
          <a:p>
            <a:endParaRPr lang="en-US" dirty="0"/>
          </a:p>
          <a:p>
            <a:endParaRPr lang="en-US" dirty="0"/>
          </a:p>
        </p:txBody>
      </p:sp>
    </p:spTree>
    <p:extLst>
      <p:ext uri="{BB962C8B-B14F-4D97-AF65-F5344CB8AC3E}">
        <p14:creationId xmlns:p14="http://schemas.microsoft.com/office/powerpoint/2010/main" val="2957202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D58DD-CE9E-42E1-A643-E31D2686A93C}"/>
              </a:ext>
            </a:extLst>
          </p:cNvPr>
          <p:cNvSpPr>
            <a:spLocks noGrp="1"/>
          </p:cNvSpPr>
          <p:nvPr>
            <p:ph type="title"/>
          </p:nvPr>
        </p:nvSpPr>
        <p:spPr>
          <a:xfrm>
            <a:off x="301752" y="228600"/>
            <a:ext cx="8505646" cy="945857"/>
          </a:xfrm>
        </p:spPr>
        <p:txBody>
          <a:bodyPr>
            <a:normAutofit fontScale="90000"/>
          </a:bodyPr>
          <a:lstStyle/>
          <a:p>
            <a:r>
              <a:rPr lang="en-US" dirty="0"/>
              <a:t>Subject Verb Agreement Practice-Seclect the Appropriate Verb Form </a:t>
            </a:r>
          </a:p>
        </p:txBody>
      </p:sp>
      <p:sp>
        <p:nvSpPr>
          <p:cNvPr id="3" name="Content Placeholder 2">
            <a:extLst>
              <a:ext uri="{FF2B5EF4-FFF2-40B4-BE49-F238E27FC236}">
                <a16:creationId xmlns:a16="http://schemas.microsoft.com/office/drawing/2014/main" id="{C2933ACC-691D-43B0-A53B-4C50A7D4D4E2}"/>
              </a:ext>
            </a:extLst>
          </p:cNvPr>
          <p:cNvSpPr>
            <a:spLocks noGrp="1"/>
          </p:cNvSpPr>
          <p:nvPr>
            <p:ph sz="quarter" idx="1"/>
          </p:nvPr>
        </p:nvSpPr>
        <p:spPr/>
        <p:txBody>
          <a:bodyPr vert="horz" anchor="t">
            <a:normAutofit/>
          </a:bodyPr>
          <a:lstStyle/>
          <a:p>
            <a:pPr marL="514350" indent="-514350">
              <a:buAutoNum type="arabicPeriod"/>
            </a:pPr>
            <a:r>
              <a:rPr lang="en-US" dirty="0"/>
              <a:t>Wearing a hat and red sock, Bob (were sitting, was sitting) in a recliner.</a:t>
            </a:r>
          </a:p>
          <a:p>
            <a:pPr marL="514350" indent="-514350">
              <a:buAutoNum type="arabicPeriod"/>
            </a:pPr>
            <a:r>
              <a:rPr lang="en-US" dirty="0"/>
              <a:t>Laura, distracted by daydreams, (is, are) eating Doritos and licking her fingers.</a:t>
            </a:r>
          </a:p>
          <a:p>
            <a:pPr marL="514350" indent="-514350">
              <a:buAutoNum type="arabicPeriod"/>
            </a:pPr>
            <a:r>
              <a:rPr lang="en-US" dirty="0"/>
              <a:t>Many of the causes of gaining weight (is, are) unknown to Dr. Simmons.</a:t>
            </a:r>
          </a:p>
          <a:p>
            <a:pPr marL="514350" indent="-514350">
              <a:buAutoNum type="arabicPeriod"/>
            </a:pPr>
            <a:r>
              <a:rPr lang="en-US" dirty="0"/>
              <a:t>The danger of eating too many chips (do, does) not worry him.</a:t>
            </a:r>
          </a:p>
          <a:p>
            <a:pPr marL="514350" indent="-514350">
              <a:buAutoNum type="arabicPeriod"/>
            </a:pPr>
            <a:r>
              <a:rPr lang="en-US" dirty="0"/>
              <a:t>The dangers of eating many chips (do, does) not worry him. </a:t>
            </a:r>
          </a:p>
        </p:txBody>
      </p:sp>
    </p:spTree>
    <p:extLst>
      <p:ext uri="{BB962C8B-B14F-4D97-AF65-F5344CB8AC3E}">
        <p14:creationId xmlns:p14="http://schemas.microsoft.com/office/powerpoint/2010/main" val="1738711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Diction Practice </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0070C0"/>
                </a:solidFill>
              </a:rPr>
              <a:t>“ Doc awakened very slowly and clumsily like a fat man getting out of a swimming pool. His mind broke the surface and fell back several times.”</a:t>
            </a:r>
          </a:p>
          <a:p>
            <a:pPr>
              <a:buFontTx/>
              <a:buChar char="-"/>
            </a:pPr>
            <a:r>
              <a:rPr lang="en-US" dirty="0">
                <a:solidFill>
                  <a:srgbClr val="0070C0"/>
                </a:solidFill>
              </a:rPr>
              <a:t>John </a:t>
            </a:r>
            <a:r>
              <a:rPr lang="en-US" dirty="0" err="1">
                <a:solidFill>
                  <a:srgbClr val="0070C0"/>
                </a:solidFill>
              </a:rPr>
              <a:t>Stienbeck</a:t>
            </a:r>
            <a:r>
              <a:rPr lang="en-US" dirty="0">
                <a:solidFill>
                  <a:srgbClr val="0070C0"/>
                </a:solidFill>
              </a:rPr>
              <a:t>, </a:t>
            </a:r>
            <a:r>
              <a:rPr lang="en-US" i="1" dirty="0">
                <a:solidFill>
                  <a:srgbClr val="0070C0"/>
                </a:solidFill>
              </a:rPr>
              <a:t>Cannery Row</a:t>
            </a:r>
          </a:p>
          <a:p>
            <a:pPr marL="514350" indent="-514350">
              <a:buFont typeface="+mj-lt"/>
              <a:buAutoNum type="arabicPeriod"/>
            </a:pPr>
            <a:r>
              <a:rPr lang="en-US" dirty="0"/>
              <a:t>What is the subject of the verb broke? What does this tell you about Doc’s ability to control his thinking at this point in the story?</a:t>
            </a:r>
          </a:p>
          <a:p>
            <a:pPr marL="514350" indent="-514350">
              <a:buFont typeface="+mj-lt"/>
              <a:buAutoNum type="arabicPeriod"/>
            </a:pPr>
            <a:r>
              <a:rPr lang="en-US" dirty="0"/>
              <a:t>To what does surface refer?</a:t>
            </a:r>
          </a:p>
          <a:p>
            <a:pPr marL="514350" indent="-514350">
              <a:buFont typeface="+mj-lt"/>
              <a:buAutoNum type="arabicPeriod"/>
            </a:pPr>
            <a:r>
              <a:rPr lang="en-US" dirty="0"/>
              <a:t>List three active verbs that could be used to complete the sentence below. Act out one of the verbs for the class, demonstrating the verb’s connotation.</a:t>
            </a:r>
          </a:p>
          <a:p>
            <a:pPr marL="0" indent="0">
              <a:buNone/>
            </a:pPr>
            <a:r>
              <a:rPr lang="en-US" dirty="0"/>
              <a:t>He __________ into the crowded auditorium. </a:t>
            </a:r>
          </a:p>
        </p:txBody>
      </p:sp>
    </p:spTree>
    <p:extLst>
      <p:ext uri="{BB962C8B-B14F-4D97-AF65-F5344CB8AC3E}">
        <p14:creationId xmlns:p14="http://schemas.microsoft.com/office/powerpoint/2010/main" val="330146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371600"/>
          </a:xfrm>
        </p:spPr>
        <p:txBody>
          <a:bodyPr>
            <a:normAutofit fontScale="90000"/>
          </a:bodyPr>
          <a:lstStyle/>
          <a:p>
            <a:pPr algn="l"/>
            <a:r>
              <a:rPr lang="en-US" sz="2000" dirty="0"/>
              <a:t>Describe the problems the narrator  in “A Modest Proposal” associates with each group listed.  Next, explain the narrator’s solution, and in the final column, describe the supposed “benefits” which will result from the implementation of this proposal.</a:t>
            </a:r>
            <a:br>
              <a:rPr lang="en-US" sz="1400" dirty="0"/>
            </a:br>
            <a:endParaRPr lang="en-US" sz="1400"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826978415"/>
              </p:ext>
            </p:extLst>
          </p:nvPr>
        </p:nvGraphicFramePr>
        <p:xfrm>
          <a:off x="152399" y="1447799"/>
          <a:ext cx="8839200" cy="5006792"/>
        </p:xfrm>
        <a:graphic>
          <a:graphicData uri="http://schemas.openxmlformats.org/drawingml/2006/table">
            <a:tbl>
              <a:tblPr>
                <a:tableStyleId>{5C22544A-7EE6-4342-B048-85BDC9FD1C3A}</a:tableStyleId>
              </a:tblPr>
              <a:tblGrid>
                <a:gridCol w="2946400">
                  <a:extLst>
                    <a:ext uri="{9D8B030D-6E8A-4147-A177-3AD203B41FA5}">
                      <a16:colId xmlns:a16="http://schemas.microsoft.com/office/drawing/2014/main" val="20000"/>
                    </a:ext>
                  </a:extLst>
                </a:gridCol>
                <a:gridCol w="2946400">
                  <a:extLst>
                    <a:ext uri="{9D8B030D-6E8A-4147-A177-3AD203B41FA5}">
                      <a16:colId xmlns:a16="http://schemas.microsoft.com/office/drawing/2014/main" val="20001"/>
                    </a:ext>
                  </a:extLst>
                </a:gridCol>
                <a:gridCol w="2946400">
                  <a:extLst>
                    <a:ext uri="{9D8B030D-6E8A-4147-A177-3AD203B41FA5}">
                      <a16:colId xmlns:a16="http://schemas.microsoft.com/office/drawing/2014/main" val="20002"/>
                    </a:ext>
                  </a:extLst>
                </a:gridCol>
              </a:tblGrid>
              <a:tr h="309511">
                <a:tc>
                  <a:txBody>
                    <a:bodyPr/>
                    <a:lstStyle/>
                    <a:p>
                      <a:pPr marL="0" marR="0">
                        <a:spcBef>
                          <a:spcPts val="0"/>
                        </a:spcBef>
                        <a:spcAft>
                          <a:spcPts val="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Babies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238043">
                <a:tc>
                  <a:txBody>
                    <a:bodyPr/>
                    <a:lstStyle/>
                    <a:p>
                      <a:pPr marL="0" marR="0">
                        <a:spcBef>
                          <a:spcPts val="0"/>
                        </a:spcBef>
                        <a:spcAft>
                          <a:spcPts val="0"/>
                        </a:spcAft>
                      </a:pPr>
                      <a:r>
                        <a:rPr lang="en-US" sz="2000">
                          <a:effectLst/>
                        </a:rPr>
                        <a:t>Problem:</a:t>
                      </a:r>
                    </a:p>
                    <a:p>
                      <a:pPr marL="0" marR="0">
                        <a:spcBef>
                          <a:spcPts val="0"/>
                        </a:spcBef>
                        <a:spcAft>
                          <a:spcPts val="0"/>
                        </a:spcAft>
                      </a:pPr>
                      <a:r>
                        <a:rPr lang="en-US" sz="2000">
                          <a:effectLst/>
                        </a:rPr>
                        <a:t> </a:t>
                      </a:r>
                    </a:p>
                    <a:p>
                      <a:pPr marL="0" marR="0">
                        <a:spcBef>
                          <a:spcPts val="0"/>
                        </a:spcBef>
                        <a:spcAft>
                          <a:spcPts val="0"/>
                        </a:spcAft>
                      </a:pPr>
                      <a:r>
                        <a:rPr lang="en-US" sz="2000">
                          <a:effectLst/>
                        </a:rPr>
                        <a:t> </a:t>
                      </a:r>
                    </a:p>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Solution:</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Benefits:</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91576">
                <a:tc>
                  <a:txBody>
                    <a:bodyPr/>
                    <a:lstStyle/>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Children Ages 1 - 12</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238043">
                <a:tc>
                  <a:txBody>
                    <a:bodyPr/>
                    <a:lstStyle/>
                    <a:p>
                      <a:pPr marL="0" marR="0">
                        <a:spcBef>
                          <a:spcPts val="0"/>
                        </a:spcBef>
                        <a:spcAft>
                          <a:spcPts val="0"/>
                        </a:spcAft>
                      </a:pPr>
                      <a:r>
                        <a:rPr lang="en-US" sz="2000">
                          <a:effectLst/>
                        </a:rPr>
                        <a:t>Problem:</a:t>
                      </a:r>
                    </a:p>
                    <a:p>
                      <a:pPr marL="0" marR="0">
                        <a:spcBef>
                          <a:spcPts val="0"/>
                        </a:spcBef>
                        <a:spcAft>
                          <a:spcPts val="0"/>
                        </a:spcAft>
                      </a:pPr>
                      <a:r>
                        <a:rPr lang="en-US" sz="2000">
                          <a:effectLst/>
                        </a:rPr>
                        <a:t> </a:t>
                      </a:r>
                    </a:p>
                    <a:p>
                      <a:pPr marL="0" marR="0">
                        <a:spcBef>
                          <a:spcPts val="0"/>
                        </a:spcBef>
                        <a:spcAft>
                          <a:spcPts val="0"/>
                        </a:spcAft>
                      </a:pPr>
                      <a:r>
                        <a:rPr lang="en-US" sz="2000">
                          <a:effectLst/>
                        </a:rPr>
                        <a:t> </a:t>
                      </a:r>
                    </a:p>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Solution:</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Benefits:</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91576">
                <a:tc>
                  <a:txBody>
                    <a:bodyPr/>
                    <a:lstStyle/>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Elderly, Maimed, or Ill</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1238043">
                <a:tc>
                  <a:txBody>
                    <a:bodyPr/>
                    <a:lstStyle/>
                    <a:p>
                      <a:pPr marL="0" marR="0">
                        <a:spcBef>
                          <a:spcPts val="0"/>
                        </a:spcBef>
                        <a:spcAft>
                          <a:spcPts val="0"/>
                        </a:spcAft>
                      </a:pPr>
                      <a:r>
                        <a:rPr lang="en-US" sz="2000">
                          <a:effectLst/>
                        </a:rPr>
                        <a:t>Problem:</a:t>
                      </a:r>
                    </a:p>
                    <a:p>
                      <a:pPr marL="0" marR="0">
                        <a:spcBef>
                          <a:spcPts val="0"/>
                        </a:spcBef>
                        <a:spcAft>
                          <a:spcPts val="0"/>
                        </a:spcAft>
                      </a:pPr>
                      <a:r>
                        <a:rPr lang="en-US" sz="2000">
                          <a:effectLst/>
                        </a:rPr>
                        <a:t> </a:t>
                      </a:r>
                    </a:p>
                    <a:p>
                      <a:pPr marL="0" marR="0">
                        <a:spcBef>
                          <a:spcPts val="0"/>
                        </a:spcBef>
                        <a:spcAft>
                          <a:spcPts val="0"/>
                        </a:spcAft>
                      </a:pPr>
                      <a:r>
                        <a:rPr lang="en-US" sz="2000">
                          <a:effectLst/>
                        </a:rPr>
                        <a:t> </a:t>
                      </a:r>
                    </a:p>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Solution:</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Benefits:</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85995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Modest Proposal</a:t>
            </a:r>
          </a:p>
        </p:txBody>
      </p:sp>
      <p:sp>
        <p:nvSpPr>
          <p:cNvPr id="3" name="Content Placeholder 2"/>
          <p:cNvSpPr>
            <a:spLocks noGrp="1"/>
          </p:cNvSpPr>
          <p:nvPr>
            <p:ph sz="quarter" idx="1"/>
          </p:nvPr>
        </p:nvSpPr>
        <p:spPr/>
        <p:txBody>
          <a:bodyPr>
            <a:normAutofit fontScale="77500" lnSpcReduction="20000"/>
          </a:bodyPr>
          <a:lstStyle/>
          <a:p>
            <a:pPr marL="0" indent="0">
              <a:buNone/>
            </a:pPr>
            <a:r>
              <a:rPr lang="en-US" b="1" u="sng" dirty="0"/>
              <a:t>Rhetoric and Style Questions:</a:t>
            </a:r>
            <a:endParaRPr lang="en-US" dirty="0"/>
          </a:p>
          <a:p>
            <a:pPr marL="514350" lvl="0" indent="-514350">
              <a:buFont typeface="+mj-lt"/>
              <a:buAutoNum type="arabicPeriod"/>
            </a:pPr>
            <a:r>
              <a:rPr lang="en-US" dirty="0"/>
              <a:t>How does Swift want the reader to view the speaker?  What features best describe the “persona” he adopts?</a:t>
            </a:r>
          </a:p>
          <a:p>
            <a:pPr marL="514350" lvl="0" indent="-514350">
              <a:buFont typeface="+mj-lt"/>
              <a:buAutoNum type="arabicPeriod"/>
            </a:pPr>
            <a:r>
              <a:rPr lang="en-US" dirty="0"/>
              <a:t>Note Swift’s diction in the opening paragraphs.  Identify examples of quantification and de-humanization.  Explain their purpose.</a:t>
            </a:r>
          </a:p>
          <a:p>
            <a:pPr marL="514350" lvl="0" indent="-514350">
              <a:buFont typeface="+mj-lt"/>
              <a:buAutoNum type="arabicPeriod"/>
            </a:pPr>
            <a:r>
              <a:rPr lang="en-US" dirty="0"/>
              <a:t>Swift’s speaker explains the anticipated results before revealing the actual proposal.  Explain the rhetorical purpose of such a strategy.</a:t>
            </a:r>
          </a:p>
          <a:p>
            <a:pPr marL="514350" lvl="0" indent="-514350">
              <a:buFont typeface="+mj-lt"/>
              <a:buAutoNum type="arabicPeriod"/>
            </a:pPr>
            <a:r>
              <a:rPr lang="en-US" dirty="0"/>
              <a:t>For each of the classic appeals (ETHOS. LOGOS, PATHOS), indicate two examples from the first 8 paragraphs.  Which one is the speaker’s primary appeal?  WHY do you think this?</a:t>
            </a:r>
          </a:p>
          <a:p>
            <a:pPr marL="514350" lvl="0" indent="-514350">
              <a:buFont typeface="+mj-lt"/>
              <a:buAutoNum type="arabicPeriod"/>
            </a:pPr>
            <a:r>
              <a:rPr lang="en-US" dirty="0"/>
              <a:t>What tone is primarily used in the texts.  Cite two examples where the narrator shifts from this tone.</a:t>
            </a:r>
          </a:p>
          <a:p>
            <a:pPr marL="514350" lvl="0" indent="-514350">
              <a:buFont typeface="+mj-lt"/>
              <a:buAutoNum type="arabicPeriod"/>
            </a:pPr>
            <a:r>
              <a:rPr lang="en-US" dirty="0"/>
              <a:t>Select 3-5 rhetorical devices Swift employs in his essay.  Identify, explain the purpose, and give a quotation of support for each.</a:t>
            </a:r>
          </a:p>
        </p:txBody>
      </p:sp>
    </p:spTree>
    <p:extLst>
      <p:ext uri="{BB962C8B-B14F-4D97-AF65-F5344CB8AC3E}">
        <p14:creationId xmlns:p14="http://schemas.microsoft.com/office/powerpoint/2010/main" val="2716378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1/9/2019</a:t>
            </a:r>
          </a:p>
        </p:txBody>
      </p:sp>
      <p:sp>
        <p:nvSpPr>
          <p:cNvPr id="3" name="Content Placeholder 2"/>
          <p:cNvSpPr>
            <a:spLocks noGrp="1"/>
          </p:cNvSpPr>
          <p:nvPr>
            <p:ph sz="quarter" idx="1"/>
          </p:nvPr>
        </p:nvSpPr>
        <p:spPr/>
        <p:txBody>
          <a:bodyPr>
            <a:normAutofit lnSpcReduction="10000"/>
          </a:bodyPr>
          <a:lstStyle/>
          <a:p>
            <a:r>
              <a:rPr lang="en-US" sz="3300" dirty="0">
                <a:solidFill>
                  <a:srgbClr val="C00000"/>
                </a:solidFill>
              </a:rPr>
              <a:t>Housekeeping- place homework on the right corner, sharpen your pencils, dispose of any trash etc.</a:t>
            </a:r>
            <a:endParaRPr lang="en-US" dirty="0">
              <a:solidFill>
                <a:srgbClr val="C00000"/>
              </a:solidFill>
            </a:endParaRPr>
          </a:p>
          <a:p>
            <a:r>
              <a:rPr lang="en-US" dirty="0">
                <a:solidFill>
                  <a:srgbClr val="C00000"/>
                </a:solidFill>
              </a:rPr>
              <a:t>Review the Daily Objectives and Essential Questions</a:t>
            </a:r>
          </a:p>
          <a:p>
            <a:r>
              <a:rPr lang="en-US" dirty="0">
                <a:solidFill>
                  <a:srgbClr val="C00000"/>
                </a:solidFill>
              </a:rPr>
              <a:t>Subject Verb Agreement Review/Practice</a:t>
            </a:r>
          </a:p>
          <a:p>
            <a:r>
              <a:rPr lang="en-US" dirty="0">
                <a:solidFill>
                  <a:srgbClr val="C00000"/>
                </a:solidFill>
              </a:rPr>
              <a:t>Diction Practice</a:t>
            </a:r>
          </a:p>
          <a:p>
            <a:r>
              <a:rPr lang="en-US" dirty="0">
                <a:solidFill>
                  <a:srgbClr val="0070C0"/>
                </a:solidFill>
              </a:rPr>
              <a:t>Complete Analysis of Swift’s “A Modest Proposal”</a:t>
            </a:r>
          </a:p>
          <a:p>
            <a:r>
              <a:rPr lang="en-US" dirty="0">
                <a:solidFill>
                  <a:srgbClr val="0070C0"/>
                </a:solidFill>
              </a:rPr>
              <a:t>Practice Annotating Using Twain’s “The Lowest Animal”</a:t>
            </a:r>
          </a:p>
          <a:p>
            <a:r>
              <a:rPr lang="en-US" dirty="0">
                <a:solidFill>
                  <a:srgbClr val="C00000"/>
                </a:solidFill>
              </a:rPr>
              <a:t>Complete the Closure Questions</a:t>
            </a:r>
          </a:p>
          <a:p>
            <a:endParaRPr lang="en-US" dirty="0"/>
          </a:p>
        </p:txBody>
      </p:sp>
    </p:spTree>
    <p:extLst>
      <p:ext uri="{BB962C8B-B14F-4D97-AF65-F5344CB8AC3E}">
        <p14:creationId xmlns:p14="http://schemas.microsoft.com/office/powerpoint/2010/main" val="74420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2575928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normAutofit fontScale="77500" lnSpcReduction="20000"/>
          </a:bodyPr>
          <a:lstStyle/>
          <a:p>
            <a:r>
              <a:rPr lang="en-US" sz="2800" dirty="0"/>
              <a:t>How is a culture created? </a:t>
            </a:r>
          </a:p>
          <a:p>
            <a:r>
              <a:rPr lang="en-US" sz="2800" dirty="0"/>
              <a:t>How does the manipulation of language impact how people believe, think, feel, and react?</a:t>
            </a:r>
          </a:p>
          <a:p>
            <a:r>
              <a:rPr lang="en-US" sz="2800" dirty="0"/>
              <a:t>How do culture, propaganda, and the government influence how people believe, think, feel, and react?</a:t>
            </a:r>
          </a:p>
          <a:p>
            <a:r>
              <a:rPr lang="en-US" sz="2800" dirty="0"/>
              <a:t>Is it possible for thoughts or words to be illegal?</a:t>
            </a:r>
          </a:p>
          <a:p>
            <a:r>
              <a:rPr lang="en-US" sz="2800" dirty="0"/>
              <a:t>To what extent does popular culture determine what our society values?</a:t>
            </a:r>
          </a:p>
          <a:p>
            <a:r>
              <a:rPr lang="en-US" sz="2800" dirty="0"/>
              <a:t>Is it possible to protect oneself from the influence of media, government, and propaganda?  Is it possible to be completely objective?</a:t>
            </a:r>
          </a:p>
          <a:p>
            <a:r>
              <a:rPr lang="en-US" sz="28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774432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Subject Verb Agreement Practice</a:t>
            </a:r>
          </a:p>
        </p:txBody>
      </p:sp>
      <p:sp>
        <p:nvSpPr>
          <p:cNvPr id="3" name="Content Placeholder 2"/>
          <p:cNvSpPr>
            <a:spLocks noGrp="1"/>
          </p:cNvSpPr>
          <p:nvPr>
            <p:ph sz="quarter" idx="1"/>
          </p:nvPr>
        </p:nvSpPr>
        <p:spPr/>
        <p:txBody>
          <a:bodyPr>
            <a:normAutofit fontScale="92500" lnSpcReduction="10000"/>
          </a:bodyPr>
          <a:lstStyle/>
          <a:p>
            <a:pPr marL="514350" indent="-514350">
              <a:buFont typeface="+mj-lt"/>
              <a:buAutoNum type="arabicPeriod"/>
            </a:pPr>
            <a:r>
              <a:rPr lang="en-US" dirty="0"/>
              <a:t>Neither of the cars (is/are) equipped with antilock brakes.</a:t>
            </a:r>
          </a:p>
          <a:p>
            <a:pPr marL="514350" indent="-514350">
              <a:buFont typeface="+mj-lt"/>
              <a:buAutoNum type="arabicPeriod"/>
            </a:pPr>
            <a:r>
              <a:rPr lang="en-US" dirty="0"/>
              <a:t>The flock of geese (was/were) startled by the shotgun blast.</a:t>
            </a:r>
          </a:p>
          <a:p>
            <a:pPr marL="514350" indent="-514350">
              <a:buFont typeface="+mj-lt"/>
              <a:buAutoNum type="arabicPeriod"/>
            </a:pPr>
            <a:r>
              <a:rPr lang="en-US" dirty="0"/>
              <a:t>The data on my computer (was/were) completely erased when the power failed.</a:t>
            </a:r>
          </a:p>
          <a:p>
            <a:pPr marL="514350" indent="-514350">
              <a:buFont typeface="+mj-lt"/>
              <a:buAutoNum type="arabicPeriod"/>
            </a:pPr>
            <a:r>
              <a:rPr lang="en-US" dirty="0"/>
              <a:t>Mathematics and history (is/are) my favorite subjects.</a:t>
            </a:r>
          </a:p>
          <a:p>
            <a:pPr marL="514350" indent="-514350">
              <a:buFont typeface="+mj-lt"/>
              <a:buAutoNum type="arabicPeriod"/>
            </a:pPr>
            <a:r>
              <a:rPr lang="en-US" dirty="0"/>
              <a:t>None of the roast (was/were) eaten.</a:t>
            </a:r>
          </a:p>
          <a:p>
            <a:pPr marL="514350" indent="-514350">
              <a:buFont typeface="+mj-lt"/>
              <a:buAutoNum type="arabicPeriod"/>
            </a:pPr>
            <a:r>
              <a:rPr lang="en-US" dirty="0"/>
              <a:t>All of the games (was/ were) play on real grass fields.</a:t>
            </a:r>
          </a:p>
          <a:p>
            <a:pPr marL="514350" indent="-514350">
              <a:buFont typeface="+mj-lt"/>
              <a:buAutoNum type="arabicPeriod"/>
            </a:pPr>
            <a:r>
              <a:rPr lang="en-US" u="sng" dirty="0"/>
              <a:t>Pride and Prejudice</a:t>
            </a:r>
            <a:r>
              <a:rPr lang="en-US" dirty="0"/>
              <a:t> (is/ are) my favorite Jane Austen novel.</a:t>
            </a:r>
            <a:endParaRPr lang="en-US" u="sng" dirty="0"/>
          </a:p>
          <a:p>
            <a:pPr marL="0" indent="0">
              <a:buNone/>
            </a:pPr>
            <a:endParaRPr lang="en-US" dirty="0"/>
          </a:p>
        </p:txBody>
      </p:sp>
    </p:spTree>
    <p:extLst>
      <p:ext uri="{BB962C8B-B14F-4D97-AF65-F5344CB8AC3E}">
        <p14:creationId xmlns:p14="http://schemas.microsoft.com/office/powerpoint/2010/main" val="2133010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Diction Practice </a:t>
            </a:r>
          </a:p>
        </p:txBody>
      </p:sp>
      <p:sp>
        <p:nvSpPr>
          <p:cNvPr id="3" name="Content Placeholder 2"/>
          <p:cNvSpPr>
            <a:spLocks noGrp="1"/>
          </p:cNvSpPr>
          <p:nvPr>
            <p:ph sz="quarter" idx="1"/>
          </p:nvPr>
        </p:nvSpPr>
        <p:spPr/>
        <p:txBody>
          <a:bodyPr>
            <a:normAutofit fontScale="77500" lnSpcReduction="20000"/>
          </a:bodyPr>
          <a:lstStyle/>
          <a:p>
            <a:pPr marL="0" indent="0">
              <a:buNone/>
            </a:pPr>
            <a:r>
              <a:rPr lang="en-US" sz="2800" dirty="0">
                <a:solidFill>
                  <a:srgbClr val="002060"/>
                </a:solidFill>
              </a:rPr>
              <a:t>“Once I am sure there’s nothing going on </a:t>
            </a:r>
          </a:p>
          <a:p>
            <a:pPr marL="0" indent="0">
              <a:buNone/>
            </a:pPr>
            <a:r>
              <a:rPr lang="en-US" sz="2800" dirty="0">
                <a:solidFill>
                  <a:srgbClr val="002060"/>
                </a:solidFill>
              </a:rPr>
              <a:t>I step inside, letting the door thud shut.” </a:t>
            </a:r>
            <a:r>
              <a:rPr lang="en-US" sz="2000" dirty="0"/>
              <a:t>-Phillip Larkin, “Church Going”</a:t>
            </a:r>
          </a:p>
          <a:p>
            <a:pPr marL="514350" indent="-514350">
              <a:buFont typeface="+mj-lt"/>
              <a:buAutoNum type="arabicPeriod"/>
            </a:pPr>
            <a:r>
              <a:rPr lang="en-US" sz="2800" dirty="0"/>
              <a:t>What feelings are evoked by the word </a:t>
            </a:r>
            <a:r>
              <a:rPr lang="en-US" sz="2800" i="1" dirty="0"/>
              <a:t>thud</a:t>
            </a:r>
            <a:r>
              <a:rPr lang="en-US" sz="2800" dirty="0"/>
              <a:t>?</a:t>
            </a:r>
          </a:p>
          <a:p>
            <a:pPr marL="514350" indent="-514350">
              <a:buFont typeface="+mj-lt"/>
              <a:buAutoNum type="arabicPeriod"/>
            </a:pPr>
            <a:r>
              <a:rPr lang="en-US" sz="2800" dirty="0"/>
              <a:t>How would the meaning change if the speaker let the door </a:t>
            </a:r>
            <a:r>
              <a:rPr lang="en-US" sz="2800" i="1" dirty="0"/>
              <a:t>slam</a:t>
            </a:r>
            <a:r>
              <a:rPr lang="en-US" sz="2800" dirty="0"/>
              <a:t> shut?</a:t>
            </a:r>
          </a:p>
          <a:p>
            <a:pPr marL="514350" indent="-514350">
              <a:buFont typeface="+mj-lt"/>
              <a:buAutoNum type="arabicPeriod"/>
            </a:pPr>
            <a:r>
              <a:rPr lang="en-US" sz="2800" dirty="0"/>
              <a:t>Describe the author’s diction (denotation/connotation, formal/informal, abstract/concrete, general/specific, colloquial, or technical)</a:t>
            </a:r>
          </a:p>
          <a:p>
            <a:pPr marL="514350" indent="-514350">
              <a:buFont typeface="+mj-lt"/>
              <a:buAutoNum type="arabicPeriod"/>
            </a:pPr>
            <a:r>
              <a:rPr lang="en-US" sz="2800" dirty="0"/>
              <a:t>Fill in the following chart. </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r>
              <a:rPr lang="en-US" sz="2800" dirty="0"/>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15281241"/>
              </p:ext>
            </p:extLst>
          </p:nvPr>
        </p:nvGraphicFramePr>
        <p:xfrm>
          <a:off x="152400" y="4267198"/>
          <a:ext cx="8839200" cy="246888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614793">
                <a:tc>
                  <a:txBody>
                    <a:bodyPr/>
                    <a:lstStyle/>
                    <a:p>
                      <a:r>
                        <a:rPr lang="en-US" dirty="0"/>
                        <a:t>Verbs</a:t>
                      </a:r>
                      <a:r>
                        <a:rPr lang="en-US" baseline="0" dirty="0"/>
                        <a:t> expressing the closing of a door.</a:t>
                      </a:r>
                      <a:endParaRPr lang="en-US" dirty="0"/>
                    </a:p>
                  </a:txBody>
                  <a:tcPr/>
                </a:tc>
                <a:tc>
                  <a:txBody>
                    <a:bodyPr/>
                    <a:lstStyle/>
                    <a:p>
                      <a:r>
                        <a:rPr lang="en-US" dirty="0"/>
                        <a:t>Feeling evoked by the verb.</a:t>
                      </a:r>
                    </a:p>
                  </a:txBody>
                  <a:tcPr/>
                </a:tc>
                <a:extLst>
                  <a:ext uri="{0D108BD9-81ED-4DB2-BD59-A6C34878D82A}">
                    <a16:rowId xmlns:a16="http://schemas.microsoft.com/office/drawing/2014/main" val="10000"/>
                  </a:ext>
                </a:extLst>
              </a:tr>
              <a:tr h="351311">
                <a:tc>
                  <a:txBody>
                    <a:bodyPr/>
                    <a:lstStyle/>
                    <a:p>
                      <a:r>
                        <a:rPr lang="en-US" dirty="0"/>
                        <a:t>1.</a:t>
                      </a:r>
                    </a:p>
                  </a:txBody>
                  <a:tcPr/>
                </a:tc>
                <a:tc>
                  <a:txBody>
                    <a:bodyPr/>
                    <a:lstStyle/>
                    <a:p>
                      <a:endParaRPr lang="en-US" dirty="0"/>
                    </a:p>
                  </a:txBody>
                  <a:tcPr/>
                </a:tc>
                <a:extLst>
                  <a:ext uri="{0D108BD9-81ED-4DB2-BD59-A6C34878D82A}">
                    <a16:rowId xmlns:a16="http://schemas.microsoft.com/office/drawing/2014/main" val="10001"/>
                  </a:ext>
                </a:extLst>
              </a:tr>
              <a:tr h="351311">
                <a:tc>
                  <a:txBody>
                    <a:bodyPr/>
                    <a:lstStyle/>
                    <a:p>
                      <a:r>
                        <a:rPr lang="en-US" dirty="0"/>
                        <a:t>2.</a:t>
                      </a:r>
                    </a:p>
                  </a:txBody>
                  <a:tcPr/>
                </a:tc>
                <a:tc>
                  <a:txBody>
                    <a:bodyPr/>
                    <a:lstStyle/>
                    <a:p>
                      <a:endParaRPr lang="en-US" dirty="0"/>
                    </a:p>
                  </a:txBody>
                  <a:tcPr/>
                </a:tc>
                <a:extLst>
                  <a:ext uri="{0D108BD9-81ED-4DB2-BD59-A6C34878D82A}">
                    <a16:rowId xmlns:a16="http://schemas.microsoft.com/office/drawing/2014/main" val="10002"/>
                  </a:ext>
                </a:extLst>
              </a:tr>
              <a:tr h="351311">
                <a:tc>
                  <a:txBody>
                    <a:bodyPr/>
                    <a:lstStyle/>
                    <a:p>
                      <a:r>
                        <a:rPr lang="en-US" dirty="0"/>
                        <a:t>3.</a:t>
                      </a:r>
                    </a:p>
                  </a:txBody>
                  <a:tcPr/>
                </a:tc>
                <a:tc>
                  <a:txBody>
                    <a:bodyPr/>
                    <a:lstStyle/>
                    <a:p>
                      <a:endParaRPr lang="en-US" dirty="0"/>
                    </a:p>
                  </a:txBody>
                  <a:tcPr/>
                </a:tc>
                <a:extLst>
                  <a:ext uri="{0D108BD9-81ED-4DB2-BD59-A6C34878D82A}">
                    <a16:rowId xmlns:a16="http://schemas.microsoft.com/office/drawing/2014/main" val="10003"/>
                  </a:ext>
                </a:extLst>
              </a:tr>
              <a:tr h="351311">
                <a:tc>
                  <a:txBody>
                    <a:bodyPr/>
                    <a:lstStyle/>
                    <a:p>
                      <a:r>
                        <a:rPr lang="en-US" dirty="0"/>
                        <a:t>4.</a:t>
                      </a:r>
                    </a:p>
                  </a:txBody>
                  <a:tcPr/>
                </a:tc>
                <a:tc>
                  <a:txBody>
                    <a:bodyPr/>
                    <a:lstStyle/>
                    <a:p>
                      <a:endParaRPr lang="en-US" dirty="0"/>
                    </a:p>
                  </a:txBody>
                  <a:tcPr/>
                </a:tc>
                <a:extLst>
                  <a:ext uri="{0D108BD9-81ED-4DB2-BD59-A6C34878D82A}">
                    <a16:rowId xmlns:a16="http://schemas.microsoft.com/office/drawing/2014/main" val="10004"/>
                  </a:ext>
                </a:extLst>
              </a:tr>
              <a:tr h="351311">
                <a:tc>
                  <a:txBody>
                    <a:bodyPr/>
                    <a:lstStyle/>
                    <a:p>
                      <a:r>
                        <a:rPr lang="en-US" dirty="0"/>
                        <a:t>5.</a:t>
                      </a:r>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9243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normAutofit fontScale="77500" lnSpcReduction="20000"/>
          </a:bodyPr>
          <a:lstStyle/>
          <a:p>
            <a:r>
              <a:rPr lang="en-US" sz="2800" dirty="0"/>
              <a:t>How is a culture created? </a:t>
            </a:r>
          </a:p>
          <a:p>
            <a:r>
              <a:rPr lang="en-US" sz="2800" dirty="0"/>
              <a:t>How does the manipulation of language impact how people believe, think, feel, and react?</a:t>
            </a:r>
          </a:p>
          <a:p>
            <a:r>
              <a:rPr lang="en-US" sz="2800" dirty="0"/>
              <a:t>How do culture, propaganda, and the government influence how people believe, think, feel, and react?</a:t>
            </a:r>
          </a:p>
          <a:p>
            <a:r>
              <a:rPr lang="en-US" sz="2800" dirty="0"/>
              <a:t>Is it possible for thoughts or words to be illegal?</a:t>
            </a:r>
          </a:p>
          <a:p>
            <a:r>
              <a:rPr lang="en-US" sz="2800" dirty="0"/>
              <a:t>To what extent does popular culture determine what our society values?</a:t>
            </a:r>
          </a:p>
          <a:p>
            <a:r>
              <a:rPr lang="en-US" sz="2800" dirty="0"/>
              <a:t>Is it possible to protect oneself from the influence of media, government, and propaganda?  Is it possible to be completely objective?</a:t>
            </a:r>
          </a:p>
          <a:p>
            <a:r>
              <a:rPr lang="en-US" sz="28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34870446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Lowest Animal</a:t>
            </a:r>
          </a:p>
        </p:txBody>
      </p:sp>
      <p:sp>
        <p:nvSpPr>
          <p:cNvPr id="3" name="Content Placeholder 2"/>
          <p:cNvSpPr>
            <a:spLocks noGrp="1"/>
          </p:cNvSpPr>
          <p:nvPr>
            <p:ph sz="quarter" idx="1"/>
          </p:nvPr>
        </p:nvSpPr>
        <p:spPr>
          <a:xfrm>
            <a:off x="301752" y="1527048"/>
            <a:ext cx="8503920" cy="5102352"/>
          </a:xfrm>
        </p:spPr>
        <p:txBody>
          <a:bodyPr>
            <a:normAutofit fontScale="77500" lnSpcReduction="20000"/>
          </a:bodyPr>
          <a:lstStyle/>
          <a:p>
            <a:pPr marL="514350" indent="-514350">
              <a:buFont typeface="+mj-lt"/>
              <a:buAutoNum type="arabicPeriod"/>
            </a:pPr>
            <a:r>
              <a:rPr lang="en-US" dirty="0"/>
              <a:t>How does Twain structure his essay?  How does the structure impact the meaning? What are the three generalizations Twain established as a result of his experiments?</a:t>
            </a:r>
          </a:p>
          <a:p>
            <a:pPr marL="514350" indent="-514350">
              <a:buFont typeface="+mj-lt"/>
              <a:buAutoNum type="arabicPeriod"/>
            </a:pPr>
            <a:r>
              <a:rPr lang="en-US" dirty="0"/>
              <a:t>Describe Twain’s diction.  What does his choice of diction indicate about his purpose, audience, and indirect subject?</a:t>
            </a:r>
          </a:p>
          <a:p>
            <a:pPr marL="514350" lvl="0" indent="-514350">
              <a:buFont typeface="+mj-lt"/>
              <a:buAutoNum type="arabicPeriod"/>
            </a:pPr>
            <a:r>
              <a:rPr lang="en-US" dirty="0"/>
              <a:t>What is Twain criticizing in his essay?  What specific changes in human nature does Twain hope his satire will encourage? Explain.  </a:t>
            </a:r>
          </a:p>
          <a:p>
            <a:pPr marL="514350" lvl="0" indent="-514350">
              <a:buFont typeface="+mj-lt"/>
              <a:buAutoNum type="arabicPeriod"/>
            </a:pPr>
            <a:r>
              <a:rPr lang="en-US" dirty="0"/>
              <a:t>Find 2 examples of hyperbole and irony in the essay. For what purpose is each device being used?  For each example, explain how the author’s literal diction differ from what is truly meant?  </a:t>
            </a:r>
          </a:p>
          <a:p>
            <a:pPr marL="514350" lvl="0" indent="-514350">
              <a:buFont typeface="+mj-lt"/>
              <a:buAutoNum type="arabicPeriod"/>
            </a:pPr>
            <a:r>
              <a:rPr lang="en-US" dirty="0"/>
              <a:t>How are tone, irony, and satire linked in the text?</a:t>
            </a:r>
          </a:p>
          <a:p>
            <a:pPr marL="514350" indent="-514350">
              <a:buFont typeface="+mj-lt"/>
              <a:buAutoNum type="arabicPeriod"/>
            </a:pPr>
            <a:r>
              <a:rPr lang="en-US" dirty="0"/>
              <a:t> Twain writes that “Man is the Animal that Blushes. He is the only one that does it – or has occasion to.” What does he mean?</a:t>
            </a:r>
          </a:p>
          <a:p>
            <a:pPr marL="514350" indent="-514350">
              <a:buFont typeface="+mj-lt"/>
              <a:buAutoNum type="arabicPeriod"/>
            </a:pPr>
            <a:r>
              <a:rPr lang="en-US" dirty="0"/>
              <a:t>Define juxtaposition.  How is it used in </a:t>
            </a:r>
            <a:r>
              <a:rPr lang="en-US"/>
              <a:t>this text?</a:t>
            </a:r>
            <a:br>
              <a:rPr lang="en-US" dirty="0"/>
            </a:br>
            <a:endParaRPr lang="en-US" dirty="0"/>
          </a:p>
          <a:p>
            <a:endParaRPr lang="en-US" dirty="0"/>
          </a:p>
        </p:txBody>
      </p:sp>
    </p:spTree>
    <p:extLst>
      <p:ext uri="{BB962C8B-B14F-4D97-AF65-F5344CB8AC3E}">
        <p14:creationId xmlns:p14="http://schemas.microsoft.com/office/powerpoint/2010/main" val="4042064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1/10/2019</a:t>
            </a:r>
          </a:p>
        </p:txBody>
      </p:sp>
      <p:sp>
        <p:nvSpPr>
          <p:cNvPr id="3" name="Content Placeholder 2"/>
          <p:cNvSpPr>
            <a:spLocks noGrp="1"/>
          </p:cNvSpPr>
          <p:nvPr>
            <p:ph sz="quarter" idx="1"/>
          </p:nvPr>
        </p:nvSpPr>
        <p:spPr/>
        <p:txBody>
          <a:bodyPr vert="horz" anchor="t">
            <a:normAutofit lnSpcReduction="10000"/>
          </a:bodyPr>
          <a:lstStyle/>
          <a:p>
            <a:r>
              <a:rPr lang="en-US" sz="3300" dirty="0">
                <a:solidFill>
                  <a:srgbClr val="C00000"/>
                </a:solidFill>
              </a:rPr>
              <a:t>Housekeeping- place homework on the right corner, sharpen your pencils, dispose of any trash etc.</a:t>
            </a:r>
          </a:p>
          <a:p>
            <a:pPr lvl="1"/>
            <a:r>
              <a:rPr lang="en-US" sz="2300" dirty="0">
                <a:solidFill>
                  <a:srgbClr val="C00000"/>
                </a:solidFill>
              </a:rPr>
              <a:t>Vocabulary Review</a:t>
            </a:r>
          </a:p>
          <a:p>
            <a:r>
              <a:rPr lang="en-US" dirty="0">
                <a:solidFill>
                  <a:srgbClr val="C00000"/>
                </a:solidFill>
              </a:rPr>
              <a:t>Review the Daily Objectives and Essential Questions</a:t>
            </a:r>
          </a:p>
          <a:p>
            <a:r>
              <a:rPr lang="en-US" dirty="0">
                <a:solidFill>
                  <a:srgbClr val="C00000"/>
                </a:solidFill>
              </a:rPr>
              <a:t>Subject Verb Agreement Review/Practice</a:t>
            </a:r>
          </a:p>
          <a:p>
            <a:r>
              <a:rPr lang="en-US" dirty="0">
                <a:solidFill>
                  <a:srgbClr val="C00000"/>
                </a:solidFill>
              </a:rPr>
              <a:t>Diction Practice</a:t>
            </a:r>
          </a:p>
          <a:p>
            <a:r>
              <a:rPr lang="en-US" dirty="0">
                <a:solidFill>
                  <a:srgbClr val="0070C0"/>
                </a:solidFill>
              </a:rPr>
              <a:t>Continue to Read, Annotate, and Analyze Literature Using Jordan’s “That Lean and Hungry Look”</a:t>
            </a:r>
          </a:p>
          <a:p>
            <a:r>
              <a:rPr lang="en-US" dirty="0">
                <a:solidFill>
                  <a:srgbClr val="C00000"/>
                </a:solidFill>
              </a:rPr>
              <a:t>Complete the Closure Questions</a:t>
            </a:r>
          </a:p>
          <a:p>
            <a:endParaRPr lang="en-US" dirty="0"/>
          </a:p>
        </p:txBody>
      </p:sp>
    </p:spTree>
    <p:extLst>
      <p:ext uri="{BB962C8B-B14F-4D97-AF65-F5344CB8AC3E}">
        <p14:creationId xmlns:p14="http://schemas.microsoft.com/office/powerpoint/2010/main" val="506843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1436980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normAutofit fontScale="77500" lnSpcReduction="20000"/>
          </a:bodyPr>
          <a:lstStyle/>
          <a:p>
            <a:r>
              <a:rPr lang="en-US" sz="2800" dirty="0"/>
              <a:t>How is a culture created? </a:t>
            </a:r>
          </a:p>
          <a:p>
            <a:r>
              <a:rPr lang="en-US" sz="2800" dirty="0"/>
              <a:t>How does the manipulation of language impact how people believe, think, feel, and react?</a:t>
            </a:r>
          </a:p>
          <a:p>
            <a:r>
              <a:rPr lang="en-US" sz="2800" dirty="0"/>
              <a:t>How do culture, propaganda, and the government influence how people believe, think, feel, and react?</a:t>
            </a:r>
          </a:p>
          <a:p>
            <a:r>
              <a:rPr lang="en-US" sz="2800" dirty="0"/>
              <a:t>Is it possible for thoughts or words to be illegal?</a:t>
            </a:r>
          </a:p>
          <a:p>
            <a:r>
              <a:rPr lang="en-US" sz="2800" dirty="0"/>
              <a:t>To what extent does popular culture determine what our society values?</a:t>
            </a:r>
          </a:p>
          <a:p>
            <a:r>
              <a:rPr lang="en-US" sz="2800" dirty="0"/>
              <a:t>Is it possible to protect oneself from the influence of media, government, and propaganda?  Is it possible to be completely objective?</a:t>
            </a:r>
          </a:p>
          <a:p>
            <a:r>
              <a:rPr lang="en-US" sz="2800" dirty="0"/>
              <a:t> What are the basic tools used by an author to manipulate the audience? As readers, how do we identify and analyze these tools?</a:t>
            </a:r>
          </a:p>
          <a:p>
            <a:pPr marL="0" indent="0">
              <a:buNone/>
            </a:pPr>
            <a:endParaRPr lang="en-US" dirty="0"/>
          </a:p>
        </p:txBody>
      </p:sp>
    </p:spTree>
    <p:extLst>
      <p:ext uri="{BB962C8B-B14F-4D97-AF65-F5344CB8AC3E}">
        <p14:creationId xmlns:p14="http://schemas.microsoft.com/office/powerpoint/2010/main" val="17418849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Subject Verb Agreement Practice</a:t>
            </a:r>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a:pPr>
            <a:r>
              <a:rPr lang="en-US" dirty="0"/>
              <a:t>Neither of the twins (is/are) allergic to penicillin.</a:t>
            </a:r>
          </a:p>
          <a:p>
            <a:pPr marL="514350" indent="-514350">
              <a:buFont typeface="+mj-lt"/>
              <a:buAutoNum type="arabicPeriod"/>
            </a:pPr>
            <a:r>
              <a:rPr lang="en-US" dirty="0"/>
              <a:t>Much of what I hear in those lectures (goes/go) in one ear and out the other.</a:t>
            </a:r>
          </a:p>
          <a:p>
            <a:pPr marL="514350" indent="-514350">
              <a:buFont typeface="+mj-lt"/>
              <a:buAutoNum type="arabicPeriod"/>
            </a:pPr>
            <a:r>
              <a:rPr lang="en-US" dirty="0"/>
              <a:t>Amy, along with Jamie and Jen, (is/are) apply to Mount Holyoke.</a:t>
            </a:r>
          </a:p>
          <a:p>
            <a:pPr marL="514350" indent="-514350">
              <a:buFont typeface="+mj-lt"/>
              <a:buAutoNum type="arabicPeriod"/>
            </a:pPr>
            <a:r>
              <a:rPr lang="en-US" dirty="0"/>
              <a:t>None of the books (was/were) considered fit for public consumption.</a:t>
            </a:r>
          </a:p>
          <a:p>
            <a:pPr marL="514350" indent="-514350">
              <a:buFont typeface="+mj-lt"/>
              <a:buAutoNum type="arabicPeriod"/>
            </a:pPr>
            <a:r>
              <a:rPr lang="en-US" dirty="0"/>
              <a:t>All of the eggplant (was/were) used to make the sauce.</a:t>
            </a:r>
          </a:p>
          <a:p>
            <a:pPr marL="514350" indent="-514350">
              <a:buFont typeface="+mj-lt"/>
              <a:buAutoNum type="arabicPeriod"/>
            </a:pPr>
            <a:r>
              <a:rPr lang="en-US" dirty="0"/>
              <a:t>Amid the lilies and wildflowers (was/were) one solitary rose.</a:t>
            </a:r>
          </a:p>
          <a:p>
            <a:pPr marL="514350" indent="-51435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41206193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Diction Practice-connotation/denotation, formal informal, colloquial(slang), technical, monosyllabic/polysyllabic </a:t>
            </a:r>
          </a:p>
        </p:txBody>
      </p:sp>
      <p:sp>
        <p:nvSpPr>
          <p:cNvPr id="3" name="Content Placeholder 2"/>
          <p:cNvSpPr>
            <a:spLocks noGrp="1"/>
          </p:cNvSpPr>
          <p:nvPr>
            <p:ph sz="quarter" idx="1"/>
          </p:nvPr>
        </p:nvSpPr>
        <p:spPr/>
        <p:txBody>
          <a:bodyPr/>
          <a:lstStyle/>
          <a:p>
            <a:pPr marL="0" indent="0">
              <a:buNone/>
            </a:pPr>
            <a:r>
              <a:rPr lang="en-US" dirty="0">
                <a:solidFill>
                  <a:srgbClr val="0070C0"/>
                </a:solidFill>
              </a:rPr>
              <a:t>“An aged man is but a paltry thing/A tattered coat upon a stick…”    –Yeats, “Sailing to Byzantium”</a:t>
            </a:r>
          </a:p>
          <a:p>
            <a:pPr marL="514350" indent="-514350">
              <a:buFont typeface="+mj-lt"/>
              <a:buAutoNum type="arabicPeriod"/>
            </a:pPr>
            <a:r>
              <a:rPr lang="en-US" dirty="0"/>
              <a:t>What picture is created by the use of the word “tattered?”</a:t>
            </a:r>
          </a:p>
          <a:p>
            <a:pPr marL="514350" indent="-514350">
              <a:buFont typeface="+mj-lt"/>
              <a:buAutoNum type="arabicPeriod"/>
            </a:pPr>
            <a:r>
              <a:rPr lang="en-US" dirty="0"/>
              <a:t>By understanding the connotations of the word “tattered,” what do we understand about the narrator’s attitude toward “an aged man?”</a:t>
            </a:r>
          </a:p>
          <a:p>
            <a:pPr marL="514350" indent="-514350">
              <a:buFont typeface="+mj-lt"/>
              <a:buAutoNum type="arabicPeriod"/>
            </a:pPr>
            <a:r>
              <a:rPr lang="en-US" dirty="0"/>
              <a:t>List three adjectives that can be used to describe a pair of shoes.  Each adjective should connote a different feeling about the shoes.</a:t>
            </a:r>
          </a:p>
        </p:txBody>
      </p:sp>
    </p:spTree>
    <p:extLst>
      <p:ext uri="{BB962C8B-B14F-4D97-AF65-F5344CB8AC3E}">
        <p14:creationId xmlns:p14="http://schemas.microsoft.com/office/powerpoint/2010/main" val="30331369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That Lean and Hungry Look</a:t>
            </a:r>
          </a:p>
        </p:txBody>
      </p:sp>
      <p:sp>
        <p:nvSpPr>
          <p:cNvPr id="3" name="Content Placeholder 2"/>
          <p:cNvSpPr>
            <a:spLocks noGrp="1"/>
          </p:cNvSpPr>
          <p:nvPr>
            <p:ph sz="quarter" idx="1"/>
          </p:nvPr>
        </p:nvSpPr>
        <p:spPr>
          <a:xfrm>
            <a:off x="301752" y="1527048"/>
            <a:ext cx="8503920" cy="4873752"/>
          </a:xfrm>
        </p:spPr>
        <p:txBody>
          <a:bodyPr>
            <a:normAutofit lnSpcReduction="10000"/>
          </a:bodyPr>
          <a:lstStyle/>
          <a:p>
            <a:pPr marL="0" indent="0">
              <a:buNone/>
            </a:pPr>
            <a:r>
              <a:rPr lang="en-US" dirty="0"/>
              <a:t>1. What can we infer about the intended audience, and what assumptions does Jordan make about her audience? </a:t>
            </a:r>
          </a:p>
          <a:p>
            <a:pPr marL="0" indent="0">
              <a:buNone/>
            </a:pPr>
            <a:r>
              <a:rPr lang="en-US" dirty="0"/>
              <a:t>2. The explicit purpose of the essay, but what is the implied purpose?</a:t>
            </a:r>
          </a:p>
          <a:p>
            <a:pPr marL="0" indent="0">
              <a:buNone/>
            </a:pPr>
            <a:r>
              <a:rPr lang="en-US" dirty="0"/>
              <a:t>3. How does Jordan use diction and irony to craft her  tone and achieve her purpose?</a:t>
            </a:r>
          </a:p>
          <a:p>
            <a:pPr marL="0" indent="0">
              <a:buNone/>
            </a:pPr>
            <a:r>
              <a:rPr lang="en-US" dirty="0"/>
              <a:t>4. What rhetorical devices does Jordan use to  help her to achieve her  purpose?</a:t>
            </a:r>
          </a:p>
          <a:p>
            <a:pPr marL="0" indent="0">
              <a:buNone/>
            </a:pPr>
            <a:r>
              <a:rPr lang="en-US" dirty="0"/>
              <a:t>5. What elements make this letter satirical and how are those elements different from the essays by Swift and Twain?  How are they similar.</a:t>
            </a:r>
          </a:p>
        </p:txBody>
      </p:sp>
    </p:spTree>
    <p:extLst>
      <p:ext uri="{BB962C8B-B14F-4D97-AF65-F5344CB8AC3E}">
        <p14:creationId xmlns:p14="http://schemas.microsoft.com/office/powerpoint/2010/main" val="2910563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1353D-C2C7-4D4A-A5E7-905F71C63A92}"/>
              </a:ext>
            </a:extLst>
          </p:cNvPr>
          <p:cNvSpPr>
            <a:spLocks noGrp="1"/>
          </p:cNvSpPr>
          <p:nvPr>
            <p:ph type="title"/>
          </p:nvPr>
        </p:nvSpPr>
        <p:spPr/>
        <p:txBody>
          <a:bodyPr/>
          <a:lstStyle/>
          <a:p>
            <a:r>
              <a:rPr lang="en-US" dirty="0"/>
              <a:t>Honors English II Agenda 1/11/2019</a:t>
            </a:r>
          </a:p>
        </p:txBody>
      </p:sp>
      <p:sp>
        <p:nvSpPr>
          <p:cNvPr id="3" name="Content Placeholder 2">
            <a:extLst>
              <a:ext uri="{FF2B5EF4-FFF2-40B4-BE49-F238E27FC236}">
                <a16:creationId xmlns:a16="http://schemas.microsoft.com/office/drawing/2014/main" id="{4E69296C-7B7B-41CC-9A9A-AFE21F627CEF}"/>
              </a:ext>
            </a:extLst>
          </p:cNvPr>
          <p:cNvSpPr>
            <a:spLocks noGrp="1"/>
          </p:cNvSpPr>
          <p:nvPr>
            <p:ph sz="quarter" idx="1"/>
          </p:nvPr>
        </p:nvSpPr>
        <p:spPr/>
        <p:txBody>
          <a:bodyPr vert="horz" anchor="t">
            <a:normAutofit/>
          </a:bodyPr>
          <a:lstStyle/>
          <a:p>
            <a:r>
              <a:rPr lang="en-US" dirty="0">
                <a:solidFill>
                  <a:srgbClr val="C00000"/>
                </a:solidFill>
              </a:rPr>
              <a:t>Housekeeping- place homework on the right corner, sharpen your pencils, dispose of any trash etc.</a:t>
            </a:r>
            <a:endParaRPr lang="en-US" dirty="0"/>
          </a:p>
          <a:p>
            <a:pPr lvl="1"/>
            <a:r>
              <a:rPr lang="en-US" dirty="0">
                <a:solidFill>
                  <a:srgbClr val="C00000"/>
                </a:solidFill>
              </a:rPr>
              <a:t>AOW on Right Corner</a:t>
            </a:r>
            <a:endParaRPr lang="en-US" dirty="0">
              <a:solidFill>
                <a:srgbClr val="1F497D"/>
              </a:solidFill>
            </a:endParaRPr>
          </a:p>
          <a:p>
            <a:r>
              <a:rPr lang="en-US" dirty="0">
                <a:solidFill>
                  <a:srgbClr val="C00000"/>
                </a:solidFill>
              </a:rPr>
              <a:t>Review the Essential Question and the Daily Objectives</a:t>
            </a:r>
            <a:endParaRPr lang="en-US" dirty="0"/>
          </a:p>
          <a:p>
            <a:r>
              <a:rPr lang="en-US" dirty="0">
                <a:solidFill>
                  <a:srgbClr val="C00000"/>
                </a:solidFill>
              </a:rPr>
              <a:t>Complete the Test and Paragraph</a:t>
            </a:r>
            <a:endParaRPr lang="en-US" dirty="0"/>
          </a:p>
          <a:p>
            <a:endParaRPr lang="en-US" dirty="0"/>
          </a:p>
        </p:txBody>
      </p:sp>
    </p:spTree>
    <p:extLst>
      <p:ext uri="{BB962C8B-B14F-4D97-AF65-F5344CB8AC3E}">
        <p14:creationId xmlns:p14="http://schemas.microsoft.com/office/powerpoint/2010/main" val="4248400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1/14/2019</a:t>
            </a:r>
          </a:p>
        </p:txBody>
      </p:sp>
      <p:sp>
        <p:nvSpPr>
          <p:cNvPr id="3" name="Content Placeholder 2"/>
          <p:cNvSpPr>
            <a:spLocks noGrp="1"/>
          </p:cNvSpPr>
          <p:nvPr>
            <p:ph sz="quarter" idx="1"/>
          </p:nvPr>
        </p:nvSpPr>
        <p:spPr/>
        <p:txBody>
          <a:bodyPr vert="horz" anchor="t">
            <a:normAutofit fontScale="92500" lnSpcReduction="10000"/>
          </a:bodyPr>
          <a:lstStyle/>
          <a:p>
            <a:r>
              <a:rPr lang="en-US" sz="3300" dirty="0">
                <a:solidFill>
                  <a:srgbClr val="C00000"/>
                </a:solidFill>
              </a:rPr>
              <a:t>Housekeeping- place homework on the right corner, sharpen your pencils, dispose of any trash etc.</a:t>
            </a:r>
          </a:p>
          <a:p>
            <a:pPr lvl="1"/>
            <a:r>
              <a:rPr lang="en-US" dirty="0">
                <a:solidFill>
                  <a:srgbClr val="C00000"/>
                </a:solidFill>
              </a:rPr>
              <a:t>Distribute AOW, BBR, and Vocabulary</a:t>
            </a:r>
          </a:p>
          <a:p>
            <a:r>
              <a:rPr lang="en-US" dirty="0">
                <a:solidFill>
                  <a:srgbClr val="C00000"/>
                </a:solidFill>
              </a:rPr>
              <a:t>Review the Daily Objectives and Essential Questions</a:t>
            </a:r>
          </a:p>
          <a:p>
            <a:r>
              <a:rPr lang="en-US" dirty="0">
                <a:solidFill>
                  <a:srgbClr val="0070C0"/>
                </a:solidFill>
              </a:rPr>
              <a:t>Pronoun Antecedent Agreement Practice</a:t>
            </a:r>
          </a:p>
          <a:p>
            <a:r>
              <a:rPr lang="en-US" dirty="0">
                <a:solidFill>
                  <a:srgbClr val="0070C0"/>
                </a:solidFill>
              </a:rPr>
              <a:t>Diction Practice</a:t>
            </a:r>
          </a:p>
          <a:p>
            <a:r>
              <a:rPr lang="en-US" dirty="0">
                <a:solidFill>
                  <a:srgbClr val="0070C0"/>
                </a:solidFill>
              </a:rPr>
              <a:t>Fallacious Reasoning Notes and Practice</a:t>
            </a:r>
          </a:p>
          <a:p>
            <a:r>
              <a:rPr lang="en-US" dirty="0">
                <a:solidFill>
                  <a:srgbClr val="0070C0"/>
                </a:solidFill>
              </a:rPr>
              <a:t>Complete New Analysis Due Friday</a:t>
            </a:r>
          </a:p>
          <a:p>
            <a:r>
              <a:rPr lang="en-US" dirty="0">
                <a:solidFill>
                  <a:srgbClr val="C00000"/>
                </a:solidFill>
              </a:rPr>
              <a:t>Complete the Closure Questions</a:t>
            </a:r>
          </a:p>
          <a:p>
            <a:endParaRPr lang="en-US" dirty="0"/>
          </a:p>
        </p:txBody>
      </p:sp>
    </p:spTree>
    <p:extLst>
      <p:ext uri="{BB962C8B-B14F-4D97-AF65-F5344CB8AC3E}">
        <p14:creationId xmlns:p14="http://schemas.microsoft.com/office/powerpoint/2010/main" val="16476653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Content Placeholder 2"/>
          <p:cNvSpPr>
            <a:spLocks noGrp="1"/>
          </p:cNvSpPr>
          <p:nvPr>
            <p:ph sz="quarter" idx="1"/>
          </p:nvPr>
        </p:nvSpPr>
        <p:spPr>
          <a:xfrm>
            <a:off x="301752" y="1527048"/>
            <a:ext cx="8503920" cy="4949952"/>
          </a:xfrm>
        </p:spPr>
        <p:txBody>
          <a:bodyPr>
            <a:normAutofit fontScale="925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262920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 of Speech Reminders</a:t>
            </a:r>
          </a:p>
        </p:txBody>
      </p:sp>
      <p:sp>
        <p:nvSpPr>
          <p:cNvPr id="3" name="Content Placeholder 2"/>
          <p:cNvSpPr>
            <a:spLocks noGrp="1"/>
          </p:cNvSpPr>
          <p:nvPr>
            <p:ph sz="quarter" idx="1"/>
          </p:nvPr>
        </p:nvSpPr>
        <p:spPr/>
        <p:txBody>
          <a:bodyPr/>
          <a:lstStyle/>
          <a:p>
            <a:r>
              <a:rPr lang="en-US" dirty="0"/>
              <a:t>The verb is the most important part of the sentence.  A verb is what conveys the essential meaning of a clause (clause: a string of words that convey an idea that contains a noun and a verb).</a:t>
            </a:r>
          </a:p>
          <a:p>
            <a:r>
              <a:rPr lang="en-US" dirty="0"/>
              <a:t>However, verbs are not easy to spot.  In which of the following sentences is “swim” used as a verb?</a:t>
            </a:r>
          </a:p>
          <a:p>
            <a:r>
              <a:rPr lang="en-US" i="1" dirty="0"/>
              <a:t>The ducks swim in the pond.</a:t>
            </a:r>
          </a:p>
          <a:p>
            <a:r>
              <a:rPr lang="en-US" i="1" dirty="0"/>
              <a:t>The ducks love to swim.</a:t>
            </a:r>
          </a:p>
          <a:p>
            <a:endParaRPr lang="en-US" dirty="0"/>
          </a:p>
        </p:txBody>
      </p:sp>
    </p:spTree>
    <p:extLst>
      <p:ext uri="{BB962C8B-B14F-4D97-AF65-F5344CB8AC3E}">
        <p14:creationId xmlns:p14="http://schemas.microsoft.com/office/powerpoint/2010/main" val="19064927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r>
              <a:rPr lang="en-US" sz="2400" dirty="0"/>
              <a:t>How is a culture created? </a:t>
            </a:r>
          </a:p>
          <a:p>
            <a:r>
              <a:rPr lang="en-US" sz="2400" dirty="0"/>
              <a:t>How does the manipulation of language impact how people believe, think, feel, and react?</a:t>
            </a:r>
          </a:p>
          <a:p>
            <a:r>
              <a:rPr lang="en-US" sz="2400" dirty="0"/>
              <a:t>How do culture, propaganda, and the government influence how people believe, think, feel, and react?</a:t>
            </a:r>
          </a:p>
          <a:p>
            <a:r>
              <a:rPr lang="en-US" sz="2400" dirty="0"/>
              <a:t>Is it possible for thoughts or words to be illegal?</a:t>
            </a:r>
          </a:p>
          <a:p>
            <a:r>
              <a:rPr lang="en-US" sz="2400" dirty="0"/>
              <a:t>To what extent does popular culture determine what our society values?</a:t>
            </a:r>
          </a:p>
          <a:p>
            <a:r>
              <a:rPr lang="en-US" sz="2400" dirty="0"/>
              <a:t>Is it possible to protect oneself from the influence of media, government, and propaganda?  Is it possible to be completely objective?</a:t>
            </a:r>
          </a:p>
          <a:p>
            <a:r>
              <a:rPr lang="en-US" sz="24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26082638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Grammar Review: Pronoun Antecedent Agreement </a:t>
            </a:r>
          </a:p>
        </p:txBody>
      </p:sp>
      <p:sp>
        <p:nvSpPr>
          <p:cNvPr id="3" name="Content Placeholder 2"/>
          <p:cNvSpPr>
            <a:spLocks noGrp="1"/>
          </p:cNvSpPr>
          <p:nvPr>
            <p:ph sz="quarter" idx="1"/>
          </p:nvPr>
        </p:nvSpPr>
        <p:spPr/>
        <p:txBody>
          <a:bodyPr>
            <a:normAutofit fontScale="92500" lnSpcReduction="20000"/>
          </a:bodyPr>
          <a:lstStyle/>
          <a:p>
            <a:r>
              <a:rPr lang="en-US" dirty="0"/>
              <a:t>A pronoun is a word (such as it, he, she, what, or that) that substitutes for a noun. A pronoun is either definite (like it, you, she, and I) and refers to a specified thing (or person or place or idea) or indefinite (like: anyone, neither, and those), and does not refer to a specific thing (or person or place or idea).</a:t>
            </a:r>
          </a:p>
          <a:p>
            <a:r>
              <a:rPr lang="en-US" dirty="0"/>
              <a:t>Every definite pronoun refers to (or takes the place of) a noun in the sentence, called the pronoun antecedent. The pronoun must agree in number (singular or plural) and kind (personal or impersonal) with its antecedent.</a:t>
            </a:r>
          </a:p>
          <a:p>
            <a:r>
              <a:rPr lang="en-US" dirty="0">
                <a:solidFill>
                  <a:srgbClr val="FF0000"/>
                </a:solidFill>
              </a:rPr>
              <a:t>Wrong: Everyone should brush their teeth three times a day. </a:t>
            </a:r>
            <a:r>
              <a:rPr lang="en-US" dirty="0"/>
              <a:t>Because everyone is singular, their is the wrong pronoun. </a:t>
            </a:r>
            <a:r>
              <a:rPr lang="en-US" dirty="0">
                <a:solidFill>
                  <a:srgbClr val="0070C0"/>
                </a:solidFill>
              </a:rPr>
              <a:t>Right: Everyone should brush his or her teeth three times a day</a:t>
            </a:r>
            <a:r>
              <a:rPr lang="en-US" dirty="0"/>
              <a:t>.</a:t>
            </a:r>
          </a:p>
          <a:p>
            <a:endParaRPr lang="en-US" dirty="0"/>
          </a:p>
        </p:txBody>
      </p:sp>
    </p:spTree>
    <p:extLst>
      <p:ext uri="{BB962C8B-B14F-4D97-AF65-F5344CB8AC3E}">
        <p14:creationId xmlns:p14="http://schemas.microsoft.com/office/powerpoint/2010/main" val="23380349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Pronoun Ambiguity</a:t>
            </a:r>
          </a:p>
        </p:txBody>
      </p:sp>
      <p:sp>
        <p:nvSpPr>
          <p:cNvPr id="3" name="Content Placeholder 2"/>
          <p:cNvSpPr>
            <a:spLocks noGrp="1"/>
          </p:cNvSpPr>
          <p:nvPr>
            <p:ph sz="quarter" idx="1"/>
          </p:nvPr>
        </p:nvSpPr>
        <p:spPr/>
        <p:txBody>
          <a:bodyPr/>
          <a:lstStyle/>
          <a:p>
            <a:r>
              <a:rPr lang="en-US" dirty="0"/>
              <a:t>The antecedent of a definite pronoun should be clear, not ambiguous.</a:t>
            </a:r>
          </a:p>
          <a:p>
            <a:r>
              <a:rPr lang="en-US" dirty="0"/>
              <a:t>Wrong: Roger told Mike that he was going to start the next game. </a:t>
            </a:r>
          </a:p>
          <a:p>
            <a:r>
              <a:rPr lang="en-US" dirty="0">
                <a:solidFill>
                  <a:srgbClr val="FF0000"/>
                </a:solidFill>
              </a:rPr>
              <a:t>Who was going to start? Roger or Mike? </a:t>
            </a:r>
          </a:p>
          <a:p>
            <a:r>
              <a:rPr lang="en-US" dirty="0"/>
              <a:t>Right: Mike learned that he was going to start the next game when Roger told him so.</a:t>
            </a:r>
          </a:p>
          <a:p>
            <a:endParaRPr lang="en-US" dirty="0"/>
          </a:p>
        </p:txBody>
      </p:sp>
    </p:spTree>
    <p:extLst>
      <p:ext uri="{BB962C8B-B14F-4D97-AF65-F5344CB8AC3E}">
        <p14:creationId xmlns:p14="http://schemas.microsoft.com/office/powerpoint/2010/main" val="13921672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Interrogative Pronouns</a:t>
            </a:r>
          </a:p>
        </p:txBody>
      </p:sp>
      <p:sp>
        <p:nvSpPr>
          <p:cNvPr id="3" name="Content Placeholder 2"/>
          <p:cNvSpPr>
            <a:spLocks noGrp="1"/>
          </p:cNvSpPr>
          <p:nvPr>
            <p:ph sz="quarter" idx="1"/>
          </p:nvPr>
        </p:nvSpPr>
        <p:spPr/>
        <p:txBody>
          <a:bodyPr>
            <a:normAutofit fontScale="92500" lnSpcReduction="10000"/>
          </a:bodyPr>
          <a:lstStyle/>
          <a:p>
            <a:r>
              <a:rPr lang="en-US" dirty="0"/>
              <a:t>An interrogative pronoun (like what, where, why, and when) usually asks a question or refers to an unknown, as in Where are my keys? But sometimes it can be used as a definite pronoun. When it is, remember two points:</a:t>
            </a:r>
          </a:p>
          <a:p>
            <a:r>
              <a:rPr lang="en-US" dirty="0"/>
              <a:t>Use </a:t>
            </a:r>
            <a:r>
              <a:rPr lang="en-US" u="sng" dirty="0"/>
              <a:t>what</a:t>
            </a:r>
            <a:r>
              <a:rPr lang="en-US" dirty="0"/>
              <a:t> only to refer to a thing, </a:t>
            </a:r>
            <a:r>
              <a:rPr lang="en-US" u="sng" dirty="0"/>
              <a:t>where</a:t>
            </a:r>
            <a:r>
              <a:rPr lang="en-US" dirty="0"/>
              <a:t> to refer to a place, </a:t>
            </a:r>
            <a:r>
              <a:rPr lang="en-US" u="sng" dirty="0"/>
              <a:t>when</a:t>
            </a:r>
            <a:r>
              <a:rPr lang="en-US" dirty="0"/>
              <a:t> to refer to a time, </a:t>
            </a:r>
            <a:r>
              <a:rPr lang="en-US" u="sng" dirty="0"/>
              <a:t>why</a:t>
            </a:r>
            <a:r>
              <a:rPr lang="en-US" dirty="0"/>
              <a:t> to refer to a reason, </a:t>
            </a:r>
            <a:r>
              <a:rPr lang="en-US" u="sng" dirty="0"/>
              <a:t>who</a:t>
            </a:r>
            <a:r>
              <a:rPr lang="en-US" dirty="0"/>
              <a:t> to refer to a person, and </a:t>
            </a:r>
            <a:r>
              <a:rPr lang="en-US" u="sng" dirty="0"/>
              <a:t>how </a:t>
            </a:r>
            <a:r>
              <a:rPr lang="en-US" dirty="0"/>
              <a:t>to refer to an explanation.</a:t>
            </a:r>
          </a:p>
          <a:p>
            <a:pPr lvl="1"/>
            <a:r>
              <a:rPr lang="en-US" dirty="0"/>
              <a:t>Wrong: An anachronism is when something doesn’t fit in with its time period. </a:t>
            </a:r>
          </a:p>
          <a:p>
            <a:pPr lvl="1"/>
            <a:r>
              <a:rPr lang="en-US" dirty="0"/>
              <a:t>An anachronism isn’t a time, is it? It’s a thing. </a:t>
            </a:r>
          </a:p>
          <a:p>
            <a:pPr lvl="1"/>
            <a:r>
              <a:rPr lang="en-US" dirty="0"/>
              <a:t>Right: An anachronism is something that doesn’t fit in with its time period.</a:t>
            </a:r>
          </a:p>
          <a:p>
            <a:endParaRPr lang="en-US" dirty="0"/>
          </a:p>
        </p:txBody>
      </p:sp>
    </p:spTree>
    <p:extLst>
      <p:ext uri="{BB962C8B-B14F-4D97-AF65-F5344CB8AC3E}">
        <p14:creationId xmlns:p14="http://schemas.microsoft.com/office/powerpoint/2010/main" val="18947290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Interrogative Pronouns</a:t>
            </a:r>
          </a:p>
        </p:txBody>
      </p:sp>
      <p:sp>
        <p:nvSpPr>
          <p:cNvPr id="3" name="Content Placeholder 2"/>
          <p:cNvSpPr>
            <a:spLocks noGrp="1"/>
          </p:cNvSpPr>
          <p:nvPr>
            <p:ph sz="quarter" idx="1"/>
          </p:nvPr>
        </p:nvSpPr>
        <p:spPr/>
        <p:txBody>
          <a:bodyPr/>
          <a:lstStyle/>
          <a:p>
            <a:r>
              <a:rPr lang="en-US" dirty="0"/>
              <a:t>When following a comma, an interrogative pronoun usually takes the immediately preceding noun as its antecedent. </a:t>
            </a:r>
          </a:p>
          <a:p>
            <a:pPr lvl="1"/>
            <a:r>
              <a:rPr lang="en-US" dirty="0"/>
              <a:t>Wrong: The actors will design their own </a:t>
            </a:r>
            <a:r>
              <a:rPr lang="en-US" dirty="0">
                <a:solidFill>
                  <a:srgbClr val="FF0000"/>
                </a:solidFill>
              </a:rPr>
              <a:t>sets, who </a:t>
            </a:r>
            <a:r>
              <a:rPr lang="en-US" dirty="0"/>
              <a:t>are participating in the workshop. </a:t>
            </a:r>
          </a:p>
          <a:p>
            <a:pPr lvl="1"/>
            <a:r>
              <a:rPr lang="en-US" dirty="0"/>
              <a:t>This is awkward because the sets are not what the pronoun who is logically referring to. </a:t>
            </a:r>
          </a:p>
          <a:p>
            <a:pPr lvl="1"/>
            <a:r>
              <a:rPr lang="en-US" dirty="0"/>
              <a:t>Right: The </a:t>
            </a:r>
            <a:r>
              <a:rPr lang="en-US" dirty="0">
                <a:solidFill>
                  <a:srgbClr val="FF0000"/>
                </a:solidFill>
              </a:rPr>
              <a:t>actors who</a:t>
            </a:r>
            <a:r>
              <a:rPr lang="en-US" dirty="0"/>
              <a:t> are participating in the workshop will design their own sets.</a:t>
            </a:r>
          </a:p>
          <a:p>
            <a:endParaRPr lang="en-US" dirty="0"/>
          </a:p>
        </p:txBody>
      </p:sp>
    </p:spTree>
    <p:extLst>
      <p:ext uri="{BB962C8B-B14F-4D97-AF65-F5344CB8AC3E}">
        <p14:creationId xmlns:p14="http://schemas.microsoft.com/office/powerpoint/2010/main" val="1143052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Pronoun Consistency</a:t>
            </a:r>
          </a:p>
        </p:txBody>
      </p:sp>
      <p:sp>
        <p:nvSpPr>
          <p:cNvPr id="3" name="Content Placeholder 2"/>
          <p:cNvSpPr>
            <a:spLocks noGrp="1"/>
          </p:cNvSpPr>
          <p:nvPr>
            <p:ph sz="quarter" idx="1"/>
          </p:nvPr>
        </p:nvSpPr>
        <p:spPr/>
        <p:txBody>
          <a:bodyPr/>
          <a:lstStyle/>
          <a:p>
            <a:r>
              <a:rPr lang="en-US" dirty="0"/>
              <a:t>Be consistent with any pronouns you use to refer to the same thing more than once in a sentence. </a:t>
            </a:r>
          </a:p>
          <a:p>
            <a:pPr lvl="1"/>
            <a:r>
              <a:rPr lang="en-US" dirty="0"/>
              <a:t>Wrong: Even when </a:t>
            </a:r>
            <a:r>
              <a:rPr lang="en-US" dirty="0">
                <a:solidFill>
                  <a:srgbClr val="FF0000"/>
                </a:solidFill>
              </a:rPr>
              <a:t>one</a:t>
            </a:r>
            <a:r>
              <a:rPr lang="en-US" dirty="0"/>
              <a:t> is dieting, </a:t>
            </a:r>
            <a:r>
              <a:rPr lang="en-US" dirty="0">
                <a:solidFill>
                  <a:srgbClr val="FF0000"/>
                </a:solidFill>
              </a:rPr>
              <a:t>you</a:t>
            </a:r>
            <a:r>
              <a:rPr lang="en-US" dirty="0"/>
              <a:t> should always try to get enough vitamins. </a:t>
            </a:r>
          </a:p>
          <a:p>
            <a:pPr lvl="1"/>
            <a:r>
              <a:rPr lang="en-US" dirty="0"/>
              <a:t>It sounds like we can’t make up our minds about whom we’re talking to! </a:t>
            </a:r>
          </a:p>
          <a:p>
            <a:pPr lvl="1"/>
            <a:r>
              <a:rPr lang="en-US" dirty="0"/>
              <a:t>Right: Even when </a:t>
            </a:r>
            <a:r>
              <a:rPr lang="en-US" dirty="0">
                <a:solidFill>
                  <a:srgbClr val="FF0000"/>
                </a:solidFill>
              </a:rPr>
              <a:t>one</a:t>
            </a:r>
            <a:r>
              <a:rPr lang="en-US" dirty="0"/>
              <a:t> is dieting, </a:t>
            </a:r>
            <a:r>
              <a:rPr lang="en-US" dirty="0">
                <a:solidFill>
                  <a:srgbClr val="FF0000"/>
                </a:solidFill>
              </a:rPr>
              <a:t>one</a:t>
            </a:r>
            <a:r>
              <a:rPr lang="en-US" dirty="0"/>
              <a:t> should always try to get enough vitamins.</a:t>
            </a:r>
          </a:p>
          <a:p>
            <a:endParaRPr lang="en-US" dirty="0"/>
          </a:p>
        </p:txBody>
      </p:sp>
    </p:spTree>
    <p:extLst>
      <p:ext uri="{BB962C8B-B14F-4D97-AF65-F5344CB8AC3E}">
        <p14:creationId xmlns:p14="http://schemas.microsoft.com/office/powerpoint/2010/main" val="8581648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a:t>
            </a:r>
          </a:p>
        </p:txBody>
      </p:sp>
      <p:sp>
        <p:nvSpPr>
          <p:cNvPr id="3" name="Content Placeholder 2"/>
          <p:cNvSpPr>
            <a:spLocks noGrp="1"/>
          </p:cNvSpPr>
          <p:nvPr>
            <p:ph sz="quarter" idx="1"/>
          </p:nvPr>
        </p:nvSpPr>
        <p:spPr/>
        <p:txBody>
          <a:bodyPr>
            <a:normAutofit fontScale="85000" lnSpcReduction="20000"/>
          </a:bodyPr>
          <a:lstStyle/>
          <a:p>
            <a:pPr marL="514350" indent="-514350">
              <a:buFont typeface="+mj-lt"/>
              <a:buAutoNum type="arabicPeriod"/>
            </a:pPr>
            <a:r>
              <a:rPr lang="en-US" dirty="0"/>
              <a:t>Name three definite pronouns:</a:t>
            </a:r>
          </a:p>
          <a:p>
            <a:pPr marL="514350" indent="-514350">
              <a:buFont typeface="+mj-lt"/>
              <a:buAutoNum type="arabicPeriod"/>
            </a:pPr>
            <a:r>
              <a:rPr lang="en-US" dirty="0"/>
              <a:t>Name three indefinite pronouns:</a:t>
            </a:r>
          </a:p>
          <a:p>
            <a:pPr marL="514350" indent="-514350">
              <a:buFont typeface="+mj-lt"/>
              <a:buAutoNum type="arabicPeriod"/>
            </a:pPr>
            <a:r>
              <a:rPr lang="en-US" dirty="0"/>
              <a:t>Every ____________________ pronoun requires a specific antecedent. </a:t>
            </a:r>
          </a:p>
          <a:p>
            <a:pPr marL="514350" indent="-514350">
              <a:buFont typeface="+mj-lt"/>
              <a:buAutoNum type="arabicPeriod"/>
            </a:pPr>
            <a:r>
              <a:rPr lang="en-US" dirty="0"/>
              <a:t>What is an antecedent? </a:t>
            </a:r>
          </a:p>
          <a:p>
            <a:pPr marL="514350" indent="-514350">
              <a:buFont typeface="+mj-lt"/>
              <a:buAutoNum type="arabicPeriod"/>
            </a:pPr>
            <a:r>
              <a:rPr lang="en-US" dirty="0"/>
              <a:t>After each interrogative pronoun, write what kind of noun it must represent.</a:t>
            </a:r>
          </a:p>
          <a:p>
            <a:pPr marL="514350" indent="-514350">
              <a:buFont typeface="+mj-lt"/>
              <a:buAutoNum type="arabicPeriod"/>
            </a:pPr>
            <a:r>
              <a:rPr lang="en-US" dirty="0"/>
              <a:t>what ____________________ </a:t>
            </a:r>
          </a:p>
          <a:p>
            <a:pPr marL="514350" indent="-514350">
              <a:buFont typeface="+mj-lt"/>
              <a:buAutoNum type="arabicPeriod"/>
            </a:pPr>
            <a:r>
              <a:rPr lang="en-US" dirty="0"/>
              <a:t>where ____________________ </a:t>
            </a:r>
          </a:p>
          <a:p>
            <a:pPr marL="514350" indent="-514350">
              <a:buFont typeface="+mj-lt"/>
              <a:buAutoNum type="arabicPeriod"/>
            </a:pPr>
            <a:r>
              <a:rPr lang="en-US" dirty="0"/>
              <a:t>how ____________________</a:t>
            </a:r>
          </a:p>
          <a:p>
            <a:pPr marL="514350" indent="-514350">
              <a:buFont typeface="+mj-lt"/>
              <a:buAutoNum type="arabicPeriod"/>
            </a:pPr>
            <a:r>
              <a:rPr lang="en-US" dirty="0"/>
              <a:t>when ____________________ </a:t>
            </a:r>
          </a:p>
          <a:p>
            <a:pPr marL="514350" indent="-514350">
              <a:buFont typeface="+mj-lt"/>
              <a:buAutoNum type="arabicPeriod"/>
            </a:pPr>
            <a:r>
              <a:rPr lang="en-US" dirty="0"/>
              <a:t>why ____________________ </a:t>
            </a:r>
          </a:p>
          <a:p>
            <a:pPr marL="514350" indent="-514350">
              <a:buFont typeface="+mj-lt"/>
              <a:buAutoNum type="arabicPeriod"/>
            </a:pPr>
            <a:r>
              <a:rPr lang="en-US" dirty="0"/>
              <a:t>who ____________________</a:t>
            </a:r>
          </a:p>
          <a:p>
            <a:endParaRPr lang="en-US" dirty="0"/>
          </a:p>
        </p:txBody>
      </p:sp>
    </p:spTree>
    <p:extLst>
      <p:ext uri="{BB962C8B-B14F-4D97-AF65-F5344CB8AC3E}">
        <p14:creationId xmlns:p14="http://schemas.microsoft.com/office/powerpoint/2010/main" val="35251048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Analyzing a Text:</a:t>
            </a:r>
          </a:p>
        </p:txBody>
      </p:sp>
      <p:sp>
        <p:nvSpPr>
          <p:cNvPr id="3" name="Content Placeholder 2"/>
          <p:cNvSpPr>
            <a:spLocks noGrp="1"/>
          </p:cNvSpPr>
          <p:nvPr>
            <p:ph sz="quarter" idx="1"/>
          </p:nvPr>
        </p:nvSpPr>
        <p:spPr/>
        <p:txBody>
          <a:bodyPr/>
          <a:lstStyle/>
          <a:p>
            <a:r>
              <a:rPr lang="en-US" dirty="0"/>
              <a:t>The audience must consider: The </a:t>
            </a:r>
            <a:r>
              <a:rPr lang="en-US" dirty="0">
                <a:solidFill>
                  <a:srgbClr val="0070C0"/>
                </a:solidFill>
              </a:rPr>
              <a:t>writer’s purpose (types of appeal)</a:t>
            </a:r>
            <a:r>
              <a:rPr lang="en-US" dirty="0"/>
              <a:t>, </a:t>
            </a:r>
            <a:r>
              <a:rPr lang="en-US" dirty="0">
                <a:solidFill>
                  <a:srgbClr val="FF0000"/>
                </a:solidFill>
              </a:rPr>
              <a:t>the effects of a work</a:t>
            </a:r>
            <a:r>
              <a:rPr lang="en-US" dirty="0"/>
              <a:t>, </a:t>
            </a:r>
            <a:r>
              <a:rPr lang="en-US" dirty="0">
                <a:solidFill>
                  <a:srgbClr val="00B050"/>
                </a:solidFill>
              </a:rPr>
              <a:t>the levels of meaning, </a:t>
            </a:r>
            <a:r>
              <a:rPr lang="en-US" dirty="0">
                <a:solidFill>
                  <a:srgbClr val="7030A0"/>
                </a:solidFill>
              </a:rPr>
              <a:t>and organization.</a:t>
            </a:r>
            <a:endParaRPr lang="en-US" dirty="0"/>
          </a:p>
          <a:p>
            <a:r>
              <a:rPr lang="en-US" dirty="0">
                <a:solidFill>
                  <a:srgbClr val="0070C0"/>
                </a:solidFill>
              </a:rPr>
              <a:t>A writer or speaker uses argumentation to convince readers or hearers of the truth (or falsehood) of a claim. It focuses on both the topic at hand and the audience.  (It seeks to influence the audience through the use of rhetoric.)  </a:t>
            </a:r>
          </a:p>
          <a:p>
            <a:endParaRPr lang="en-US" dirty="0"/>
          </a:p>
        </p:txBody>
      </p:sp>
    </p:spTree>
    <p:extLst>
      <p:ext uri="{BB962C8B-B14F-4D97-AF65-F5344CB8AC3E}">
        <p14:creationId xmlns:p14="http://schemas.microsoft.com/office/powerpoint/2010/main" val="6599359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Appeals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96948108"/>
              </p:ext>
            </p:extLst>
          </p:nvPr>
        </p:nvGraphicFramePr>
        <p:xfrm>
          <a:off x="301752" y="1447800"/>
          <a:ext cx="8534399" cy="5337175"/>
        </p:xfrm>
        <a:graphic>
          <a:graphicData uri="http://schemas.openxmlformats.org/drawingml/2006/table">
            <a:tbl>
              <a:tblPr/>
              <a:tblGrid>
                <a:gridCol w="2727489">
                  <a:extLst>
                    <a:ext uri="{9D8B030D-6E8A-4147-A177-3AD203B41FA5}">
                      <a16:colId xmlns:a16="http://schemas.microsoft.com/office/drawing/2014/main" val="20000"/>
                    </a:ext>
                  </a:extLst>
                </a:gridCol>
                <a:gridCol w="2903455">
                  <a:extLst>
                    <a:ext uri="{9D8B030D-6E8A-4147-A177-3AD203B41FA5}">
                      <a16:colId xmlns:a16="http://schemas.microsoft.com/office/drawing/2014/main" val="20001"/>
                    </a:ext>
                  </a:extLst>
                </a:gridCol>
                <a:gridCol w="2903455">
                  <a:extLst>
                    <a:ext uri="{9D8B030D-6E8A-4147-A177-3AD203B41FA5}">
                      <a16:colId xmlns:a16="http://schemas.microsoft.com/office/drawing/2014/main" val="20002"/>
                    </a:ext>
                  </a:extLst>
                </a:gridCol>
              </a:tblGrid>
              <a:tr h="653358">
                <a:tc>
                  <a:txBody>
                    <a:bodyPr/>
                    <a:lstStyle/>
                    <a:p>
                      <a:pPr algn="ctr"/>
                      <a:r>
                        <a:rPr lang="en-US" b="1" dirty="0">
                          <a:solidFill>
                            <a:schemeClr val="tx1"/>
                          </a:solidFill>
                          <a:effectLst/>
                        </a:rPr>
                        <a:t>Rational Appeals (logos)</a:t>
                      </a:r>
                      <a:endParaRPr lang="en-US" dirty="0">
                        <a:solidFill>
                          <a:schemeClr val="tx1"/>
                        </a:solidFill>
                        <a:effectLst/>
                      </a:endParaRPr>
                    </a:p>
                  </a:txBody>
                  <a:tcPr marL="19050" marR="19050" marT="19050" marB="19050" anchor="ctr">
                    <a:lnL>
                      <a:noFill/>
                    </a:lnL>
                    <a:lnR>
                      <a:noFill/>
                    </a:lnR>
                    <a:lnT>
                      <a:noFill/>
                    </a:lnT>
                    <a:lnB>
                      <a:noFill/>
                    </a:lnB>
                  </a:tcPr>
                </a:tc>
                <a:tc>
                  <a:txBody>
                    <a:bodyPr/>
                    <a:lstStyle/>
                    <a:p>
                      <a:pPr algn="ctr"/>
                      <a:r>
                        <a:rPr lang="en-US" b="1" dirty="0">
                          <a:solidFill>
                            <a:srgbClr val="FF0000"/>
                          </a:solidFill>
                          <a:effectLst/>
                        </a:rPr>
                        <a:t>Emotional Appeals (pathos)</a:t>
                      </a:r>
                      <a:endParaRPr lang="en-US" dirty="0">
                        <a:solidFill>
                          <a:srgbClr val="FF0000"/>
                        </a:solidFill>
                        <a:effectLst/>
                      </a:endParaRPr>
                    </a:p>
                  </a:txBody>
                  <a:tcPr marL="19050" marR="19050" marT="19050" marB="19050" anchor="ctr">
                    <a:lnL>
                      <a:noFill/>
                    </a:lnL>
                    <a:lnR>
                      <a:noFill/>
                    </a:lnR>
                    <a:lnT>
                      <a:noFill/>
                    </a:lnT>
                    <a:lnB>
                      <a:noFill/>
                    </a:lnB>
                  </a:tcPr>
                </a:tc>
                <a:tc>
                  <a:txBody>
                    <a:bodyPr/>
                    <a:lstStyle/>
                    <a:p>
                      <a:pPr algn="ctr"/>
                      <a:r>
                        <a:rPr lang="en-US" b="1" dirty="0">
                          <a:solidFill>
                            <a:srgbClr val="0033CC"/>
                          </a:solidFill>
                          <a:effectLst/>
                        </a:rPr>
                        <a:t>Character</a:t>
                      </a:r>
                      <a:r>
                        <a:rPr lang="en-US" b="1" baseline="0" dirty="0">
                          <a:solidFill>
                            <a:srgbClr val="0033CC"/>
                          </a:solidFill>
                          <a:effectLst/>
                        </a:rPr>
                        <a:t> Appeals (Ethos)</a:t>
                      </a:r>
                      <a:endParaRPr lang="en-US" b="1" dirty="0">
                        <a:solidFill>
                          <a:srgbClr val="0033CC"/>
                        </a:solidFill>
                        <a:effectLst/>
                      </a:endParaRPr>
                    </a:p>
                  </a:txBody>
                  <a:tcPr marL="19050" marR="19050" marT="19050" marB="19050" anchor="ctr">
                    <a:lnL>
                      <a:noFill/>
                    </a:lnL>
                    <a:lnR>
                      <a:noFill/>
                    </a:lnR>
                    <a:lnT>
                      <a:noFill/>
                    </a:lnT>
                    <a:lnB>
                      <a:noFill/>
                    </a:lnB>
                  </a:tcPr>
                </a:tc>
                <a:extLst>
                  <a:ext uri="{0D108BD9-81ED-4DB2-BD59-A6C34878D82A}">
                    <a16:rowId xmlns:a16="http://schemas.microsoft.com/office/drawing/2014/main" val="10000"/>
                  </a:ext>
                </a:extLst>
              </a:tr>
              <a:tr h="4683817">
                <a:tc>
                  <a:txBody>
                    <a:bodyPr/>
                    <a:lstStyle/>
                    <a:p>
                      <a:pPr algn="l"/>
                      <a:r>
                        <a:rPr lang="en-US" dirty="0">
                          <a:solidFill>
                            <a:schemeClr val="tx1"/>
                          </a:solidFill>
                          <a:effectLst/>
                        </a:rPr>
                        <a:t>appeal to logical reasoning ability of readers</a:t>
                      </a:r>
                    </a:p>
                    <a:p>
                      <a:pPr algn="l"/>
                      <a:endParaRPr lang="en-US" dirty="0">
                        <a:solidFill>
                          <a:schemeClr val="tx1"/>
                        </a:solidFill>
                        <a:effectLst/>
                      </a:endParaRPr>
                    </a:p>
                    <a:p>
                      <a:pPr algn="l"/>
                      <a:r>
                        <a:rPr lang="en-US" dirty="0">
                          <a:solidFill>
                            <a:schemeClr val="tx1"/>
                          </a:solidFill>
                          <a:effectLst/>
                        </a:rPr>
                        <a:t>May Include:</a:t>
                      </a:r>
                    </a:p>
                    <a:p>
                      <a:pPr algn="l">
                        <a:buFont typeface="Arial" panose="020B0604020202020204" pitchFamily="34" charset="0"/>
                        <a:buChar char="•"/>
                      </a:pPr>
                      <a:r>
                        <a:rPr lang="en-US" dirty="0">
                          <a:solidFill>
                            <a:schemeClr val="tx1"/>
                          </a:solidFill>
                          <a:effectLst/>
                        </a:rPr>
                        <a:t>facts</a:t>
                      </a:r>
                    </a:p>
                    <a:p>
                      <a:pPr algn="l">
                        <a:buFont typeface="Arial" panose="020B0604020202020204" pitchFamily="34" charset="0"/>
                        <a:buChar char="•"/>
                      </a:pPr>
                      <a:r>
                        <a:rPr lang="en-US" dirty="0">
                          <a:solidFill>
                            <a:schemeClr val="tx1"/>
                          </a:solidFill>
                          <a:effectLst/>
                        </a:rPr>
                        <a:t>case studies</a:t>
                      </a:r>
                    </a:p>
                    <a:p>
                      <a:pPr algn="l">
                        <a:buFont typeface="Arial" panose="020B0604020202020204" pitchFamily="34" charset="0"/>
                        <a:buChar char="•"/>
                      </a:pPr>
                      <a:r>
                        <a:rPr lang="en-US" dirty="0">
                          <a:solidFill>
                            <a:schemeClr val="tx1"/>
                          </a:solidFill>
                          <a:effectLst/>
                        </a:rPr>
                        <a:t>statistics</a:t>
                      </a:r>
                    </a:p>
                    <a:p>
                      <a:pPr algn="l">
                        <a:buFont typeface="Arial" panose="020B0604020202020204" pitchFamily="34" charset="0"/>
                        <a:buChar char="•"/>
                      </a:pPr>
                      <a:r>
                        <a:rPr lang="en-US" dirty="0">
                          <a:solidFill>
                            <a:schemeClr val="tx1"/>
                          </a:solidFill>
                          <a:effectLst/>
                        </a:rPr>
                        <a:t>experiments</a:t>
                      </a:r>
                    </a:p>
                    <a:p>
                      <a:pPr algn="l">
                        <a:buFont typeface="Arial" panose="020B0604020202020204" pitchFamily="34" charset="0"/>
                        <a:buChar char="•"/>
                      </a:pPr>
                      <a:r>
                        <a:rPr lang="en-US" dirty="0">
                          <a:solidFill>
                            <a:schemeClr val="tx1"/>
                          </a:solidFill>
                          <a:effectLst/>
                        </a:rPr>
                        <a:t>logical reasoning</a:t>
                      </a:r>
                    </a:p>
                    <a:p>
                      <a:pPr algn="l">
                        <a:buFont typeface="Arial" panose="020B0604020202020204" pitchFamily="34" charset="0"/>
                        <a:buChar char="•"/>
                      </a:pPr>
                      <a:r>
                        <a:rPr lang="en-US" dirty="0">
                          <a:solidFill>
                            <a:schemeClr val="tx1"/>
                          </a:solidFill>
                          <a:effectLst/>
                        </a:rPr>
                        <a:t>analogies</a:t>
                      </a:r>
                    </a:p>
                    <a:p>
                      <a:pPr algn="l">
                        <a:buFont typeface="Arial" panose="020B0604020202020204" pitchFamily="34" charset="0"/>
                        <a:buChar char="•"/>
                      </a:pPr>
                      <a:r>
                        <a:rPr lang="en-US" dirty="0">
                          <a:solidFill>
                            <a:schemeClr val="tx1"/>
                          </a:solidFill>
                          <a:effectLst/>
                        </a:rPr>
                        <a:t>anecdotes</a:t>
                      </a:r>
                    </a:p>
                    <a:p>
                      <a:pPr algn="l">
                        <a:buFont typeface="Arial" panose="020B0604020202020204" pitchFamily="34" charset="0"/>
                        <a:buChar char="•"/>
                      </a:pPr>
                      <a:r>
                        <a:rPr lang="en-US" dirty="0">
                          <a:solidFill>
                            <a:schemeClr val="tx1"/>
                          </a:solidFill>
                          <a:effectLst/>
                        </a:rPr>
                        <a:t>authority voices</a:t>
                      </a:r>
                    </a:p>
                  </a:txBody>
                  <a:tcPr marL="19050" marR="19050" marT="19050" marB="19050">
                    <a:lnL>
                      <a:noFill/>
                    </a:lnL>
                    <a:lnR>
                      <a:noFill/>
                    </a:lnR>
                    <a:lnT>
                      <a:noFill/>
                    </a:lnT>
                    <a:lnB>
                      <a:noFill/>
                    </a:lnB>
                  </a:tcPr>
                </a:tc>
                <a:tc>
                  <a:txBody>
                    <a:bodyPr/>
                    <a:lstStyle/>
                    <a:p>
                      <a:pPr marL="0" indent="0">
                        <a:buFont typeface="Arial" panose="020B0604020202020204" pitchFamily="34" charset="0"/>
                        <a:buNone/>
                      </a:pPr>
                      <a:r>
                        <a:rPr kumimoji="0" lang="en-US" b="0" i="0" kern="1200" dirty="0">
                          <a:solidFill>
                            <a:srgbClr val="FF0000"/>
                          </a:solidFill>
                          <a:effectLst/>
                          <a:latin typeface="+mn-lt"/>
                          <a:ea typeface="+mn-ea"/>
                          <a:cs typeface="+mn-cs"/>
                        </a:rPr>
                        <a:t>appeal to beliefs and feelings</a:t>
                      </a:r>
                      <a:br>
                        <a:rPr kumimoji="0" lang="en-US" b="0" i="0" kern="1200" dirty="0">
                          <a:solidFill>
                            <a:srgbClr val="FF0000"/>
                          </a:solidFill>
                          <a:effectLst/>
                          <a:latin typeface="+mn-lt"/>
                          <a:ea typeface="+mn-ea"/>
                          <a:cs typeface="+mn-cs"/>
                        </a:rPr>
                      </a:br>
                      <a:r>
                        <a:rPr kumimoji="0" lang="en-US" b="1" i="0" kern="1200" dirty="0">
                          <a:solidFill>
                            <a:srgbClr val="FF0000"/>
                          </a:solidFill>
                          <a:effectLst/>
                          <a:latin typeface="+mn-lt"/>
                          <a:ea typeface="+mn-ea"/>
                          <a:cs typeface="+mn-cs"/>
                        </a:rPr>
                        <a:t>Higher emotions</a:t>
                      </a:r>
                    </a:p>
                    <a:p>
                      <a:pPr marL="285750" indent="-285750">
                        <a:buFont typeface="Arial" panose="020B0604020202020204" pitchFamily="34" charset="0"/>
                        <a:buChar char="•"/>
                      </a:pPr>
                      <a:r>
                        <a:rPr kumimoji="0" lang="en-US" b="0" i="0" kern="1200" dirty="0">
                          <a:solidFill>
                            <a:srgbClr val="FF0000"/>
                          </a:solidFill>
                          <a:effectLst/>
                          <a:latin typeface="+mn-lt"/>
                          <a:ea typeface="+mn-ea"/>
                          <a:cs typeface="+mn-cs"/>
                        </a:rPr>
                        <a:t>belief in fairness</a:t>
                      </a:r>
                    </a:p>
                    <a:p>
                      <a:pPr marL="285750" indent="-285750">
                        <a:buFont typeface="Arial" panose="020B0604020202020204" pitchFamily="34" charset="0"/>
                        <a:buChar char="•"/>
                      </a:pPr>
                      <a:r>
                        <a:rPr kumimoji="0" lang="en-US" b="0" i="0" kern="1200" dirty="0">
                          <a:solidFill>
                            <a:srgbClr val="FF0000"/>
                          </a:solidFill>
                          <a:effectLst/>
                          <a:latin typeface="+mn-lt"/>
                          <a:ea typeface="+mn-ea"/>
                          <a:cs typeface="+mn-cs"/>
                        </a:rPr>
                        <a:t>love</a:t>
                      </a:r>
                    </a:p>
                    <a:p>
                      <a:pPr marL="285750" indent="-285750">
                        <a:buFont typeface="Arial" panose="020B0604020202020204" pitchFamily="34" charset="0"/>
                        <a:buChar char="•"/>
                      </a:pPr>
                      <a:r>
                        <a:rPr kumimoji="0" lang="en-US" b="0" i="0" kern="1200" dirty="0">
                          <a:solidFill>
                            <a:srgbClr val="FF0000"/>
                          </a:solidFill>
                          <a:effectLst/>
                          <a:latin typeface="+mn-lt"/>
                          <a:ea typeface="+mn-ea"/>
                          <a:cs typeface="+mn-cs"/>
                        </a:rPr>
                        <a:t>pity</a:t>
                      </a:r>
                    </a:p>
                    <a:p>
                      <a:pPr marL="285750" indent="-285750">
                        <a:buFont typeface="Arial" panose="020B0604020202020204" pitchFamily="34" charset="0"/>
                        <a:buChar char="•"/>
                      </a:pPr>
                      <a:r>
                        <a:rPr kumimoji="0" lang="en-US" b="0" i="0" kern="1200" dirty="0">
                          <a:solidFill>
                            <a:srgbClr val="FF0000"/>
                          </a:solidFill>
                          <a:effectLst/>
                          <a:latin typeface="+mn-lt"/>
                          <a:ea typeface="+mn-ea"/>
                          <a:cs typeface="+mn-cs"/>
                        </a:rPr>
                        <a:t>etc.</a:t>
                      </a:r>
                    </a:p>
                    <a:p>
                      <a:pPr marL="0" indent="0">
                        <a:buFont typeface="Arial" panose="020B0604020202020204" pitchFamily="34" charset="0"/>
                        <a:buNone/>
                      </a:pPr>
                      <a:r>
                        <a:rPr kumimoji="0" lang="en-US" b="1" i="0" kern="1200" dirty="0">
                          <a:solidFill>
                            <a:srgbClr val="FF0000"/>
                          </a:solidFill>
                          <a:effectLst/>
                          <a:latin typeface="+mn-lt"/>
                          <a:ea typeface="+mn-ea"/>
                          <a:cs typeface="+mn-cs"/>
                        </a:rPr>
                        <a:t>Lower emotions</a:t>
                      </a:r>
                    </a:p>
                    <a:p>
                      <a:pPr marL="285750" indent="-285750">
                        <a:buFont typeface="Arial" panose="020B0604020202020204" pitchFamily="34" charset="0"/>
                        <a:buChar char="•"/>
                      </a:pPr>
                      <a:r>
                        <a:rPr kumimoji="0" lang="en-US" b="0" i="0" kern="1200" dirty="0">
                          <a:solidFill>
                            <a:srgbClr val="FF0000"/>
                          </a:solidFill>
                          <a:effectLst/>
                          <a:latin typeface="+mn-lt"/>
                          <a:ea typeface="+mn-ea"/>
                          <a:cs typeface="+mn-cs"/>
                        </a:rPr>
                        <a:t>greed</a:t>
                      </a:r>
                    </a:p>
                    <a:p>
                      <a:pPr marL="285750" indent="-285750">
                        <a:buFont typeface="Arial" panose="020B0604020202020204" pitchFamily="34" charset="0"/>
                        <a:buChar char="•"/>
                      </a:pPr>
                      <a:r>
                        <a:rPr kumimoji="0" lang="en-US" b="0" i="0" kern="1200" dirty="0">
                          <a:solidFill>
                            <a:srgbClr val="FF0000"/>
                          </a:solidFill>
                          <a:effectLst/>
                          <a:latin typeface="+mn-lt"/>
                          <a:ea typeface="+mn-ea"/>
                          <a:cs typeface="+mn-cs"/>
                        </a:rPr>
                        <a:t>lust</a:t>
                      </a:r>
                    </a:p>
                    <a:p>
                      <a:pPr marL="285750" indent="-285750">
                        <a:buFont typeface="Arial" panose="020B0604020202020204" pitchFamily="34" charset="0"/>
                        <a:buChar char="•"/>
                      </a:pPr>
                      <a:r>
                        <a:rPr kumimoji="0" lang="en-US" b="0" i="0" kern="1200" dirty="0">
                          <a:solidFill>
                            <a:srgbClr val="FF0000"/>
                          </a:solidFill>
                          <a:effectLst/>
                          <a:latin typeface="+mn-lt"/>
                          <a:ea typeface="+mn-ea"/>
                          <a:cs typeface="+mn-cs"/>
                        </a:rPr>
                        <a:t>revenge</a:t>
                      </a:r>
                    </a:p>
                    <a:p>
                      <a:pPr marL="285750" indent="-285750">
                        <a:buFont typeface="Arial" panose="020B0604020202020204" pitchFamily="34" charset="0"/>
                        <a:buChar char="•"/>
                      </a:pPr>
                      <a:r>
                        <a:rPr kumimoji="0" lang="en-US" b="0" i="0" kern="1200" dirty="0">
                          <a:solidFill>
                            <a:srgbClr val="FF0000"/>
                          </a:solidFill>
                          <a:effectLst/>
                          <a:latin typeface="+mn-lt"/>
                          <a:ea typeface="+mn-ea"/>
                          <a:cs typeface="+mn-cs"/>
                        </a:rPr>
                        <a:t>shame</a:t>
                      </a:r>
                    </a:p>
                    <a:p>
                      <a:pPr marL="285750" indent="-285750">
                        <a:buFont typeface="Arial" panose="020B0604020202020204" pitchFamily="34" charset="0"/>
                        <a:buChar char="•"/>
                      </a:pPr>
                      <a:r>
                        <a:rPr kumimoji="0" lang="en-US" b="0" i="0" kern="1200" dirty="0">
                          <a:solidFill>
                            <a:srgbClr val="FF0000"/>
                          </a:solidFill>
                          <a:effectLst/>
                          <a:latin typeface="+mn-lt"/>
                          <a:ea typeface="+mn-ea"/>
                          <a:cs typeface="+mn-cs"/>
                        </a:rPr>
                        <a:t>etc. </a:t>
                      </a:r>
                    </a:p>
                    <a:p>
                      <a:endParaRPr lang="en-US" dirty="0"/>
                    </a:p>
                    <a:p>
                      <a:endParaRPr lang="en-US" dirty="0"/>
                    </a:p>
                  </a:txBody>
                  <a:tcPr>
                    <a:lnL>
                      <a:noFill/>
                    </a:lnL>
                    <a:lnR w="12700" cmpd="sng">
                      <a:noFill/>
                      <a:prstDash val="solid"/>
                    </a:lnR>
                    <a:lnT>
                      <a:noFill/>
                    </a:lnT>
                  </a:tcPr>
                </a:tc>
                <a:tc>
                  <a:txBody>
                    <a:bodyPr/>
                    <a:lstStyle/>
                    <a:p>
                      <a:r>
                        <a:rPr kumimoji="0" lang="en-US" b="0" i="0" kern="1200" dirty="0">
                          <a:solidFill>
                            <a:srgbClr val="0033CC"/>
                          </a:solidFill>
                          <a:effectLst/>
                          <a:latin typeface="+mn-lt"/>
                          <a:ea typeface="+mn-ea"/>
                          <a:cs typeface="+mn-cs"/>
                        </a:rPr>
                        <a:t>sense you (author) gives as being</a:t>
                      </a:r>
                      <a:r>
                        <a:rPr kumimoji="0" lang="en-US" b="0" i="0" kern="1200" baseline="0" dirty="0">
                          <a:solidFill>
                            <a:srgbClr val="0033CC"/>
                          </a:solidFill>
                          <a:effectLst/>
                          <a:latin typeface="+mn-lt"/>
                          <a:ea typeface="+mn-ea"/>
                          <a:cs typeface="+mn-cs"/>
                        </a:rPr>
                        <a:t> </a:t>
                      </a:r>
                      <a:r>
                        <a:rPr kumimoji="0" lang="en-US" b="0" i="0" kern="1200" dirty="0">
                          <a:solidFill>
                            <a:srgbClr val="0033CC"/>
                          </a:solidFill>
                          <a:effectLst/>
                          <a:latin typeface="+mn-lt"/>
                          <a:ea typeface="+mn-ea"/>
                          <a:cs typeface="+mn-cs"/>
                        </a:rPr>
                        <a:t>competent,</a:t>
                      </a:r>
                      <a:r>
                        <a:rPr kumimoji="0" lang="en-US" b="0" i="0" kern="1200" baseline="0" dirty="0">
                          <a:solidFill>
                            <a:srgbClr val="0033CC"/>
                          </a:solidFill>
                          <a:effectLst/>
                          <a:latin typeface="+mn-lt"/>
                          <a:ea typeface="+mn-ea"/>
                          <a:cs typeface="+mn-cs"/>
                        </a:rPr>
                        <a:t> </a:t>
                      </a:r>
                      <a:r>
                        <a:rPr kumimoji="0" lang="en-US" b="0" i="0" kern="1200" dirty="0">
                          <a:solidFill>
                            <a:srgbClr val="0033CC"/>
                          </a:solidFill>
                          <a:effectLst/>
                          <a:latin typeface="+mn-lt"/>
                          <a:ea typeface="+mn-ea"/>
                          <a:cs typeface="+mn-cs"/>
                        </a:rPr>
                        <a:t>fair,</a:t>
                      </a:r>
                      <a:r>
                        <a:rPr kumimoji="0" lang="en-US" b="0" i="0" kern="1200" baseline="0" dirty="0">
                          <a:solidFill>
                            <a:srgbClr val="0033CC"/>
                          </a:solidFill>
                          <a:effectLst/>
                          <a:latin typeface="+mn-lt"/>
                          <a:ea typeface="+mn-ea"/>
                          <a:cs typeface="+mn-cs"/>
                        </a:rPr>
                        <a:t> trustworthy, and an </a:t>
                      </a:r>
                      <a:r>
                        <a:rPr kumimoji="0" lang="en-US" b="0" i="0" kern="1200" dirty="0">
                          <a:solidFill>
                            <a:srgbClr val="0033CC"/>
                          </a:solidFill>
                          <a:effectLst/>
                          <a:latin typeface="+mn-lt"/>
                          <a:ea typeface="+mn-ea"/>
                          <a:cs typeface="+mn-cs"/>
                        </a:rPr>
                        <a:t>authority</a:t>
                      </a:r>
                    </a:p>
                    <a:p>
                      <a:endParaRPr kumimoji="0" lang="en-US" b="0" i="0" kern="1200" dirty="0">
                        <a:solidFill>
                          <a:srgbClr val="0033CC"/>
                        </a:solidFill>
                        <a:effectLst/>
                        <a:latin typeface="+mn-lt"/>
                        <a:ea typeface="+mn-ea"/>
                        <a:cs typeface="+mn-cs"/>
                      </a:endParaRPr>
                    </a:p>
                    <a:p>
                      <a:r>
                        <a:rPr kumimoji="0" lang="en-US" b="0" i="0" kern="1200" dirty="0">
                          <a:solidFill>
                            <a:srgbClr val="0033CC"/>
                          </a:solidFill>
                          <a:effectLst/>
                          <a:latin typeface="+mn-lt"/>
                          <a:ea typeface="+mn-ea"/>
                          <a:cs typeface="+mn-cs"/>
                        </a:rPr>
                        <a:t>Includes:</a:t>
                      </a:r>
                    </a:p>
                    <a:p>
                      <a:pPr marL="285750" indent="-285750">
                        <a:buFont typeface="Arial" panose="020B0604020202020204" pitchFamily="34" charset="0"/>
                        <a:buChar char="•"/>
                      </a:pPr>
                      <a:r>
                        <a:rPr kumimoji="0" lang="en-US" b="0" i="0" kern="1200" dirty="0">
                          <a:solidFill>
                            <a:srgbClr val="0033CC"/>
                          </a:solidFill>
                          <a:effectLst/>
                          <a:latin typeface="+mn-lt"/>
                          <a:ea typeface="+mn-ea"/>
                          <a:cs typeface="+mn-cs"/>
                        </a:rPr>
                        <a:t>expertise</a:t>
                      </a:r>
                      <a:r>
                        <a:rPr kumimoji="0" lang="en-US" b="0" i="0" kern="1200" baseline="0" dirty="0">
                          <a:solidFill>
                            <a:srgbClr val="0033CC"/>
                          </a:solidFill>
                          <a:effectLst/>
                          <a:latin typeface="+mn-lt"/>
                          <a:ea typeface="+mn-ea"/>
                          <a:cs typeface="+mn-cs"/>
                        </a:rPr>
                        <a:t> </a:t>
                      </a:r>
                      <a:endParaRPr kumimoji="0" lang="en-US" b="0" i="0" kern="1200" dirty="0">
                        <a:solidFill>
                          <a:srgbClr val="0033CC"/>
                        </a:solidFill>
                        <a:effectLst/>
                        <a:latin typeface="+mn-lt"/>
                        <a:ea typeface="+mn-ea"/>
                        <a:cs typeface="+mn-cs"/>
                      </a:endParaRPr>
                    </a:p>
                    <a:p>
                      <a:pPr marL="285750" indent="-285750">
                        <a:buFont typeface="Arial" panose="020B0604020202020204" pitchFamily="34" charset="0"/>
                        <a:buChar char="•"/>
                      </a:pPr>
                      <a:r>
                        <a:rPr kumimoji="0" lang="en-US" b="0" i="0" kern="1200" dirty="0">
                          <a:solidFill>
                            <a:srgbClr val="0033CC"/>
                          </a:solidFill>
                          <a:effectLst/>
                          <a:latin typeface="+mn-lt"/>
                          <a:ea typeface="+mn-ea"/>
                          <a:cs typeface="+mn-cs"/>
                        </a:rPr>
                        <a:t>credibility</a:t>
                      </a:r>
                    </a:p>
                    <a:p>
                      <a:pPr marL="285750" indent="-285750">
                        <a:buFont typeface="Arial" panose="020B0604020202020204" pitchFamily="34" charset="0"/>
                        <a:buChar char="•"/>
                      </a:pPr>
                      <a:r>
                        <a:rPr kumimoji="0" lang="en-US" b="0" i="0" kern="1200" dirty="0">
                          <a:solidFill>
                            <a:srgbClr val="0033CC"/>
                          </a:solidFill>
                          <a:effectLst/>
                          <a:latin typeface="+mn-lt"/>
                          <a:ea typeface="+mn-ea"/>
                          <a:cs typeface="+mn-cs"/>
                        </a:rPr>
                        <a:t>reliability</a:t>
                      </a:r>
                    </a:p>
                    <a:p>
                      <a:pPr marL="285750" indent="-285750">
                        <a:buFont typeface="Arial" panose="020B0604020202020204" pitchFamily="34" charset="0"/>
                        <a:buChar char="•"/>
                      </a:pPr>
                      <a:r>
                        <a:rPr kumimoji="0" lang="en-US" b="0" i="0" kern="1200" dirty="0">
                          <a:solidFill>
                            <a:srgbClr val="0033CC"/>
                          </a:solidFill>
                          <a:effectLst/>
                          <a:latin typeface="+mn-lt"/>
                          <a:ea typeface="+mn-ea"/>
                          <a:cs typeface="+mn-cs"/>
                        </a:rPr>
                        <a:t>expert testimony</a:t>
                      </a:r>
                    </a:p>
                    <a:p>
                      <a:pPr marL="285750" indent="-285750">
                        <a:buFont typeface="Arial" panose="020B0604020202020204" pitchFamily="34" charset="0"/>
                        <a:buChar char="•"/>
                      </a:pPr>
                      <a:r>
                        <a:rPr kumimoji="0" lang="en-US" b="0" i="0" kern="1200" dirty="0">
                          <a:solidFill>
                            <a:srgbClr val="0033CC"/>
                          </a:solidFill>
                          <a:effectLst/>
                          <a:latin typeface="+mn-lt"/>
                          <a:ea typeface="+mn-ea"/>
                          <a:cs typeface="+mn-cs"/>
                        </a:rPr>
                        <a:t>reliable sources</a:t>
                      </a:r>
                      <a:br>
                        <a:rPr kumimoji="0" lang="en-US" b="0" i="0" kern="1200" dirty="0">
                          <a:solidFill>
                            <a:srgbClr val="0033CC"/>
                          </a:solidFill>
                          <a:effectLst/>
                          <a:latin typeface="+mn-lt"/>
                          <a:ea typeface="+mn-ea"/>
                          <a:cs typeface="+mn-cs"/>
                        </a:rPr>
                      </a:br>
                      <a:endParaRPr kumimoji="0" lang="en-US" b="0" i="0" kern="1200" dirty="0">
                        <a:solidFill>
                          <a:srgbClr val="0033CC"/>
                        </a:solidFill>
                        <a:effectLst/>
                        <a:latin typeface="+mn-lt"/>
                        <a:ea typeface="+mn-ea"/>
                        <a:cs typeface="+mn-cs"/>
                      </a:endParaRPr>
                    </a:p>
                    <a:p>
                      <a:endParaRPr lang="en-US" dirty="0"/>
                    </a:p>
                  </a:txBody>
                  <a:tcPr>
                    <a:lnL>
                      <a:noFill/>
                    </a:lnL>
                    <a:lnT>
                      <a:noFill/>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758411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the Work</a:t>
            </a:r>
          </a:p>
        </p:txBody>
      </p:sp>
      <p:sp>
        <p:nvSpPr>
          <p:cNvPr id="3" name="Content Placeholder 2"/>
          <p:cNvSpPr>
            <a:spLocks noGrp="1"/>
          </p:cNvSpPr>
          <p:nvPr>
            <p:ph sz="quarter" idx="1"/>
          </p:nvPr>
        </p:nvSpPr>
        <p:spPr/>
        <p:txBody>
          <a:bodyPr vert="horz" anchor="t">
            <a:normAutofit fontScale="92500" lnSpcReduction="10000"/>
          </a:bodyPr>
          <a:lstStyle/>
          <a:p>
            <a:r>
              <a:rPr lang="en-US" dirty="0">
                <a:solidFill>
                  <a:srgbClr val="7030A0"/>
                </a:solidFill>
              </a:rPr>
              <a:t>Determining the meaning of a work also involves looking at its effect.  The emotional impact and the impression the work leaves on the audience is part of its effect.  </a:t>
            </a:r>
            <a:endParaRPr lang="en-US" dirty="0">
              <a:solidFill>
                <a:srgbClr val="FF0000"/>
              </a:solidFill>
            </a:endParaRPr>
          </a:p>
          <a:p>
            <a:r>
              <a:rPr lang="en-US" dirty="0">
                <a:solidFill>
                  <a:srgbClr val="0070C0"/>
                </a:solidFill>
              </a:rPr>
              <a:t>Skillful writers will plan a certain effect (perhaps feelings of anger, aversion, joyful laughter etc.) for their audience.</a:t>
            </a:r>
          </a:p>
          <a:p>
            <a:r>
              <a:rPr lang="en-US" dirty="0">
                <a:solidFill>
                  <a:srgbClr val="00B050"/>
                </a:solidFill>
              </a:rPr>
              <a:t>Author’s/ speaker’s can use diction (a word, phrase, line), a situation, syntax (grammatical structure or word order), rhetoric, or the entire work to create the effect.</a:t>
            </a:r>
          </a:p>
          <a:p>
            <a:r>
              <a:rPr lang="en-US" dirty="0">
                <a:solidFill>
                  <a:srgbClr val="FF0000"/>
                </a:solidFill>
              </a:rPr>
              <a:t>Rhetoric is the use of language for the purpose of persuading the readers or hearers.  Rhetoric includes rhetorical questions, hyperbole, paradox, oxymoron, irony, etc.</a:t>
            </a:r>
          </a:p>
          <a:p>
            <a:endParaRPr lang="en-US" dirty="0"/>
          </a:p>
        </p:txBody>
      </p:sp>
    </p:spTree>
    <p:extLst>
      <p:ext uri="{BB962C8B-B14F-4D97-AF65-F5344CB8AC3E}">
        <p14:creationId xmlns:p14="http://schemas.microsoft.com/office/powerpoint/2010/main" val="1485429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 Continued</a:t>
            </a:r>
          </a:p>
        </p:txBody>
      </p:sp>
      <p:sp>
        <p:nvSpPr>
          <p:cNvPr id="3" name="Content Placeholder 2"/>
          <p:cNvSpPr>
            <a:spLocks noGrp="1"/>
          </p:cNvSpPr>
          <p:nvPr>
            <p:ph sz="quarter" idx="1"/>
          </p:nvPr>
        </p:nvSpPr>
        <p:spPr/>
        <p:txBody>
          <a:bodyPr/>
          <a:lstStyle/>
          <a:p>
            <a:r>
              <a:rPr lang="en-US" dirty="0"/>
              <a:t>In the sentence </a:t>
            </a:r>
            <a:r>
              <a:rPr lang="en-US" i="1" dirty="0"/>
              <a:t>The ducks swim in a pond </a:t>
            </a:r>
            <a:r>
              <a:rPr lang="en-US" dirty="0"/>
              <a:t>says Something swims somewhere, so the verb is to swim.</a:t>
            </a:r>
          </a:p>
          <a:p>
            <a:r>
              <a:rPr lang="en-US" dirty="0"/>
              <a:t>In the sentence </a:t>
            </a:r>
            <a:r>
              <a:rPr lang="en-US" i="1" dirty="0"/>
              <a:t>The ducks love to swim </a:t>
            </a:r>
            <a:r>
              <a:rPr lang="en-US" dirty="0"/>
              <a:t>says Something loves something, so the verb is love.</a:t>
            </a:r>
          </a:p>
          <a:p>
            <a:r>
              <a:rPr lang="en-US" dirty="0"/>
              <a:t>Every sentence requires a subject, that is, what does the verb.  In both sentence, the subject is ducks.</a:t>
            </a:r>
          </a:p>
          <a:p>
            <a:r>
              <a:rPr lang="en-US" dirty="0"/>
              <a:t>The verb may also require an object, that is, what receives the verb.  In </a:t>
            </a:r>
            <a:r>
              <a:rPr lang="en-US" i="1" dirty="0"/>
              <a:t>The ducks love to swim, </a:t>
            </a:r>
            <a:r>
              <a:rPr lang="en-US" dirty="0"/>
              <a:t>the object is swim, because that is the thing that is loved</a:t>
            </a:r>
          </a:p>
        </p:txBody>
      </p:sp>
    </p:spTree>
    <p:extLst>
      <p:ext uri="{BB962C8B-B14F-4D97-AF65-F5344CB8AC3E}">
        <p14:creationId xmlns:p14="http://schemas.microsoft.com/office/powerpoint/2010/main" val="39735035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the Work Continued</a:t>
            </a:r>
          </a:p>
        </p:txBody>
      </p:sp>
      <p:sp>
        <p:nvSpPr>
          <p:cNvPr id="3" name="Content Placeholder 2"/>
          <p:cNvSpPr>
            <a:spLocks noGrp="1"/>
          </p:cNvSpPr>
          <p:nvPr>
            <p:ph sz="quarter" idx="1"/>
          </p:nvPr>
        </p:nvSpPr>
        <p:spPr/>
        <p:txBody>
          <a:bodyPr vert="horz" anchor="t">
            <a:normAutofit fontScale="70000" lnSpcReduction="20000"/>
          </a:bodyPr>
          <a:lstStyle/>
          <a:p>
            <a:r>
              <a:rPr lang="en-US" dirty="0">
                <a:solidFill>
                  <a:srgbClr val="CC00CC"/>
                </a:solidFill>
              </a:rPr>
              <a:t>The reader must consider the validity of the reasoning of a writer or speaker.</a:t>
            </a:r>
          </a:p>
          <a:p>
            <a:r>
              <a:rPr lang="en-US" dirty="0">
                <a:solidFill>
                  <a:srgbClr val="00B050"/>
                </a:solidFill>
              </a:rPr>
              <a:t>A valid argument has logical conclusion based on true premises.</a:t>
            </a:r>
          </a:p>
          <a:p>
            <a:pPr lvl="1"/>
            <a:r>
              <a:rPr lang="en-US" sz="2700" dirty="0">
                <a:solidFill>
                  <a:srgbClr val="0070C0"/>
                </a:solidFill>
              </a:rPr>
              <a:t>Induction-Reasoning that arrives at a general principle or draws a conclusion from facts or examples (He was late for supper, late for our wedding, and even a late delivery when he was born (examples)-that man is habitually late(conclusion)</a:t>
            </a:r>
          </a:p>
          <a:p>
            <a:pPr lvl="1"/>
            <a:r>
              <a:rPr lang="en-US" sz="2700" dirty="0"/>
              <a:t>Deduction- Reasoning that uses two premises and a conclusion Premise 1: When it rains more than 5 inches, the river floods.  Premise 2: It has rained 6 inches. Conclusion: The river is overflowing form its banks.  </a:t>
            </a:r>
          </a:p>
          <a:p>
            <a:r>
              <a:rPr lang="en-US" b="1" dirty="0">
                <a:solidFill>
                  <a:srgbClr val="50000B"/>
                </a:solidFill>
              </a:rPr>
              <a:t>Logical fallacies/Fallacious reasoning-  An incorrect belief or supposition based on faulty data, defective evidence, false information, or flawed logic; errors in reasoning caused by false premises or illogical consequences.</a:t>
            </a:r>
            <a:endParaRPr lang="en-US" dirty="0">
              <a:solidFill>
                <a:srgbClr val="50000B"/>
              </a:solidFill>
            </a:endParaRPr>
          </a:p>
          <a:p>
            <a:r>
              <a:rPr lang="en-US" b="1" dirty="0">
                <a:solidFill>
                  <a:srgbClr val="FF0000"/>
                </a:solidFill>
              </a:rPr>
              <a:t>Both logical and illogical arguments may appeal to logos, pathos, and ethos</a:t>
            </a:r>
            <a:endParaRPr lang="en-US" b="1" dirty="0"/>
          </a:p>
        </p:txBody>
      </p:sp>
    </p:spTree>
    <p:extLst>
      <p:ext uri="{BB962C8B-B14F-4D97-AF65-F5344CB8AC3E}">
        <p14:creationId xmlns:p14="http://schemas.microsoft.com/office/powerpoint/2010/main" val="31229249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Emotional Fallacies:  Offenses Against Pathos </a:t>
            </a:r>
          </a:p>
        </p:txBody>
      </p:sp>
      <p:sp>
        <p:nvSpPr>
          <p:cNvPr id="3" name="Content Placeholder 2"/>
          <p:cNvSpPr>
            <a:spLocks noGrp="1"/>
          </p:cNvSpPr>
          <p:nvPr>
            <p:ph sz="quarter" idx="1"/>
          </p:nvPr>
        </p:nvSpPr>
        <p:spPr/>
        <p:txBody>
          <a:bodyPr vert="horz" anchor="t">
            <a:normAutofit fontScale="85000" lnSpcReduction="10000"/>
          </a:bodyPr>
          <a:lstStyle/>
          <a:p>
            <a:r>
              <a:rPr lang="en-US" b="1" dirty="0">
                <a:solidFill>
                  <a:srgbClr val="C00000"/>
                </a:solidFill>
              </a:rPr>
              <a:t>Scare Tactics (Ad Baculum):  </a:t>
            </a:r>
            <a:r>
              <a:rPr lang="en-US" dirty="0">
                <a:solidFill>
                  <a:srgbClr val="C00000"/>
                </a:solidFill>
              </a:rPr>
              <a:t>making an argument by scaring people and exaggerating possible dangers beyond their statistical likelihood.</a:t>
            </a:r>
          </a:p>
          <a:p>
            <a:pPr lvl="1"/>
            <a:r>
              <a:rPr lang="en-US" sz="2700" dirty="0"/>
              <a:t>Ex:  If you don’t have gas masks stocked in your home you’re putting your family at risk of dying during a chemical attack, which could happen any time.</a:t>
            </a:r>
          </a:p>
          <a:p>
            <a:r>
              <a:rPr lang="en-US" b="1" dirty="0">
                <a:solidFill>
                  <a:srgbClr val="7030A0"/>
                </a:solidFill>
              </a:rPr>
              <a:t>False Dilemma </a:t>
            </a:r>
            <a:r>
              <a:rPr lang="en-US" dirty="0">
                <a:solidFill>
                  <a:srgbClr val="7030A0"/>
                </a:solidFill>
              </a:rPr>
              <a:t>(Either –Or Reasoning): seeing an issue as have only two sides or choices.  A way of simplifying complex arguments and reducing outcomes or options for action to only two choices.</a:t>
            </a:r>
          </a:p>
          <a:p>
            <a:pPr lvl="1"/>
            <a:r>
              <a:rPr lang="en-US" sz="2700" dirty="0"/>
              <a:t>A father speaking to a son says “are you going to go to college and make something of yourself, or are you going to end up be unemployable bum like me?</a:t>
            </a:r>
          </a:p>
          <a:p>
            <a:pPr lvl="1"/>
            <a:endParaRPr lang="en-US" dirty="0"/>
          </a:p>
          <a:p>
            <a:endParaRPr lang="en-US" dirty="0"/>
          </a:p>
        </p:txBody>
      </p:sp>
    </p:spTree>
    <p:extLst>
      <p:ext uri="{BB962C8B-B14F-4D97-AF65-F5344CB8AC3E}">
        <p14:creationId xmlns:p14="http://schemas.microsoft.com/office/powerpoint/2010/main" val="23924109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Fallacies</a:t>
            </a:r>
          </a:p>
        </p:txBody>
      </p:sp>
      <p:sp>
        <p:nvSpPr>
          <p:cNvPr id="3" name="Content Placeholder 2"/>
          <p:cNvSpPr>
            <a:spLocks noGrp="1"/>
          </p:cNvSpPr>
          <p:nvPr>
            <p:ph sz="quarter" idx="1"/>
          </p:nvPr>
        </p:nvSpPr>
        <p:spPr>
          <a:xfrm>
            <a:off x="301752" y="1527048"/>
            <a:ext cx="8503920" cy="4949952"/>
          </a:xfrm>
        </p:spPr>
        <p:txBody>
          <a:bodyPr vert="horz" anchor="t">
            <a:normAutofit fontScale="77500" lnSpcReduction="20000"/>
          </a:bodyPr>
          <a:lstStyle/>
          <a:p>
            <a:r>
              <a:rPr lang="en-US" b="1" dirty="0">
                <a:solidFill>
                  <a:srgbClr val="FF0066"/>
                </a:solidFill>
              </a:rPr>
              <a:t>Slippery Slope:  </a:t>
            </a:r>
            <a:r>
              <a:rPr lang="en-US" dirty="0">
                <a:solidFill>
                  <a:srgbClr val="FF0066"/>
                </a:solidFill>
              </a:rPr>
              <a:t>An argument that casts today’s tiny misstep as tomorrow’s slide into disaster.</a:t>
            </a:r>
          </a:p>
          <a:p>
            <a:pPr lvl="1"/>
            <a:r>
              <a:rPr lang="en-US" sz="2700" dirty="0"/>
              <a:t>We got to stop them from prohibiting graphic novels in English class.  Once they start banning one form of literature, they will never stop.  Next thing you know, they will be burning all the books.</a:t>
            </a:r>
          </a:p>
          <a:p>
            <a:r>
              <a:rPr lang="en-US" b="1" dirty="0">
                <a:solidFill>
                  <a:srgbClr val="CC00CC"/>
                </a:solidFill>
              </a:rPr>
              <a:t>Ad Populum </a:t>
            </a:r>
            <a:r>
              <a:rPr lang="en-US" dirty="0">
                <a:solidFill>
                  <a:srgbClr val="CC00CC"/>
                </a:solidFill>
              </a:rPr>
              <a:t>(“to the crowd”) a misconception that a widespread occurrence of something is assumed to make it right or wrong.</a:t>
            </a:r>
          </a:p>
          <a:p>
            <a:pPr lvl="1"/>
            <a:r>
              <a:rPr lang="en-US" sz="2700" dirty="0"/>
              <a:t>The Escort is the most widely sold car in the world; therefore, it must be the best.</a:t>
            </a:r>
          </a:p>
          <a:p>
            <a:r>
              <a:rPr lang="en-US" b="1" dirty="0">
                <a:solidFill>
                  <a:srgbClr val="0033CC"/>
                </a:solidFill>
              </a:rPr>
              <a:t>Bandwagon</a:t>
            </a:r>
            <a:r>
              <a:rPr lang="en-US" dirty="0">
                <a:solidFill>
                  <a:srgbClr val="0033CC"/>
                </a:solidFill>
              </a:rPr>
              <a:t> (peer pressure) </a:t>
            </a:r>
            <a:r>
              <a:rPr lang="en-US" b="1" dirty="0">
                <a:solidFill>
                  <a:srgbClr val="0033CC"/>
                </a:solidFill>
              </a:rPr>
              <a:t>– </a:t>
            </a:r>
            <a:r>
              <a:rPr lang="en-US" dirty="0">
                <a:solidFill>
                  <a:srgbClr val="0033CC"/>
                </a:solidFill>
              </a:rPr>
              <a:t>threat of rejection is substituted for evidence, desire to conform to beliefs of a group.</a:t>
            </a:r>
          </a:p>
          <a:p>
            <a:pPr lvl="1"/>
            <a:r>
              <a:rPr lang="en-US" sz="2700" dirty="0"/>
              <a:t>The vast majority of the countries throughout the world refuse to boycott the Summer Olympics, so why should the US call for a boycott?</a:t>
            </a:r>
          </a:p>
          <a:p>
            <a:r>
              <a:rPr lang="en-US" b="1" dirty="0">
                <a:solidFill>
                  <a:srgbClr val="00B050"/>
                </a:solidFill>
              </a:rPr>
              <a:t>Loaded Words — </a:t>
            </a:r>
            <a:r>
              <a:rPr lang="en-US" dirty="0">
                <a:solidFill>
                  <a:srgbClr val="00B050"/>
                </a:solidFill>
              </a:rPr>
              <a:t>using highly connotative words to describe favorably or unfavorably without justification</a:t>
            </a:r>
          </a:p>
          <a:p>
            <a:pPr lvl="1"/>
            <a:endParaRPr lang="en-US" sz="1900" dirty="0"/>
          </a:p>
          <a:p>
            <a:endParaRPr lang="en-US" dirty="0"/>
          </a:p>
        </p:txBody>
      </p:sp>
    </p:spTree>
    <p:extLst>
      <p:ext uri="{BB962C8B-B14F-4D97-AF65-F5344CB8AC3E}">
        <p14:creationId xmlns:p14="http://schemas.microsoft.com/office/powerpoint/2010/main" val="20362535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Fallacies: Offenses Against Character</a:t>
            </a:r>
          </a:p>
        </p:txBody>
      </p:sp>
      <p:sp>
        <p:nvSpPr>
          <p:cNvPr id="3" name="Content Placeholder 2"/>
          <p:cNvSpPr>
            <a:spLocks noGrp="1"/>
          </p:cNvSpPr>
          <p:nvPr>
            <p:ph sz="quarter" idx="1"/>
          </p:nvPr>
        </p:nvSpPr>
        <p:spPr/>
        <p:txBody>
          <a:bodyPr vert="horz" anchor="t">
            <a:normAutofit/>
          </a:bodyPr>
          <a:lstStyle/>
          <a:p>
            <a:r>
              <a:rPr lang="en-US" sz="2400" b="1" dirty="0">
                <a:solidFill>
                  <a:srgbClr val="FF0000"/>
                </a:solidFill>
              </a:rPr>
              <a:t>Ad </a:t>
            </a:r>
            <a:r>
              <a:rPr lang="en-US" sz="2400" b="1" dirty="0" err="1">
                <a:solidFill>
                  <a:srgbClr val="FF0000"/>
                </a:solidFill>
              </a:rPr>
              <a:t>Homineum</a:t>
            </a:r>
            <a:r>
              <a:rPr lang="en-US" sz="2400" b="1" dirty="0">
                <a:solidFill>
                  <a:srgbClr val="FF0000"/>
                </a:solidFill>
              </a:rPr>
              <a:t> Fallacy </a:t>
            </a:r>
            <a:r>
              <a:rPr lang="en-US" sz="2400" dirty="0">
                <a:solidFill>
                  <a:srgbClr val="FF0000"/>
                </a:solidFill>
              </a:rPr>
              <a:t>(against the man) a person’s character is attacked instead of his argument </a:t>
            </a:r>
            <a:endParaRPr lang="en-US" sz="2400" dirty="0"/>
          </a:p>
          <a:p>
            <a:pPr lvl="1"/>
            <a:r>
              <a:rPr lang="en-US" sz="2400" dirty="0"/>
              <a:t>President Smith has been proven to be a liar numerous times, so don’t believe anything she tells you.</a:t>
            </a:r>
          </a:p>
          <a:p>
            <a:r>
              <a:rPr lang="en-US" sz="2400" b="1" dirty="0">
                <a:solidFill>
                  <a:schemeClr val="accent6"/>
                </a:solidFill>
              </a:rPr>
              <a:t>Irrelevant Authority</a:t>
            </a:r>
            <a:r>
              <a:rPr lang="en-US" sz="2400" dirty="0">
                <a:solidFill>
                  <a:schemeClr val="accent6"/>
                </a:solidFill>
              </a:rPr>
              <a:t>: when an appeals is made by a well known personality or some other person who is not a legitimate authority on the subject being discussed.</a:t>
            </a:r>
          </a:p>
          <a:p>
            <a:pPr lvl="1"/>
            <a:r>
              <a:rPr lang="en-US" sz="2400" dirty="0"/>
              <a:t>I’m not a doctor, but I play one on the hit series “Hospital.”  So take it from me that when you need fast acting pain relief use Analgesic 2000.</a:t>
            </a:r>
          </a:p>
          <a:p>
            <a:pPr lvl="1"/>
            <a:endParaRPr lang="en-US" dirty="0"/>
          </a:p>
          <a:p>
            <a:endParaRPr lang="en-US" dirty="0"/>
          </a:p>
        </p:txBody>
      </p:sp>
    </p:spTree>
    <p:extLst>
      <p:ext uri="{BB962C8B-B14F-4D97-AF65-F5344CB8AC3E}">
        <p14:creationId xmlns:p14="http://schemas.microsoft.com/office/powerpoint/2010/main" val="10920161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Fallacies Continued</a:t>
            </a:r>
          </a:p>
        </p:txBody>
      </p:sp>
      <p:sp>
        <p:nvSpPr>
          <p:cNvPr id="3" name="Content Placeholder 2"/>
          <p:cNvSpPr>
            <a:spLocks noGrp="1"/>
          </p:cNvSpPr>
          <p:nvPr>
            <p:ph sz="quarter" idx="1"/>
          </p:nvPr>
        </p:nvSpPr>
        <p:spPr/>
        <p:txBody>
          <a:bodyPr vert="horz" anchor="t">
            <a:normAutofit fontScale="92500" lnSpcReduction="20000"/>
          </a:bodyPr>
          <a:lstStyle/>
          <a:p>
            <a:r>
              <a:rPr lang="en-US" b="1" dirty="0">
                <a:solidFill>
                  <a:srgbClr val="00B050"/>
                </a:solidFill>
              </a:rPr>
              <a:t>Dogmatism:  </a:t>
            </a:r>
            <a:r>
              <a:rPr lang="en-US" dirty="0">
                <a:solidFill>
                  <a:srgbClr val="00B050"/>
                </a:solidFill>
              </a:rPr>
              <a:t>asserting that a particular position is the only one conceivably acceptable and that not other arguments should be made.</a:t>
            </a:r>
          </a:p>
          <a:p>
            <a:pPr lvl="1"/>
            <a:r>
              <a:rPr lang="en-US" sz="2700" dirty="0"/>
              <a:t>No rational patriot would suggest that the President should pull our troops out of Vietnam.</a:t>
            </a:r>
          </a:p>
          <a:p>
            <a:r>
              <a:rPr lang="en-US" b="1" dirty="0">
                <a:solidFill>
                  <a:srgbClr val="0000CC"/>
                </a:solidFill>
              </a:rPr>
              <a:t>Moral Equivalence</a:t>
            </a:r>
            <a:r>
              <a:rPr lang="en-US" dirty="0">
                <a:solidFill>
                  <a:srgbClr val="0000CC"/>
                </a:solidFill>
              </a:rPr>
              <a:t>:  suggest that serious wrongdoings don’t differ in kind from minor offenses or vice versa</a:t>
            </a:r>
          </a:p>
          <a:p>
            <a:pPr lvl="1"/>
            <a:r>
              <a:rPr lang="en-US" sz="2700" dirty="0"/>
              <a:t>Smoking cigarettes is nothing short of suicide:  The smoker is willingly killing himself</a:t>
            </a:r>
          </a:p>
          <a:p>
            <a:r>
              <a:rPr lang="en-US" b="1" dirty="0">
                <a:solidFill>
                  <a:srgbClr val="7030A0"/>
                </a:solidFill>
              </a:rPr>
              <a:t>Condemning with Faint Praise- </a:t>
            </a:r>
            <a:r>
              <a:rPr lang="en-US" dirty="0">
                <a:solidFill>
                  <a:srgbClr val="7030A0"/>
                </a:solidFill>
              </a:rPr>
              <a:t>Intentional use of a positive statement that has a  negative implication</a:t>
            </a:r>
          </a:p>
          <a:p>
            <a:pPr lvl="1"/>
            <a:r>
              <a:rPr lang="en-US" sz="2700" dirty="0"/>
              <a:t> Your new hairdo is so...interesting</a:t>
            </a:r>
          </a:p>
          <a:p>
            <a:endParaRPr lang="en-US" dirty="0"/>
          </a:p>
        </p:txBody>
      </p:sp>
    </p:spTree>
    <p:extLst>
      <p:ext uri="{BB962C8B-B14F-4D97-AF65-F5344CB8AC3E}">
        <p14:creationId xmlns:p14="http://schemas.microsoft.com/office/powerpoint/2010/main" val="12101544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Fallacies:  Offenses Against Logic</a:t>
            </a:r>
          </a:p>
        </p:txBody>
      </p:sp>
      <p:sp>
        <p:nvSpPr>
          <p:cNvPr id="3" name="Content Placeholder 2"/>
          <p:cNvSpPr>
            <a:spLocks noGrp="1"/>
          </p:cNvSpPr>
          <p:nvPr>
            <p:ph sz="quarter" idx="1"/>
          </p:nvPr>
        </p:nvSpPr>
        <p:spPr>
          <a:xfrm>
            <a:off x="301752" y="1527048"/>
            <a:ext cx="8503920" cy="4572000"/>
          </a:xfrm>
        </p:spPr>
        <p:txBody>
          <a:bodyPr vert="horz" anchor="t">
            <a:normAutofit fontScale="70000" lnSpcReduction="20000"/>
          </a:bodyPr>
          <a:lstStyle/>
          <a:p>
            <a:r>
              <a:rPr lang="en-US" b="1" dirty="0">
                <a:solidFill>
                  <a:srgbClr val="FF0000"/>
                </a:solidFill>
              </a:rPr>
              <a:t>Hasty Generalization:  </a:t>
            </a:r>
            <a:r>
              <a:rPr lang="en-US" dirty="0">
                <a:solidFill>
                  <a:srgbClr val="FF0000"/>
                </a:solidFill>
              </a:rPr>
              <a:t>Drawing a general or premature conclusion on the basis of insufficient evidence, e.g. only one or two cases.</a:t>
            </a:r>
          </a:p>
          <a:p>
            <a:pPr lvl="1"/>
            <a:r>
              <a:rPr lang="en-US" sz="2700" dirty="0"/>
              <a:t>Dallas Police Chief </a:t>
            </a:r>
            <a:r>
              <a:rPr lang="en-US" sz="2700" dirty="0" err="1"/>
              <a:t>Micheals</a:t>
            </a:r>
            <a:r>
              <a:rPr lang="en-US" sz="2700" dirty="0"/>
              <a:t> suggested that all dogs must be muzzled because two retrievers have been disturbing the peace in Fritz Park.</a:t>
            </a:r>
          </a:p>
          <a:p>
            <a:r>
              <a:rPr lang="en-US" b="1" dirty="0">
                <a:solidFill>
                  <a:srgbClr val="CC00CC"/>
                </a:solidFill>
              </a:rPr>
              <a:t>Begging the Question</a:t>
            </a:r>
            <a:r>
              <a:rPr lang="en-US" dirty="0">
                <a:solidFill>
                  <a:srgbClr val="CC00CC"/>
                </a:solidFill>
              </a:rPr>
              <a:t>: Taking for granted something that really needs proving.  Assuming as true the very claim that is being disputed.</a:t>
            </a:r>
          </a:p>
          <a:p>
            <a:pPr lvl="1"/>
            <a:r>
              <a:rPr lang="en-US" sz="2700" dirty="0"/>
              <a:t>If such actions were not illegal, then they would not be prohibited by law.</a:t>
            </a:r>
          </a:p>
          <a:p>
            <a:r>
              <a:rPr lang="en-US" b="1" dirty="0">
                <a:solidFill>
                  <a:srgbClr val="00B0F0"/>
                </a:solidFill>
              </a:rPr>
              <a:t>Faulty Causality: </a:t>
            </a:r>
            <a:r>
              <a:rPr lang="en-US" dirty="0">
                <a:solidFill>
                  <a:srgbClr val="00B0F0"/>
                </a:solidFill>
              </a:rPr>
              <a:t>That because one event or action follows another, the first necessarily cause the second</a:t>
            </a:r>
            <a:r>
              <a:rPr lang="en-US" dirty="0"/>
              <a:t>.</a:t>
            </a:r>
          </a:p>
          <a:p>
            <a:pPr lvl="1"/>
            <a:r>
              <a:rPr lang="en-US" sz="2700" dirty="0"/>
              <a:t>A writer sued Jasper Brewing CO. claiming that drinking copious amounts of the company’s beer had kept him from writing a novel</a:t>
            </a:r>
          </a:p>
          <a:p>
            <a:r>
              <a:rPr lang="en-US" b="1" dirty="0">
                <a:solidFill>
                  <a:srgbClr val="0070C0"/>
                </a:solidFill>
              </a:rPr>
              <a:t>Oversimplification — </a:t>
            </a:r>
            <a:r>
              <a:rPr lang="en-US" dirty="0">
                <a:solidFill>
                  <a:srgbClr val="0070C0"/>
                </a:solidFill>
              </a:rPr>
              <a:t>tendency to provide simple solutions to complex problems</a:t>
            </a:r>
          </a:p>
          <a:p>
            <a:endParaRPr lang="en-US" dirty="0"/>
          </a:p>
        </p:txBody>
      </p:sp>
    </p:spTree>
    <p:extLst>
      <p:ext uri="{BB962C8B-B14F-4D97-AF65-F5344CB8AC3E}">
        <p14:creationId xmlns:p14="http://schemas.microsoft.com/office/powerpoint/2010/main" val="15284261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Fallacies</a:t>
            </a:r>
          </a:p>
        </p:txBody>
      </p:sp>
      <p:sp>
        <p:nvSpPr>
          <p:cNvPr id="3" name="Content Placeholder 2"/>
          <p:cNvSpPr>
            <a:spLocks noGrp="1"/>
          </p:cNvSpPr>
          <p:nvPr>
            <p:ph sz="quarter" idx="1"/>
          </p:nvPr>
        </p:nvSpPr>
        <p:spPr>
          <a:xfrm>
            <a:off x="301752" y="1447800"/>
            <a:ext cx="8503920" cy="4797552"/>
          </a:xfrm>
        </p:spPr>
        <p:txBody>
          <a:bodyPr vert="horz" anchor="t">
            <a:normAutofit fontScale="77500" lnSpcReduction="20000"/>
          </a:bodyPr>
          <a:lstStyle/>
          <a:p>
            <a:r>
              <a:rPr lang="en-US" b="1" dirty="0">
                <a:solidFill>
                  <a:srgbClr val="FD4DE4"/>
                </a:solidFill>
              </a:rPr>
              <a:t>Straw Man</a:t>
            </a:r>
            <a:r>
              <a:rPr lang="en-US" dirty="0">
                <a:solidFill>
                  <a:srgbClr val="FD4DE4"/>
                </a:solidFill>
              </a:rPr>
              <a:t>: attacking an argument that is much weaker or more extreme than the one the opponent is actually making, refuting claims that go beyond the claim their opponents have actually made.</a:t>
            </a:r>
          </a:p>
          <a:p>
            <a:pPr lvl="1"/>
            <a:r>
              <a:rPr lang="en-US" sz="2700" dirty="0"/>
              <a:t>Advocates of intelligent design claim that life was created by some white-haired figure in the sky.</a:t>
            </a:r>
          </a:p>
          <a:p>
            <a:r>
              <a:rPr lang="en-US" b="1" dirty="0">
                <a:solidFill>
                  <a:srgbClr val="00B050"/>
                </a:solidFill>
              </a:rPr>
              <a:t>Faulty Analogy</a:t>
            </a:r>
            <a:r>
              <a:rPr lang="en-US" dirty="0">
                <a:solidFill>
                  <a:srgbClr val="00B050"/>
                </a:solidFill>
              </a:rPr>
              <a:t>: An analogy is proposed which either contains misleading comparisons, or leaves out important difference that make the analogy weak.</a:t>
            </a:r>
          </a:p>
          <a:p>
            <a:pPr lvl="1"/>
            <a:r>
              <a:rPr lang="en-US" sz="2700" dirty="0"/>
              <a:t>Making people register their own guns is like the Nazis making the Jews </a:t>
            </a:r>
            <a:r>
              <a:rPr lang="en-US" sz="2700" dirty="0" err="1"/>
              <a:t>resgister</a:t>
            </a:r>
            <a:r>
              <a:rPr lang="en-US" sz="2700" dirty="0"/>
              <a:t> with their government.  This policy is crazy.</a:t>
            </a:r>
          </a:p>
          <a:p>
            <a:r>
              <a:rPr lang="en-US" b="1" dirty="0">
                <a:solidFill>
                  <a:srgbClr val="0000CC"/>
                </a:solidFill>
              </a:rPr>
              <a:t>Red herring</a:t>
            </a:r>
            <a:r>
              <a:rPr lang="en-US" dirty="0">
                <a:solidFill>
                  <a:srgbClr val="0000CC"/>
                </a:solidFill>
              </a:rPr>
              <a:t>:  An irrelevant topic is presented in order to divert attention from the original issue.  It is a deliberate attempt to change the subject or divert the argument. </a:t>
            </a:r>
            <a:endParaRPr lang="en-US"/>
          </a:p>
          <a:p>
            <a:pPr lvl="1"/>
            <a:r>
              <a:rPr lang="en-US" sz="2700" dirty="0"/>
              <a:t>The opposition claims that welfare dependency leads to higher crime rate- but how are poor people supposed to keep  a roof over their heads without our help?</a:t>
            </a:r>
          </a:p>
        </p:txBody>
      </p:sp>
    </p:spTree>
    <p:extLst>
      <p:ext uri="{BB962C8B-B14F-4D97-AF65-F5344CB8AC3E}">
        <p14:creationId xmlns:p14="http://schemas.microsoft.com/office/powerpoint/2010/main" val="29283075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68BBC-D8BD-471F-A4F8-F77820E7128F}"/>
              </a:ext>
            </a:extLst>
          </p:cNvPr>
          <p:cNvSpPr>
            <a:spLocks noGrp="1"/>
          </p:cNvSpPr>
          <p:nvPr>
            <p:ph type="title"/>
          </p:nvPr>
        </p:nvSpPr>
        <p:spPr/>
        <p:txBody>
          <a:bodyPr/>
          <a:lstStyle/>
          <a:p>
            <a:r>
              <a:rPr lang="en-US" dirty="0"/>
              <a:t>Using Swift's "A Modest Proposal"</a:t>
            </a:r>
          </a:p>
        </p:txBody>
      </p:sp>
      <p:sp>
        <p:nvSpPr>
          <p:cNvPr id="3" name="Content Placeholder 2">
            <a:extLst>
              <a:ext uri="{FF2B5EF4-FFF2-40B4-BE49-F238E27FC236}">
                <a16:creationId xmlns:a16="http://schemas.microsoft.com/office/drawing/2014/main" id="{DE31730C-CDC9-4481-A631-E1C5C089E468}"/>
              </a:ext>
            </a:extLst>
          </p:cNvPr>
          <p:cNvSpPr>
            <a:spLocks noGrp="1"/>
          </p:cNvSpPr>
          <p:nvPr>
            <p:ph sz="quarter" idx="1"/>
          </p:nvPr>
        </p:nvSpPr>
        <p:spPr/>
        <p:txBody>
          <a:bodyPr vert="horz" anchor="t">
            <a:normAutofit fontScale="92500"/>
          </a:bodyPr>
          <a:lstStyle/>
          <a:p>
            <a:r>
              <a:rPr lang="en-US" dirty="0"/>
              <a:t>Find examples of a logical, emotional, and ethical fallacy</a:t>
            </a:r>
          </a:p>
          <a:p>
            <a:r>
              <a:rPr lang="en-US" b="1" dirty="0"/>
              <a:t>Ex: Ethical Fallacy</a:t>
            </a:r>
            <a:endParaRPr lang="en-US" dirty="0"/>
          </a:p>
          <a:p>
            <a:r>
              <a:rPr lang="en-US" b="1" dirty="0">
                <a:solidFill>
                  <a:srgbClr val="50000B"/>
                </a:solidFill>
              </a:rPr>
              <a:t>Irrelevant Authority</a:t>
            </a:r>
            <a:r>
              <a:rPr lang="en-US" dirty="0">
                <a:solidFill>
                  <a:srgbClr val="50000B"/>
                </a:solidFill>
              </a:rPr>
              <a:t>: when an appeals is made by a well known personality or some other person who is not a legitimate authority on the subject being discussed.</a:t>
            </a:r>
            <a:endParaRPr lang="en-US" dirty="0"/>
          </a:p>
          <a:p>
            <a:r>
              <a:rPr lang="en-US" dirty="0">
                <a:solidFill>
                  <a:srgbClr val="0070C0"/>
                </a:solidFill>
              </a:rPr>
              <a:t>“I have been assured by a very knowing American of my acquaintance in London, that a young healthy child well nursed is at a year old a most delicious, nourishing, and wholesome food, whether stewed, roasted, baked or broiled…” (Swift, 395)</a:t>
            </a:r>
            <a:endParaRPr lang="en-US" dirty="0"/>
          </a:p>
        </p:txBody>
      </p:sp>
    </p:spTree>
    <p:extLst>
      <p:ext uri="{BB962C8B-B14F-4D97-AF65-F5344CB8AC3E}">
        <p14:creationId xmlns:p14="http://schemas.microsoft.com/office/powerpoint/2010/main" val="24375406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63038-0199-4F0F-99F7-BDE2D4B950B6}"/>
              </a:ext>
            </a:extLst>
          </p:cNvPr>
          <p:cNvSpPr>
            <a:spLocks noGrp="1"/>
          </p:cNvSpPr>
          <p:nvPr>
            <p:ph type="title"/>
          </p:nvPr>
        </p:nvSpPr>
        <p:spPr/>
        <p:txBody>
          <a:bodyPr/>
          <a:lstStyle/>
          <a:p>
            <a:r>
              <a:rPr lang="en-US" dirty="0"/>
              <a:t>Basic Outline Format</a:t>
            </a:r>
          </a:p>
        </p:txBody>
      </p:sp>
      <p:graphicFrame>
        <p:nvGraphicFramePr>
          <p:cNvPr id="11" name="Content Placeholder 10">
            <a:extLst>
              <a:ext uri="{FF2B5EF4-FFF2-40B4-BE49-F238E27FC236}">
                <a16:creationId xmlns:a16="http://schemas.microsoft.com/office/drawing/2014/main" id="{268ECC3F-BD39-4981-8F94-D13312D53F2E}"/>
              </a:ext>
            </a:extLst>
          </p:cNvPr>
          <p:cNvGraphicFramePr>
            <a:graphicFrameLocks noGrp="1"/>
          </p:cNvGraphicFramePr>
          <p:nvPr>
            <p:ph sz="quarter" idx="1"/>
            <p:extLst>
              <p:ext uri="{D42A27DB-BD31-4B8C-83A1-F6EECF244321}">
                <p14:modId xmlns:p14="http://schemas.microsoft.com/office/powerpoint/2010/main" val="1022626697"/>
              </p:ext>
            </p:extLst>
          </p:nvPr>
        </p:nvGraphicFramePr>
        <p:xfrm>
          <a:off x="301625" y="1527175"/>
          <a:ext cx="8504236" cy="4849089"/>
        </p:xfrm>
        <a:graphic>
          <a:graphicData uri="http://schemas.openxmlformats.org/drawingml/2006/table">
            <a:tbl>
              <a:tblPr firstRow="1" bandRow="1">
                <a:tableStyleId>{5C22544A-7EE6-4342-B048-85BDC9FD1C3A}</a:tableStyleId>
              </a:tblPr>
              <a:tblGrid>
                <a:gridCol w="8277629">
                  <a:extLst>
                    <a:ext uri="{9D8B030D-6E8A-4147-A177-3AD203B41FA5}">
                      <a16:colId xmlns:a16="http://schemas.microsoft.com/office/drawing/2014/main" val="2475313741"/>
                    </a:ext>
                  </a:extLst>
                </a:gridCol>
                <a:gridCol w="226607">
                  <a:extLst>
                    <a:ext uri="{9D8B030D-6E8A-4147-A177-3AD203B41FA5}">
                      <a16:colId xmlns:a16="http://schemas.microsoft.com/office/drawing/2014/main" val="3224345787"/>
                    </a:ext>
                  </a:extLst>
                </a:gridCol>
              </a:tblGrid>
              <a:tr h="692727">
                <a:tc gridSpan="2">
                  <a:txBody>
                    <a:bodyPr/>
                    <a:lstStyle/>
                    <a:p>
                      <a:pPr fontAlgn="base"/>
                      <a:r>
                        <a:rPr lang="en-US">
                          <a:effectLst/>
                        </a:rPr>
                        <a:t>Hook:  ​</a:t>
                      </a:r>
                      <a:endParaRPr lang="en-US" b="1">
                        <a:solidFill>
                          <a:srgbClr val="FFFFFF"/>
                        </a:solidFill>
                        <a:effectLst/>
                      </a:endParaRPr>
                    </a:p>
                  </a:txBody>
                  <a:tcPr anchor="ctr"/>
                </a:tc>
                <a:tc hMerge="1">
                  <a:txBody>
                    <a:bodyPr/>
                    <a:lstStyle/>
                    <a:p>
                      <a:endParaRPr lang="en-US"/>
                    </a:p>
                  </a:txBody>
                  <a:tcPr/>
                </a:tc>
                <a:extLst>
                  <a:ext uri="{0D108BD9-81ED-4DB2-BD59-A6C34878D82A}">
                    <a16:rowId xmlns:a16="http://schemas.microsoft.com/office/drawing/2014/main" val="1095622998"/>
                  </a:ext>
                </a:extLst>
              </a:tr>
              <a:tr h="692727">
                <a:tc gridSpan="2">
                  <a:txBody>
                    <a:bodyPr/>
                    <a:lstStyle/>
                    <a:p>
                      <a:pPr fontAlgn="base"/>
                      <a:r>
                        <a:rPr lang="en-US" dirty="0">
                          <a:effectLst/>
                        </a:rPr>
                        <a:t>Topic Sentence /Claim  (an Occasion and a Position):​</a:t>
                      </a:r>
                    </a:p>
                  </a:txBody>
                  <a:tcPr anchor="ctr"/>
                </a:tc>
                <a:tc hMerge="1">
                  <a:txBody>
                    <a:bodyPr/>
                    <a:lstStyle/>
                    <a:p>
                      <a:endParaRPr lang="en-US"/>
                    </a:p>
                  </a:txBody>
                  <a:tcPr/>
                </a:tc>
                <a:extLst>
                  <a:ext uri="{0D108BD9-81ED-4DB2-BD59-A6C34878D82A}">
                    <a16:rowId xmlns:a16="http://schemas.microsoft.com/office/drawing/2014/main" val="4239613223"/>
                  </a:ext>
                </a:extLst>
              </a:tr>
              <a:tr h="692727">
                <a:tc>
                  <a:txBody>
                    <a:bodyPr/>
                    <a:lstStyle/>
                    <a:p>
                      <a:pPr fontAlgn="base"/>
                      <a:r>
                        <a:rPr lang="en-US">
                          <a:effectLst/>
                        </a:rPr>
                        <a:t>Criteria ( Clarifying sentence)/RDF​</a:t>
                      </a:r>
                    </a:p>
                  </a:txBody>
                  <a:tcPr anchor="ctr"/>
                </a:tc>
                <a:tc>
                  <a:txBody>
                    <a:bodyPr/>
                    <a:lstStyle/>
                    <a:p>
                      <a:endParaRPr lang="en-US"/>
                    </a:p>
                  </a:txBody>
                  <a:tcPr/>
                </a:tc>
                <a:extLst>
                  <a:ext uri="{0D108BD9-81ED-4DB2-BD59-A6C34878D82A}">
                    <a16:rowId xmlns:a16="http://schemas.microsoft.com/office/drawing/2014/main" val="1308242964"/>
                  </a:ext>
                </a:extLst>
              </a:tr>
              <a:tr h="692727">
                <a:tc>
                  <a:txBody>
                    <a:bodyPr/>
                    <a:lstStyle/>
                    <a:p>
                      <a:pPr fontAlgn="base"/>
                      <a:r>
                        <a:rPr lang="en-US">
                          <a:effectLst/>
                        </a:rPr>
                        <a:t>Elaborations/Evidence​</a:t>
                      </a:r>
                    </a:p>
                  </a:txBody>
                  <a:tcPr anchor="ctr"/>
                </a:tc>
                <a:tc>
                  <a:txBody>
                    <a:bodyPr/>
                    <a:lstStyle/>
                    <a:p>
                      <a:endParaRPr lang="en-US"/>
                    </a:p>
                  </a:txBody>
                  <a:tcPr/>
                </a:tc>
                <a:extLst>
                  <a:ext uri="{0D108BD9-81ED-4DB2-BD59-A6C34878D82A}">
                    <a16:rowId xmlns:a16="http://schemas.microsoft.com/office/drawing/2014/main" val="3322979334"/>
                  </a:ext>
                </a:extLst>
              </a:tr>
              <a:tr h="692727">
                <a:tc>
                  <a:txBody>
                    <a:bodyPr/>
                    <a:lstStyle/>
                    <a:p>
                      <a:pPr fontAlgn="base"/>
                      <a:r>
                        <a:rPr lang="en-US">
                          <a:effectLst/>
                        </a:rPr>
                        <a:t>Elaborations/Evidence​</a:t>
                      </a:r>
                    </a:p>
                  </a:txBody>
                  <a:tcPr anchor="ctr"/>
                </a:tc>
                <a:tc>
                  <a:txBody>
                    <a:bodyPr/>
                    <a:lstStyle/>
                    <a:p>
                      <a:endParaRPr lang="en-US"/>
                    </a:p>
                  </a:txBody>
                  <a:tcPr/>
                </a:tc>
                <a:extLst>
                  <a:ext uri="{0D108BD9-81ED-4DB2-BD59-A6C34878D82A}">
                    <a16:rowId xmlns:a16="http://schemas.microsoft.com/office/drawing/2014/main" val="2659751436"/>
                  </a:ext>
                </a:extLst>
              </a:tr>
              <a:tr h="692727">
                <a:tc>
                  <a:txBody>
                    <a:bodyPr/>
                    <a:lstStyle/>
                    <a:p>
                      <a:pPr fontAlgn="base"/>
                      <a:r>
                        <a:rPr lang="en-US">
                          <a:effectLst/>
                        </a:rPr>
                        <a:t>Quotation***​</a:t>
                      </a:r>
                    </a:p>
                  </a:txBody>
                  <a:tcPr anchor="ctr"/>
                </a:tc>
                <a:tc>
                  <a:txBody>
                    <a:bodyPr/>
                    <a:lstStyle/>
                    <a:p>
                      <a:endParaRPr lang="en-US"/>
                    </a:p>
                  </a:txBody>
                  <a:tcPr/>
                </a:tc>
                <a:extLst>
                  <a:ext uri="{0D108BD9-81ED-4DB2-BD59-A6C34878D82A}">
                    <a16:rowId xmlns:a16="http://schemas.microsoft.com/office/drawing/2014/main" val="3125858837"/>
                  </a:ext>
                </a:extLst>
              </a:tr>
              <a:tr h="692727">
                <a:tc>
                  <a:txBody>
                    <a:bodyPr/>
                    <a:lstStyle/>
                    <a:p>
                      <a:pPr fontAlgn="base"/>
                      <a:r>
                        <a:rPr lang="en-US">
                          <a:effectLst/>
                        </a:rPr>
                        <a:t>Significance​</a:t>
                      </a:r>
                    </a:p>
                  </a:txBody>
                  <a:tcPr anchor="ctr"/>
                </a:tc>
                <a:tc>
                  <a:txBody>
                    <a:bodyPr/>
                    <a:lstStyle/>
                    <a:p>
                      <a:endParaRPr lang="en-US" dirty="0"/>
                    </a:p>
                  </a:txBody>
                  <a:tcPr/>
                </a:tc>
                <a:extLst>
                  <a:ext uri="{0D108BD9-81ED-4DB2-BD59-A6C34878D82A}">
                    <a16:rowId xmlns:a16="http://schemas.microsoft.com/office/drawing/2014/main" val="3592737335"/>
                  </a:ext>
                </a:extLst>
              </a:tr>
            </a:tbl>
          </a:graphicData>
        </a:graphic>
      </p:graphicFrame>
    </p:spTree>
    <p:extLst>
      <p:ext uri="{BB962C8B-B14F-4D97-AF65-F5344CB8AC3E}">
        <p14:creationId xmlns:p14="http://schemas.microsoft.com/office/powerpoint/2010/main" val="35849713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63038-0199-4F0F-99F7-BDE2D4B950B6}"/>
              </a:ext>
            </a:extLst>
          </p:cNvPr>
          <p:cNvSpPr>
            <a:spLocks noGrp="1"/>
          </p:cNvSpPr>
          <p:nvPr>
            <p:ph type="title"/>
          </p:nvPr>
        </p:nvSpPr>
        <p:spPr/>
        <p:txBody>
          <a:bodyPr/>
          <a:lstStyle/>
          <a:p>
            <a:r>
              <a:rPr lang="en-US" dirty="0"/>
              <a:t>Hook</a:t>
            </a:r>
          </a:p>
        </p:txBody>
      </p:sp>
      <p:sp>
        <p:nvSpPr>
          <p:cNvPr id="3" name="Content Placeholder 2">
            <a:extLst>
              <a:ext uri="{FF2B5EF4-FFF2-40B4-BE49-F238E27FC236}">
                <a16:creationId xmlns:a16="http://schemas.microsoft.com/office/drawing/2014/main" id="{BAC1BA0B-0511-47DD-93E7-75DA9AC35525}"/>
              </a:ext>
            </a:extLst>
          </p:cNvPr>
          <p:cNvSpPr>
            <a:spLocks noGrp="1"/>
          </p:cNvSpPr>
          <p:nvPr>
            <p:ph sz="quarter" idx="1"/>
          </p:nvPr>
        </p:nvSpPr>
        <p:spPr/>
        <p:txBody>
          <a:bodyPr vert="horz" anchor="t">
            <a:normAutofit fontScale="92500" lnSpcReduction="10000"/>
          </a:bodyPr>
          <a:lstStyle/>
          <a:p>
            <a:r>
              <a:rPr lang="en-US" dirty="0"/>
              <a:t>The background information that the writer shares with the readers to provide a context for the reader and make your writing interesting.  It gives readers the background they might need to understand  the topic.</a:t>
            </a:r>
          </a:p>
          <a:p>
            <a:r>
              <a:rPr lang="en-US" b="1" dirty="0"/>
              <a:t>In English class the Hook must include the title, author, genre, and a brief summary of the text.</a:t>
            </a:r>
            <a:endParaRPr lang="en-US" dirty="0"/>
          </a:p>
          <a:p>
            <a:r>
              <a:rPr lang="en-US" dirty="0"/>
              <a:t>Consider the following ways to introduce your writing (in other subject areas): anecdote, quotation, question, important facts, bold or startling statement, or an illustration of a current event related to your topic.  (These techniques can also be use to conclude)</a:t>
            </a:r>
          </a:p>
        </p:txBody>
      </p:sp>
    </p:spTree>
    <p:extLst>
      <p:ext uri="{BB962C8B-B14F-4D97-AF65-F5344CB8AC3E}">
        <p14:creationId xmlns:p14="http://schemas.microsoft.com/office/powerpoint/2010/main" val="2885567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Label the subject, verb, and object in the following</a:t>
            </a:r>
          </a:p>
        </p:txBody>
      </p:sp>
      <p:sp>
        <p:nvSpPr>
          <p:cNvPr id="3" name="Content Placeholder 2"/>
          <p:cNvSpPr>
            <a:spLocks noGrp="1"/>
          </p:cNvSpPr>
          <p:nvPr>
            <p:ph sz="quarter" idx="1"/>
          </p:nvPr>
        </p:nvSpPr>
        <p:spPr/>
        <p:txBody>
          <a:bodyPr/>
          <a:lstStyle/>
          <a:p>
            <a:r>
              <a:rPr lang="en-US" dirty="0"/>
              <a:t>When David approached third base, the coach waved him home.</a:t>
            </a:r>
          </a:p>
          <a:p>
            <a:endParaRPr lang="en-US" dirty="0"/>
          </a:p>
        </p:txBody>
      </p:sp>
    </p:spTree>
    <p:extLst>
      <p:ext uri="{BB962C8B-B14F-4D97-AF65-F5344CB8AC3E}">
        <p14:creationId xmlns:p14="http://schemas.microsoft.com/office/powerpoint/2010/main" val="34017145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63038-0199-4F0F-99F7-BDE2D4B950B6}"/>
              </a:ext>
            </a:extLst>
          </p:cNvPr>
          <p:cNvSpPr>
            <a:spLocks noGrp="1"/>
          </p:cNvSpPr>
          <p:nvPr>
            <p:ph type="title"/>
          </p:nvPr>
        </p:nvSpPr>
        <p:spPr/>
        <p:txBody>
          <a:bodyPr/>
          <a:lstStyle/>
          <a:p>
            <a:r>
              <a:rPr lang="en-US" dirty="0"/>
              <a:t>Topic Sentence/ Claim</a:t>
            </a:r>
          </a:p>
        </p:txBody>
      </p:sp>
      <p:sp>
        <p:nvSpPr>
          <p:cNvPr id="3" name="Content Placeholder 2">
            <a:extLst>
              <a:ext uri="{FF2B5EF4-FFF2-40B4-BE49-F238E27FC236}">
                <a16:creationId xmlns:a16="http://schemas.microsoft.com/office/drawing/2014/main" id="{BAC1BA0B-0511-47DD-93E7-75DA9AC35525}"/>
              </a:ext>
            </a:extLst>
          </p:cNvPr>
          <p:cNvSpPr>
            <a:spLocks noGrp="1"/>
          </p:cNvSpPr>
          <p:nvPr>
            <p:ph sz="quarter" idx="1"/>
          </p:nvPr>
        </p:nvSpPr>
        <p:spPr/>
        <p:txBody>
          <a:bodyPr vert="horz" anchor="t">
            <a:normAutofit fontScale="92500" lnSpcReduction="10000"/>
          </a:bodyPr>
          <a:lstStyle/>
          <a:p>
            <a:r>
              <a:rPr lang="en-US" dirty="0"/>
              <a:t>The Topic Sentence must be compound sentence that  includes the Occasion + Position</a:t>
            </a:r>
          </a:p>
          <a:p>
            <a:r>
              <a:rPr lang="en-US" dirty="0"/>
              <a:t>The Occasion</a:t>
            </a:r>
          </a:p>
          <a:p>
            <a:pPr lvl="1"/>
            <a:r>
              <a:rPr lang="en-US" dirty="0">
                <a:solidFill>
                  <a:srgbClr val="1F497D"/>
                </a:solidFill>
              </a:rPr>
              <a:t>Follows the subordinate conjunction (dependent clause)</a:t>
            </a:r>
            <a:endParaRPr lang="en-US" dirty="0"/>
          </a:p>
          <a:p>
            <a:pPr lvl="1"/>
            <a:r>
              <a:rPr lang="en-US" dirty="0">
                <a:solidFill>
                  <a:srgbClr val="1F497D"/>
                </a:solidFill>
              </a:rPr>
              <a:t>Is the first part of the topic sentence</a:t>
            </a:r>
            <a:endParaRPr lang="en-US" dirty="0"/>
          </a:p>
          <a:p>
            <a:pPr lvl="1"/>
            <a:r>
              <a:rPr lang="en-US" dirty="0">
                <a:solidFill>
                  <a:srgbClr val="1F497D"/>
                </a:solidFill>
              </a:rPr>
              <a:t>Introduces your reason for writing</a:t>
            </a:r>
            <a:endParaRPr lang="en-US" dirty="0"/>
          </a:p>
          <a:p>
            <a:pPr lvl="1"/>
            <a:r>
              <a:rPr lang="en-US" dirty="0">
                <a:solidFill>
                  <a:srgbClr val="1F497D"/>
                </a:solidFill>
              </a:rPr>
              <a:t>Can be any event, problem, idea, solution, or circumstance that gives you a reason to write</a:t>
            </a:r>
            <a:endParaRPr lang="en-US" dirty="0"/>
          </a:p>
          <a:p>
            <a:r>
              <a:rPr lang="en-US" dirty="0"/>
              <a:t>The Position</a:t>
            </a:r>
          </a:p>
          <a:p>
            <a:pPr lvl="1"/>
            <a:r>
              <a:rPr lang="en-US" dirty="0">
                <a:solidFill>
                  <a:srgbClr val="1F497D"/>
                </a:solidFill>
              </a:rPr>
              <a:t>Is the second part of the topic sentence</a:t>
            </a:r>
            <a:endParaRPr lang="en-US" dirty="0"/>
          </a:p>
          <a:p>
            <a:pPr lvl="1"/>
            <a:r>
              <a:rPr lang="en-US" dirty="0">
                <a:solidFill>
                  <a:srgbClr val="1F497D"/>
                </a:solidFill>
              </a:rPr>
              <a:t>Follows the occasion</a:t>
            </a:r>
            <a:endParaRPr lang="en-US" dirty="0"/>
          </a:p>
          <a:p>
            <a:pPr lvl="1"/>
            <a:r>
              <a:rPr lang="en-US" dirty="0">
                <a:solidFill>
                  <a:srgbClr val="1F497D"/>
                </a:solidFill>
              </a:rPr>
              <a:t>States what you plan to prove or explain in your paragraph</a:t>
            </a:r>
            <a:endParaRPr lang="en-US" dirty="0"/>
          </a:p>
          <a:p>
            <a:pPr lvl="1"/>
            <a:r>
              <a:rPr lang="en-US" dirty="0">
                <a:solidFill>
                  <a:srgbClr val="1F497D"/>
                </a:solidFill>
              </a:rPr>
              <a:t>Is the independent clause in the complex sentence</a:t>
            </a:r>
            <a:endParaRPr lang="en-US" dirty="0"/>
          </a:p>
        </p:txBody>
      </p:sp>
    </p:spTree>
    <p:extLst>
      <p:ext uri="{BB962C8B-B14F-4D97-AF65-F5344CB8AC3E}">
        <p14:creationId xmlns:p14="http://schemas.microsoft.com/office/powerpoint/2010/main" val="41737518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63038-0199-4F0F-99F7-BDE2D4B950B6}"/>
              </a:ext>
            </a:extLst>
          </p:cNvPr>
          <p:cNvSpPr>
            <a:spLocks noGrp="1"/>
          </p:cNvSpPr>
          <p:nvPr>
            <p:ph type="title"/>
          </p:nvPr>
        </p:nvSpPr>
        <p:spPr/>
        <p:txBody>
          <a:bodyPr/>
          <a:lstStyle/>
          <a:p>
            <a:r>
              <a:rPr lang="en-US" dirty="0"/>
              <a:t>Types of Topic Sentences</a:t>
            </a:r>
          </a:p>
        </p:txBody>
      </p:sp>
      <p:sp>
        <p:nvSpPr>
          <p:cNvPr id="3" name="Content Placeholder 2">
            <a:extLst>
              <a:ext uri="{FF2B5EF4-FFF2-40B4-BE49-F238E27FC236}">
                <a16:creationId xmlns:a16="http://schemas.microsoft.com/office/drawing/2014/main" id="{BAC1BA0B-0511-47DD-93E7-75DA9AC35525}"/>
              </a:ext>
            </a:extLst>
          </p:cNvPr>
          <p:cNvSpPr>
            <a:spLocks noGrp="1"/>
          </p:cNvSpPr>
          <p:nvPr>
            <p:ph sz="quarter" idx="1"/>
          </p:nvPr>
        </p:nvSpPr>
        <p:spPr/>
        <p:txBody>
          <a:bodyPr vert="horz" anchor="t">
            <a:normAutofit fontScale="92500" lnSpcReduction="20000"/>
          </a:bodyPr>
          <a:lstStyle/>
          <a:p>
            <a:r>
              <a:rPr lang="en-US" dirty="0"/>
              <a:t>SC+O+P =Subordinate </a:t>
            </a:r>
            <a:r>
              <a:rPr lang="en-US" dirty="0" err="1"/>
              <a:t>Conjunction+Occasion+Position</a:t>
            </a:r>
          </a:p>
          <a:p>
            <a:pPr lvl="1"/>
            <a:r>
              <a:rPr lang="en-US" dirty="0">
                <a:solidFill>
                  <a:srgbClr val="1F497D"/>
                </a:solidFill>
              </a:rPr>
              <a:t>Although Langston Hughes’s poem “I, Too” was written several years ago, its message should be shared with students today.</a:t>
            </a:r>
            <a:endParaRPr lang="en-US" dirty="0"/>
          </a:p>
          <a:p>
            <a:r>
              <a:rPr lang="en-US" dirty="0"/>
              <a:t>However Statements= Use ‘however’ in the middle of the sentence.  Place a semi-colon (;) before the word however and a comma(,) after the word however.</a:t>
            </a:r>
          </a:p>
          <a:p>
            <a:pPr lvl="1"/>
            <a:r>
              <a:rPr lang="en-US" dirty="0">
                <a:solidFill>
                  <a:srgbClr val="1F497D"/>
                </a:solidFill>
              </a:rPr>
              <a:t>Most Americans want to eliminate crime; however, it will take a great deal of money, time, and effort  to reach this goal.</a:t>
            </a:r>
            <a:endParaRPr lang="en-US" dirty="0"/>
          </a:p>
          <a:p>
            <a:r>
              <a:rPr lang="en-US" dirty="0"/>
              <a:t>And, But, and Or Statements= Creates compound sentences with coordinating conjunctions (FANBOYS). Remember the comma before the conjunction</a:t>
            </a:r>
          </a:p>
          <a:p>
            <a:pPr lvl="1"/>
            <a:r>
              <a:rPr lang="en-US" dirty="0">
                <a:solidFill>
                  <a:srgbClr val="1F497D"/>
                </a:solidFill>
              </a:rPr>
              <a:t>School boards should not cut art and music programs, nor should they sacrifice the industrial arts electives offered in most high schools.</a:t>
            </a:r>
            <a:endParaRPr lang="en-US" dirty="0"/>
          </a:p>
        </p:txBody>
      </p:sp>
    </p:spTree>
    <p:extLst>
      <p:ext uri="{BB962C8B-B14F-4D97-AF65-F5344CB8AC3E}">
        <p14:creationId xmlns:p14="http://schemas.microsoft.com/office/powerpoint/2010/main" val="34197679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63038-0199-4F0F-99F7-BDE2D4B950B6}"/>
              </a:ext>
            </a:extLst>
          </p:cNvPr>
          <p:cNvSpPr>
            <a:spLocks noGrp="1"/>
          </p:cNvSpPr>
          <p:nvPr>
            <p:ph type="title"/>
          </p:nvPr>
        </p:nvSpPr>
        <p:spPr/>
        <p:txBody>
          <a:bodyPr/>
          <a:lstStyle/>
          <a:p>
            <a:r>
              <a:rPr lang="en-US" dirty="0"/>
              <a:t>Types of Topic Sentences</a:t>
            </a:r>
          </a:p>
        </p:txBody>
      </p:sp>
      <p:sp>
        <p:nvSpPr>
          <p:cNvPr id="3" name="Content Placeholder 2">
            <a:extLst>
              <a:ext uri="{FF2B5EF4-FFF2-40B4-BE49-F238E27FC236}">
                <a16:creationId xmlns:a16="http://schemas.microsoft.com/office/drawing/2014/main" id="{BAC1BA0B-0511-47DD-93E7-75DA9AC35525}"/>
              </a:ext>
            </a:extLst>
          </p:cNvPr>
          <p:cNvSpPr>
            <a:spLocks noGrp="1"/>
          </p:cNvSpPr>
          <p:nvPr>
            <p:ph sz="quarter" idx="1"/>
          </p:nvPr>
        </p:nvSpPr>
        <p:spPr/>
        <p:txBody>
          <a:bodyPr vert="horz" anchor="t">
            <a:normAutofit fontScale="92500" lnSpcReduction="20000"/>
          </a:bodyPr>
          <a:lstStyle/>
          <a:p>
            <a:r>
              <a:rPr lang="en-US" dirty="0"/>
              <a:t>To, Plus a Verb (Infinitive)= Topic sentences with infinitives are clear and direct.</a:t>
            </a:r>
          </a:p>
          <a:p>
            <a:pPr lvl="1"/>
            <a:r>
              <a:rPr lang="en-US" dirty="0">
                <a:solidFill>
                  <a:srgbClr val="1F497D"/>
                </a:solidFill>
              </a:rPr>
              <a:t>To prepare for college, high school students should take several math, science, and English classes.</a:t>
            </a:r>
            <a:endParaRPr lang="en-US" dirty="0"/>
          </a:p>
          <a:p>
            <a:r>
              <a:rPr lang="en-US" dirty="0"/>
              <a:t>The List Statements=List the categories you will address in the paper.</a:t>
            </a:r>
          </a:p>
          <a:p>
            <a:pPr lvl="1"/>
            <a:r>
              <a:rPr lang="en-US" dirty="0">
                <a:solidFill>
                  <a:srgbClr val="1F497D"/>
                </a:solidFill>
              </a:rPr>
              <a:t>High school graduates can attend community college, they can enroll in state universities, or they can study at private school throughout the United States.</a:t>
            </a:r>
            <a:endParaRPr lang="en-US" dirty="0"/>
          </a:p>
          <a:p>
            <a:r>
              <a:rPr lang="en-US" dirty="0"/>
              <a:t>Semicolon Topic Sentence= Use this method when you want to emphasize the relationship between the occasion and position.</a:t>
            </a:r>
          </a:p>
          <a:p>
            <a:pPr lvl="1"/>
            <a:r>
              <a:rPr lang="en-US" dirty="0">
                <a:solidFill>
                  <a:srgbClr val="1F497D"/>
                </a:solidFill>
              </a:rPr>
              <a:t>The basketball team deserves the state championship; the players and the coach are talented and dedicated.</a:t>
            </a:r>
            <a:endParaRPr lang="en-US" dirty="0"/>
          </a:p>
        </p:txBody>
      </p:sp>
    </p:spTree>
    <p:extLst>
      <p:ext uri="{BB962C8B-B14F-4D97-AF65-F5344CB8AC3E}">
        <p14:creationId xmlns:p14="http://schemas.microsoft.com/office/powerpoint/2010/main" val="30931241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63038-0199-4F0F-99F7-BDE2D4B950B6}"/>
              </a:ext>
            </a:extLst>
          </p:cNvPr>
          <p:cNvSpPr>
            <a:spLocks noGrp="1"/>
          </p:cNvSpPr>
          <p:nvPr>
            <p:ph type="title"/>
          </p:nvPr>
        </p:nvSpPr>
        <p:spPr/>
        <p:txBody>
          <a:bodyPr/>
          <a:lstStyle/>
          <a:p>
            <a:r>
              <a:rPr lang="en-US" dirty="0"/>
              <a:t>E/Es: Evidence </a:t>
            </a:r>
            <a:r>
              <a:rPr lang="en-US" b="1" dirty="0">
                <a:solidFill>
                  <a:srgbClr val="FF0000"/>
                </a:solidFill>
              </a:rPr>
              <a:t>from the Text/Source</a:t>
            </a:r>
            <a:endParaRPr lang="en-US" dirty="0"/>
          </a:p>
        </p:txBody>
      </p:sp>
      <p:sp>
        <p:nvSpPr>
          <p:cNvPr id="3" name="Content Placeholder 2">
            <a:extLst>
              <a:ext uri="{FF2B5EF4-FFF2-40B4-BE49-F238E27FC236}">
                <a16:creationId xmlns:a16="http://schemas.microsoft.com/office/drawing/2014/main" id="{BAC1BA0B-0511-47DD-93E7-75DA9AC35525}"/>
              </a:ext>
            </a:extLst>
          </p:cNvPr>
          <p:cNvSpPr>
            <a:spLocks noGrp="1"/>
          </p:cNvSpPr>
          <p:nvPr>
            <p:ph sz="quarter" idx="1"/>
          </p:nvPr>
        </p:nvSpPr>
        <p:spPr/>
        <p:txBody>
          <a:bodyPr vert="horz" anchor="t">
            <a:normAutofit/>
          </a:bodyPr>
          <a:lstStyle/>
          <a:p>
            <a:r>
              <a:rPr lang="en-US" dirty="0"/>
              <a:t>Evidence</a:t>
            </a:r>
          </a:p>
          <a:p>
            <a:r>
              <a:rPr lang="en-US" dirty="0"/>
              <a:t>Examples</a:t>
            </a:r>
          </a:p>
          <a:p>
            <a:r>
              <a:rPr lang="en-US" dirty="0"/>
              <a:t>Explanations </a:t>
            </a:r>
          </a:p>
          <a:p>
            <a:r>
              <a:rPr lang="en-US" dirty="0"/>
              <a:t>Effective illustrations</a:t>
            </a:r>
          </a:p>
          <a:p>
            <a:r>
              <a:rPr lang="en-US" dirty="0"/>
              <a:t>Elaborations</a:t>
            </a:r>
          </a:p>
        </p:txBody>
      </p:sp>
    </p:spTree>
    <p:extLst>
      <p:ext uri="{BB962C8B-B14F-4D97-AF65-F5344CB8AC3E}">
        <p14:creationId xmlns:p14="http://schemas.microsoft.com/office/powerpoint/2010/main" val="34426910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DA57D-D383-47C7-BB9F-8762C422E434}"/>
              </a:ext>
            </a:extLst>
          </p:cNvPr>
          <p:cNvSpPr>
            <a:spLocks noGrp="1"/>
          </p:cNvSpPr>
          <p:nvPr>
            <p:ph type="title"/>
          </p:nvPr>
        </p:nvSpPr>
        <p:spPr/>
        <p:txBody>
          <a:bodyPr/>
          <a:lstStyle/>
          <a:p>
            <a:r>
              <a:rPr lang="en-US" dirty="0"/>
              <a:t>Writing Conclusions</a:t>
            </a:r>
          </a:p>
        </p:txBody>
      </p:sp>
      <p:sp>
        <p:nvSpPr>
          <p:cNvPr id="3" name="Content Placeholder 2">
            <a:extLst>
              <a:ext uri="{FF2B5EF4-FFF2-40B4-BE49-F238E27FC236}">
                <a16:creationId xmlns:a16="http://schemas.microsoft.com/office/drawing/2014/main" id="{9233575C-9445-426A-91DF-5D737DD54FA7}"/>
              </a:ext>
            </a:extLst>
          </p:cNvPr>
          <p:cNvSpPr>
            <a:spLocks noGrp="1"/>
          </p:cNvSpPr>
          <p:nvPr>
            <p:ph sz="quarter" idx="1"/>
          </p:nvPr>
        </p:nvSpPr>
        <p:spPr/>
        <p:txBody>
          <a:bodyPr vert="horz" anchor="t">
            <a:normAutofit fontScale="92500"/>
          </a:bodyPr>
          <a:lstStyle/>
          <a:p>
            <a:r>
              <a:rPr lang="en-US" dirty="0"/>
              <a:t>Using synonyms restate your position, remind your readers of your topic</a:t>
            </a:r>
          </a:p>
          <a:p>
            <a:r>
              <a:rPr lang="en-US" dirty="0"/>
              <a:t>You may want to </a:t>
            </a:r>
            <a:r>
              <a:rPr lang="en-US" b="1" dirty="0"/>
              <a:t>summarize</a:t>
            </a:r>
            <a:r>
              <a:rPr lang="en-US" dirty="0"/>
              <a:t> the paragraph/essay, </a:t>
            </a:r>
            <a:r>
              <a:rPr lang="en-US" b="1" dirty="0"/>
              <a:t>convince</a:t>
            </a:r>
            <a:r>
              <a:rPr lang="en-US" dirty="0"/>
              <a:t> the reader of your position, </a:t>
            </a:r>
            <a:r>
              <a:rPr lang="en-US" b="1" dirty="0"/>
              <a:t>challenge</a:t>
            </a:r>
            <a:r>
              <a:rPr lang="en-US" dirty="0"/>
              <a:t> the reader o think about the issue, </a:t>
            </a:r>
            <a:r>
              <a:rPr lang="en-US" b="1" dirty="0"/>
              <a:t>encourage</a:t>
            </a:r>
            <a:r>
              <a:rPr lang="en-US" dirty="0"/>
              <a:t> the reader to take action.</a:t>
            </a:r>
          </a:p>
          <a:p>
            <a:r>
              <a:rPr lang="en-US" dirty="0"/>
              <a:t>Vary the sentence structure. For example, if your topic sentence was an SC+O+P , use a simple sentence.</a:t>
            </a:r>
          </a:p>
          <a:p>
            <a:r>
              <a:rPr lang="en-US" dirty="0"/>
              <a:t>Consider the following phrases:  certainly, clearly, definitely, in conclusion, obviously, as a result of, due to, indeed, overall, consequently</a:t>
            </a:r>
          </a:p>
        </p:txBody>
      </p:sp>
    </p:spTree>
    <p:extLst>
      <p:ext uri="{BB962C8B-B14F-4D97-AF65-F5344CB8AC3E}">
        <p14:creationId xmlns:p14="http://schemas.microsoft.com/office/powerpoint/2010/main" val="36167717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DA57D-D383-47C7-BB9F-8762C422E434}"/>
              </a:ext>
            </a:extLst>
          </p:cNvPr>
          <p:cNvSpPr>
            <a:spLocks noGrp="1"/>
          </p:cNvSpPr>
          <p:nvPr>
            <p:ph type="title"/>
          </p:nvPr>
        </p:nvSpPr>
        <p:spPr/>
        <p:txBody>
          <a:bodyPr/>
          <a:lstStyle/>
          <a:p>
            <a:r>
              <a:rPr lang="en-US" dirty="0"/>
              <a:t>Please </a:t>
            </a:r>
            <a:r>
              <a:rPr lang="en-US" dirty="0">
                <a:solidFill>
                  <a:srgbClr val="FF0000"/>
                </a:solidFill>
              </a:rPr>
              <a:t>DO NOT</a:t>
            </a:r>
            <a:endParaRPr lang="en-US" dirty="0"/>
          </a:p>
        </p:txBody>
      </p:sp>
      <p:sp>
        <p:nvSpPr>
          <p:cNvPr id="3" name="Content Placeholder 2">
            <a:extLst>
              <a:ext uri="{FF2B5EF4-FFF2-40B4-BE49-F238E27FC236}">
                <a16:creationId xmlns:a16="http://schemas.microsoft.com/office/drawing/2014/main" id="{9233575C-9445-426A-91DF-5D737DD54FA7}"/>
              </a:ext>
            </a:extLst>
          </p:cNvPr>
          <p:cNvSpPr>
            <a:spLocks noGrp="1"/>
          </p:cNvSpPr>
          <p:nvPr>
            <p:ph sz="quarter" idx="1"/>
          </p:nvPr>
        </p:nvSpPr>
        <p:spPr/>
        <p:txBody>
          <a:bodyPr vert="horz" anchor="t">
            <a:normAutofit fontScale="85000" lnSpcReduction="10000"/>
          </a:bodyPr>
          <a:lstStyle/>
          <a:p>
            <a:r>
              <a:rPr lang="en-US" dirty="0"/>
              <a:t>Refer to the author by his first name</a:t>
            </a:r>
          </a:p>
          <a:p>
            <a:r>
              <a:rPr lang="en-US" dirty="0"/>
              <a:t>Use personal pronouns to refer to yourself or the audience “I,” “me,” “I think,” “I feel” etc.  It destroys your reliability.</a:t>
            </a:r>
          </a:p>
          <a:p>
            <a:r>
              <a:rPr lang="en-US" dirty="0"/>
              <a:t>Forget to underline the title of a long work (novel, autobiography, movie) and put the title of a short work in quotation marks (poems, articles, essays, short stories) </a:t>
            </a:r>
            <a:r>
              <a:rPr lang="en-US" u="sng" dirty="0"/>
              <a:t>The Joy Luck Club</a:t>
            </a:r>
            <a:r>
              <a:rPr lang="en-US" dirty="0"/>
              <a:t> (novel) vs “A Cask of Amontillado” (short story)</a:t>
            </a:r>
          </a:p>
          <a:p>
            <a:r>
              <a:rPr lang="en-US" dirty="0"/>
              <a:t>Forget to use in text parenthetical citations.  (Author’s last name, page number) (Tan, 56)</a:t>
            </a:r>
          </a:p>
          <a:p>
            <a:r>
              <a:rPr lang="en-US" dirty="0"/>
              <a:t>Use redundancy when describing the genre</a:t>
            </a:r>
          </a:p>
          <a:p>
            <a:pPr lvl="1"/>
            <a:r>
              <a:rPr lang="en-US" dirty="0">
                <a:solidFill>
                  <a:srgbClr val="1F497D"/>
                </a:solidFill>
              </a:rPr>
              <a:t>Wrong: fictional novel or nonfiction article</a:t>
            </a:r>
            <a:endParaRPr lang="en-US" dirty="0"/>
          </a:p>
          <a:p>
            <a:pPr lvl="1"/>
            <a:r>
              <a:rPr lang="en-US" dirty="0">
                <a:solidFill>
                  <a:srgbClr val="1F497D"/>
                </a:solidFill>
              </a:rPr>
              <a:t>Correct novel (all novels are fiction) or article (all articles are nonfiction)</a:t>
            </a:r>
            <a:endParaRPr lang="en-US" dirty="0"/>
          </a:p>
        </p:txBody>
      </p:sp>
    </p:spTree>
    <p:extLst>
      <p:ext uri="{BB962C8B-B14F-4D97-AF65-F5344CB8AC3E}">
        <p14:creationId xmlns:p14="http://schemas.microsoft.com/office/powerpoint/2010/main" val="25343742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D4D3-C555-4589-B8BE-FD86799E6A4C}"/>
              </a:ext>
            </a:extLst>
          </p:cNvPr>
          <p:cNvSpPr>
            <a:spLocks noGrp="1"/>
          </p:cNvSpPr>
          <p:nvPr>
            <p:ph type="title"/>
          </p:nvPr>
        </p:nvSpPr>
        <p:spPr/>
        <p:txBody>
          <a:bodyPr>
            <a:normAutofit/>
          </a:bodyPr>
          <a:lstStyle/>
          <a:p>
            <a:r>
              <a:rPr lang="en-US" dirty="0"/>
              <a:t>Exchange Paper With Your Shoulder Sister</a:t>
            </a:r>
          </a:p>
        </p:txBody>
      </p:sp>
      <p:sp>
        <p:nvSpPr>
          <p:cNvPr id="3" name="Content Placeholder 2">
            <a:extLst>
              <a:ext uri="{FF2B5EF4-FFF2-40B4-BE49-F238E27FC236}">
                <a16:creationId xmlns:a16="http://schemas.microsoft.com/office/drawing/2014/main" id="{B712B1ED-4008-4918-B96D-40688C462466}"/>
              </a:ext>
            </a:extLst>
          </p:cNvPr>
          <p:cNvSpPr>
            <a:spLocks noGrp="1"/>
          </p:cNvSpPr>
          <p:nvPr>
            <p:ph sz="quarter" idx="1"/>
          </p:nvPr>
        </p:nvSpPr>
        <p:spPr>
          <a:xfrm>
            <a:off x="301752" y="1527048"/>
            <a:ext cx="8503920" cy="4572000"/>
          </a:xfrm>
        </p:spPr>
        <p:txBody>
          <a:bodyPr>
            <a:normAutofit fontScale="92500" lnSpcReduction="20000"/>
          </a:bodyPr>
          <a:lstStyle/>
          <a:p>
            <a:r>
              <a:rPr lang="en-US" b="1" dirty="0">
                <a:solidFill>
                  <a:srgbClr val="C00000"/>
                </a:solidFill>
              </a:rPr>
              <a:t>Highlight the Hook</a:t>
            </a:r>
          </a:p>
          <a:p>
            <a:pPr lvl="1"/>
            <a:r>
              <a:rPr lang="en-US" b="1" dirty="0">
                <a:solidFill>
                  <a:srgbClr val="C00000"/>
                </a:solidFill>
              </a:rPr>
              <a:t>Does it identify the author, title, genre, and gives a brief summary? If not, state what is missing.</a:t>
            </a:r>
          </a:p>
          <a:p>
            <a:r>
              <a:rPr lang="en-US" b="1" dirty="0">
                <a:solidFill>
                  <a:schemeClr val="accent6">
                    <a:lumMod val="75000"/>
                  </a:schemeClr>
                </a:solidFill>
              </a:rPr>
              <a:t>Highlight the Transition between the Hook and Thesis</a:t>
            </a:r>
          </a:p>
          <a:p>
            <a:pPr lvl="1"/>
            <a:r>
              <a:rPr lang="en-US" b="1" dirty="0">
                <a:solidFill>
                  <a:schemeClr val="accent6">
                    <a:lumMod val="75000"/>
                  </a:schemeClr>
                </a:solidFill>
              </a:rPr>
              <a:t>If it is missing, write three words or phrases that can be used?</a:t>
            </a:r>
          </a:p>
          <a:p>
            <a:r>
              <a:rPr lang="en-US" b="1" dirty="0">
                <a:solidFill>
                  <a:srgbClr val="FFCC00"/>
                </a:solidFill>
              </a:rPr>
              <a:t>Highlight the Thesis Statement </a:t>
            </a:r>
          </a:p>
          <a:p>
            <a:pPr lvl="1"/>
            <a:r>
              <a:rPr lang="en-US" b="1" dirty="0">
                <a:solidFill>
                  <a:srgbClr val="FFCC00"/>
                </a:solidFill>
              </a:rPr>
              <a:t>Does it contain the occasion (the topic) and a position (the writers opinion on the topic or what she is trying to prove? If not state what is missing?</a:t>
            </a:r>
          </a:p>
          <a:p>
            <a:r>
              <a:rPr lang="en-US" b="1" dirty="0">
                <a:solidFill>
                  <a:srgbClr val="00B050"/>
                </a:solidFill>
              </a:rPr>
              <a:t>Highlight the RDF </a:t>
            </a:r>
          </a:p>
          <a:p>
            <a:pPr lvl="1"/>
            <a:r>
              <a:rPr lang="en-US" b="1" dirty="0">
                <a:solidFill>
                  <a:srgbClr val="00B050"/>
                </a:solidFill>
              </a:rPr>
              <a:t>Does it clarify the abstract concepts mentioned in the thesis or somehow make clarify the thesis?</a:t>
            </a:r>
          </a:p>
          <a:p>
            <a:endParaRPr lang="en-US" dirty="0">
              <a:solidFill>
                <a:schemeClr val="accent6">
                  <a:lumMod val="60000"/>
                  <a:lumOff val="40000"/>
                </a:schemeClr>
              </a:solidFill>
            </a:endParaRPr>
          </a:p>
        </p:txBody>
      </p:sp>
    </p:spTree>
    <p:extLst>
      <p:ext uri="{BB962C8B-B14F-4D97-AF65-F5344CB8AC3E}">
        <p14:creationId xmlns:p14="http://schemas.microsoft.com/office/powerpoint/2010/main" val="5596028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30E4F-DEA7-4F29-856A-814762ADB7BB}"/>
              </a:ext>
            </a:extLst>
          </p:cNvPr>
          <p:cNvSpPr>
            <a:spLocks noGrp="1"/>
          </p:cNvSpPr>
          <p:nvPr>
            <p:ph type="title"/>
          </p:nvPr>
        </p:nvSpPr>
        <p:spPr/>
        <p:txBody>
          <a:bodyPr/>
          <a:lstStyle/>
          <a:p>
            <a:r>
              <a:rPr lang="en-US" dirty="0"/>
              <a:t>Color Coding Continued</a:t>
            </a:r>
          </a:p>
        </p:txBody>
      </p:sp>
      <p:sp>
        <p:nvSpPr>
          <p:cNvPr id="3" name="Content Placeholder 2">
            <a:extLst>
              <a:ext uri="{FF2B5EF4-FFF2-40B4-BE49-F238E27FC236}">
                <a16:creationId xmlns:a16="http://schemas.microsoft.com/office/drawing/2014/main" id="{2DE7D028-D2FE-4E08-BC19-C716B24BD8F6}"/>
              </a:ext>
            </a:extLst>
          </p:cNvPr>
          <p:cNvSpPr>
            <a:spLocks noGrp="1"/>
          </p:cNvSpPr>
          <p:nvPr>
            <p:ph sz="quarter" idx="1"/>
          </p:nvPr>
        </p:nvSpPr>
        <p:spPr>
          <a:xfrm>
            <a:off x="152400" y="1371600"/>
            <a:ext cx="8991600" cy="5257800"/>
          </a:xfrm>
        </p:spPr>
        <p:txBody>
          <a:bodyPr>
            <a:normAutofit fontScale="85000" lnSpcReduction="20000"/>
          </a:bodyPr>
          <a:lstStyle/>
          <a:p>
            <a:r>
              <a:rPr lang="en-US" b="1" dirty="0">
                <a:solidFill>
                  <a:srgbClr val="0033CC"/>
                </a:solidFill>
              </a:rPr>
              <a:t>Highlight the E/E</a:t>
            </a:r>
          </a:p>
          <a:p>
            <a:pPr lvl="1"/>
            <a:r>
              <a:rPr lang="en-US" b="1" dirty="0">
                <a:solidFill>
                  <a:srgbClr val="0033CC"/>
                </a:solidFill>
              </a:rPr>
              <a:t>Are they directly related to the thesis?  Do they avoid summarizing the work?  Are they presented in a logical order?  </a:t>
            </a:r>
          </a:p>
          <a:p>
            <a:r>
              <a:rPr lang="en-US" b="1" dirty="0">
                <a:solidFill>
                  <a:srgbClr val="7030A0"/>
                </a:solidFill>
              </a:rPr>
              <a:t>Highlight the Quotation</a:t>
            </a:r>
          </a:p>
          <a:p>
            <a:pPr lvl="1"/>
            <a:r>
              <a:rPr lang="en-US" b="1" dirty="0">
                <a:solidFill>
                  <a:srgbClr val="7030A0"/>
                </a:solidFill>
              </a:rPr>
              <a:t>Is it contextualized (does the writer explain how it relates to elaborations)?</a:t>
            </a:r>
          </a:p>
          <a:p>
            <a:r>
              <a:rPr lang="en-US" b="1" dirty="0">
                <a:solidFill>
                  <a:srgbClr val="FF0066"/>
                </a:solidFill>
              </a:rPr>
              <a:t>Highlight the Significance</a:t>
            </a:r>
          </a:p>
          <a:p>
            <a:pPr lvl="1"/>
            <a:r>
              <a:rPr lang="en-US" b="1" dirty="0">
                <a:solidFill>
                  <a:srgbClr val="FF0066"/>
                </a:solidFill>
              </a:rPr>
              <a:t>Does it explain how the elaborations relate back to the thesis?</a:t>
            </a:r>
          </a:p>
          <a:p>
            <a:r>
              <a:rPr lang="en-US" b="1" dirty="0">
                <a:solidFill>
                  <a:schemeClr val="accent6">
                    <a:lumMod val="50000"/>
                  </a:schemeClr>
                </a:solidFill>
              </a:rPr>
              <a:t>Highlight the conclusion</a:t>
            </a:r>
          </a:p>
          <a:p>
            <a:pPr lvl="1"/>
            <a:r>
              <a:rPr lang="en-US" b="1" dirty="0">
                <a:solidFill>
                  <a:schemeClr val="accent6">
                    <a:lumMod val="50000"/>
                  </a:schemeClr>
                </a:solidFill>
              </a:rPr>
              <a:t>Does it bring closure by summarizing, challenging, or convincing the audience? Does it begin with a transitional word or phrase.</a:t>
            </a:r>
          </a:p>
          <a:p>
            <a:r>
              <a:rPr lang="en-US" b="1" dirty="0"/>
              <a:t>Overall</a:t>
            </a:r>
          </a:p>
          <a:p>
            <a:pPr lvl="1"/>
            <a:r>
              <a:rPr lang="en-US" b="1" dirty="0">
                <a:solidFill>
                  <a:schemeClr val="tx1"/>
                </a:solidFill>
              </a:rPr>
              <a:t>Put an “x” through any use of the pronoun “I, “Me,” or “We”</a:t>
            </a:r>
          </a:p>
          <a:p>
            <a:pPr lvl="1"/>
            <a:r>
              <a:rPr lang="en-US" b="1" dirty="0">
                <a:solidFill>
                  <a:schemeClr val="tx1"/>
                </a:solidFill>
              </a:rPr>
              <a:t>Make sure the title of the text is in quotation marks b/c it is a short work/essay</a:t>
            </a:r>
          </a:p>
          <a:p>
            <a:pPr lvl="1"/>
            <a:r>
              <a:rPr lang="en-US" b="1" dirty="0">
                <a:solidFill>
                  <a:schemeClr val="tx1"/>
                </a:solidFill>
              </a:rPr>
              <a:t>Put a smiley face if the quotation is followed by in-text parenthetical citations.</a:t>
            </a:r>
          </a:p>
          <a:p>
            <a:endParaRPr lang="en-US" dirty="0"/>
          </a:p>
        </p:txBody>
      </p:sp>
    </p:spTree>
    <p:extLst>
      <p:ext uri="{BB962C8B-B14F-4D97-AF65-F5344CB8AC3E}">
        <p14:creationId xmlns:p14="http://schemas.microsoft.com/office/powerpoint/2010/main" val="2405498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“Critical Thinking: A User’s Manual”</a:t>
            </a:r>
          </a:p>
        </p:txBody>
      </p:sp>
      <p:sp>
        <p:nvSpPr>
          <p:cNvPr id="3" name="Content Placeholder 2"/>
          <p:cNvSpPr>
            <a:spLocks noGrp="1"/>
          </p:cNvSpPr>
          <p:nvPr>
            <p:ph sz="quarter" idx="1"/>
          </p:nvPr>
        </p:nvSpPr>
        <p:spPr>
          <a:xfrm>
            <a:off x="301752" y="1371600"/>
            <a:ext cx="8503920" cy="4797552"/>
          </a:xfrm>
        </p:spPr>
        <p:txBody>
          <a:bodyPr>
            <a:normAutofit fontScale="85000" lnSpcReduction="20000"/>
          </a:bodyPr>
          <a:lstStyle/>
          <a:p>
            <a:r>
              <a:rPr lang="en-US" dirty="0"/>
              <a:t>After reading, annotating, and creating  SOAPSTONERS for “Critical Thinking: A User’s Manual,” Adapted from Cuesta College:</a:t>
            </a:r>
          </a:p>
          <a:p>
            <a:r>
              <a:rPr lang="en-US" dirty="0"/>
              <a:t>Select a current political event topic of your choice</a:t>
            </a:r>
          </a:p>
          <a:p>
            <a:r>
              <a:rPr lang="en-US" dirty="0"/>
              <a:t>Read/ View the story using 3 of the following sources:</a:t>
            </a:r>
          </a:p>
          <a:p>
            <a:pPr lvl="1"/>
            <a:r>
              <a:rPr lang="en-US" dirty="0"/>
              <a:t>FOX News</a:t>
            </a:r>
          </a:p>
          <a:p>
            <a:pPr lvl="1"/>
            <a:r>
              <a:rPr lang="en-US" dirty="0"/>
              <a:t>CNN News </a:t>
            </a:r>
          </a:p>
          <a:p>
            <a:pPr lvl="1"/>
            <a:r>
              <a:rPr lang="en-US" dirty="0"/>
              <a:t>CBS, ABC,  or NBC Nightly News</a:t>
            </a:r>
          </a:p>
          <a:p>
            <a:r>
              <a:rPr lang="en-US" dirty="0"/>
              <a:t>Read/ View the story and analyze it using SOAPSTONERS</a:t>
            </a:r>
          </a:p>
          <a:p>
            <a:r>
              <a:rPr lang="en-US" dirty="0"/>
              <a:t>Pay particular attention to the bias/slant, rhetorical devices, and structure </a:t>
            </a:r>
          </a:p>
          <a:p>
            <a:r>
              <a:rPr lang="en-US" dirty="0"/>
              <a:t>Then use the textual support to explain which News Organization had a conservative bias, a liberal bias, and which was the most objective (unbiased).</a:t>
            </a:r>
          </a:p>
        </p:txBody>
      </p:sp>
    </p:spTree>
    <p:extLst>
      <p:ext uri="{BB962C8B-B14F-4D97-AF65-F5344CB8AC3E}">
        <p14:creationId xmlns:p14="http://schemas.microsoft.com/office/powerpoint/2010/main" val="12998060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Thinking Assignment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3594726"/>
              </p:ext>
            </p:extLst>
          </p:nvPr>
        </p:nvGraphicFramePr>
        <p:xfrm>
          <a:off x="152399" y="1371600"/>
          <a:ext cx="8839200" cy="5641098"/>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tblGrid>
              <a:tr h="381877">
                <a:tc>
                  <a:txBody>
                    <a:bodyPr/>
                    <a:lstStyle/>
                    <a:p>
                      <a:endParaRPr lang="en-US" dirty="0"/>
                    </a:p>
                  </a:txBody>
                  <a:tcPr/>
                </a:tc>
                <a:tc>
                  <a:txBody>
                    <a:bodyPr/>
                    <a:lstStyle/>
                    <a:p>
                      <a:r>
                        <a:rPr lang="en-US" dirty="0"/>
                        <a:t>Source 1</a:t>
                      </a:r>
                    </a:p>
                  </a:txBody>
                  <a:tcPr/>
                </a:tc>
                <a:tc>
                  <a:txBody>
                    <a:bodyPr/>
                    <a:lstStyle/>
                    <a:p>
                      <a:r>
                        <a:rPr lang="en-US" dirty="0"/>
                        <a:t>Source 2</a:t>
                      </a:r>
                    </a:p>
                  </a:txBody>
                  <a:tcPr/>
                </a:tc>
                <a:tc>
                  <a:txBody>
                    <a:bodyPr/>
                    <a:lstStyle/>
                    <a:p>
                      <a:r>
                        <a:rPr lang="en-US" dirty="0"/>
                        <a:t>Source 3</a:t>
                      </a:r>
                    </a:p>
                  </a:txBody>
                  <a:tcPr/>
                </a:tc>
                <a:extLst>
                  <a:ext uri="{0D108BD9-81ED-4DB2-BD59-A6C34878D82A}">
                    <a16:rowId xmlns:a16="http://schemas.microsoft.com/office/drawing/2014/main" val="10000"/>
                  </a:ext>
                </a:extLst>
              </a:tr>
              <a:tr h="381877">
                <a:tc>
                  <a:txBody>
                    <a:bodyPr/>
                    <a:lstStyle/>
                    <a:p>
                      <a:r>
                        <a:rPr lang="en-US" dirty="0"/>
                        <a:t>Title:</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2354036">
                <a:tc>
                  <a:txBody>
                    <a:bodyPr/>
                    <a:lstStyle/>
                    <a:p>
                      <a:r>
                        <a:rPr lang="en-US" dirty="0"/>
                        <a:t>S</a:t>
                      </a:r>
                    </a:p>
                    <a:p>
                      <a:r>
                        <a:rPr lang="en-US" dirty="0"/>
                        <a:t>O</a:t>
                      </a:r>
                    </a:p>
                    <a:p>
                      <a:r>
                        <a:rPr lang="en-US" dirty="0"/>
                        <a:t>A</a:t>
                      </a:r>
                      <a:br>
                        <a:rPr lang="en-US" dirty="0"/>
                      </a:br>
                      <a:r>
                        <a:rPr lang="en-US" dirty="0"/>
                        <a:t>P</a:t>
                      </a:r>
                    </a:p>
                    <a:p>
                      <a:r>
                        <a:rPr lang="en-US" dirty="0"/>
                        <a:t>S</a:t>
                      </a:r>
                    </a:p>
                    <a:p>
                      <a:r>
                        <a:rPr lang="en-US" dirty="0"/>
                        <a:t>T</a:t>
                      </a:r>
                    </a:p>
                    <a:p>
                      <a:r>
                        <a:rPr lang="en-US" dirty="0"/>
                        <a:t>R</a:t>
                      </a:r>
                    </a:p>
                    <a:p>
                      <a:r>
                        <a:rPr lang="en-US" dirty="0"/>
                        <a:t>S</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941614">
                <a:tc>
                  <a:txBody>
                    <a:bodyPr/>
                    <a:lstStyle/>
                    <a:p>
                      <a:r>
                        <a:rPr lang="en-US" dirty="0"/>
                        <a:t>Structure (Process, Exemplification,</a:t>
                      </a:r>
                      <a:r>
                        <a:rPr lang="en-US" baseline="0" dirty="0"/>
                        <a:t> Enumeration, etc.)</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81877">
                <a:tc>
                  <a:txBody>
                    <a:bodyPr/>
                    <a:lstStyle/>
                    <a:p>
                      <a:r>
                        <a:rPr lang="en-US" dirty="0"/>
                        <a:t>Evident Bias &amp; Fallacies</a:t>
                      </a:r>
                      <a:r>
                        <a:rPr lang="en-US" baseline="0" dirty="0"/>
                        <a:t> </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941614">
                <a:tc>
                  <a:txBody>
                    <a:bodyPr/>
                    <a:lstStyle/>
                    <a:p>
                      <a:r>
                        <a:rPr lang="en-US" dirty="0"/>
                        <a:t>Textual Support (Diction, Tone,  etc.)</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67857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Clause 1:  When David approached third base</a:t>
            </a:r>
          </a:p>
          <a:p>
            <a:pPr lvl="1"/>
            <a:r>
              <a:rPr lang="en-US" dirty="0"/>
              <a:t>Verb: approached</a:t>
            </a:r>
          </a:p>
          <a:p>
            <a:pPr lvl="1"/>
            <a:r>
              <a:rPr lang="en-US" dirty="0"/>
              <a:t>Subject: David</a:t>
            </a:r>
          </a:p>
          <a:p>
            <a:pPr lvl="1"/>
            <a:r>
              <a:rPr lang="en-US" dirty="0"/>
              <a:t>Object: Third Base</a:t>
            </a:r>
          </a:p>
          <a:p>
            <a:r>
              <a:rPr lang="en-US" dirty="0"/>
              <a:t>Clause 2: the coach waved him home</a:t>
            </a:r>
          </a:p>
          <a:p>
            <a:pPr lvl="1"/>
            <a:r>
              <a:rPr lang="en-US" dirty="0"/>
              <a:t>Verb: waved</a:t>
            </a:r>
          </a:p>
          <a:p>
            <a:pPr lvl="1"/>
            <a:r>
              <a:rPr lang="en-US" dirty="0"/>
              <a:t>Subject: the coach</a:t>
            </a:r>
          </a:p>
          <a:p>
            <a:pPr lvl="1"/>
            <a:r>
              <a:rPr lang="en-US" dirty="0"/>
              <a:t>Object: him</a:t>
            </a:r>
          </a:p>
          <a:p>
            <a:endParaRPr lang="en-US" dirty="0"/>
          </a:p>
        </p:txBody>
      </p:sp>
    </p:spTree>
    <p:extLst>
      <p:ext uri="{BB962C8B-B14F-4D97-AF65-F5344CB8AC3E}">
        <p14:creationId xmlns:p14="http://schemas.microsoft.com/office/powerpoint/2010/main" val="8001375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1/15/2019</a:t>
            </a:r>
          </a:p>
        </p:txBody>
      </p:sp>
      <p:sp>
        <p:nvSpPr>
          <p:cNvPr id="3" name="Content Placeholder 2"/>
          <p:cNvSpPr>
            <a:spLocks noGrp="1"/>
          </p:cNvSpPr>
          <p:nvPr>
            <p:ph sz="quarter" idx="1"/>
          </p:nvPr>
        </p:nvSpPr>
        <p:spPr>
          <a:xfrm>
            <a:off x="301752" y="1447800"/>
            <a:ext cx="8503920" cy="4953000"/>
          </a:xfrm>
        </p:spPr>
        <p:txBody>
          <a:bodyPr vert="horz" anchor="t">
            <a:normAutofit fontScale="77500" lnSpcReduction="20000"/>
          </a:bodyPr>
          <a:lstStyle/>
          <a:p>
            <a:r>
              <a:rPr lang="en-US" sz="3300" dirty="0">
                <a:solidFill>
                  <a:srgbClr val="C00000"/>
                </a:solidFill>
              </a:rPr>
              <a:t>Housekeeping- place homework on the right corner, sharpen your pencils, dispose of any trash etc.</a:t>
            </a:r>
            <a:endParaRPr lang="en-US" sz="3300" dirty="0"/>
          </a:p>
          <a:p>
            <a:pPr lvl="1"/>
            <a:r>
              <a:rPr lang="en-US" sz="3300" dirty="0">
                <a:solidFill>
                  <a:srgbClr val="C00000"/>
                </a:solidFill>
              </a:rPr>
              <a:t>Vocabulary Review</a:t>
            </a:r>
            <a:endParaRPr lang="en-US" sz="3300" dirty="0"/>
          </a:p>
          <a:p>
            <a:pPr lvl="1"/>
            <a:r>
              <a:rPr lang="en-US" sz="3300" dirty="0">
                <a:solidFill>
                  <a:srgbClr val="C00000"/>
                </a:solidFill>
              </a:rPr>
              <a:t>Distribute BBR</a:t>
            </a:r>
            <a:endParaRPr lang="en-US" sz="3300" dirty="0"/>
          </a:p>
          <a:p>
            <a:r>
              <a:rPr lang="en-US" sz="3300" dirty="0">
                <a:solidFill>
                  <a:srgbClr val="C00000"/>
                </a:solidFill>
              </a:rPr>
              <a:t>Complete Warm Up</a:t>
            </a:r>
            <a:endParaRPr lang="en-US" sz="3300" dirty="0"/>
          </a:p>
          <a:p>
            <a:r>
              <a:rPr lang="en-US" sz="3300" dirty="0">
                <a:solidFill>
                  <a:srgbClr val="C00000"/>
                </a:solidFill>
              </a:rPr>
              <a:t>Review the Daily Objectives and Essential Questions</a:t>
            </a:r>
            <a:endParaRPr lang="en-US" sz="3300" dirty="0"/>
          </a:p>
          <a:p>
            <a:r>
              <a:rPr lang="en-US" sz="3300" dirty="0">
                <a:solidFill>
                  <a:srgbClr val="C00000"/>
                </a:solidFill>
              </a:rPr>
              <a:t>Grammar and Diction Practice</a:t>
            </a:r>
            <a:endParaRPr lang="en-US" sz="3300" dirty="0"/>
          </a:p>
          <a:p>
            <a:r>
              <a:rPr lang="en-US" sz="3300" dirty="0">
                <a:solidFill>
                  <a:srgbClr val="0070C0"/>
                </a:solidFill>
              </a:rPr>
              <a:t>Practice Literary Analysis and Fallacious Reasoning Using Excerpts from Shakespeare’s </a:t>
            </a:r>
            <a:r>
              <a:rPr lang="en-US" sz="3300" i="1" dirty="0">
                <a:solidFill>
                  <a:srgbClr val="0070C0"/>
                </a:solidFill>
              </a:rPr>
              <a:t>Julius Caesar</a:t>
            </a:r>
            <a:endParaRPr lang="en-US" sz="3300" dirty="0"/>
          </a:p>
          <a:p>
            <a:r>
              <a:rPr lang="en-US" sz="3300" dirty="0">
                <a:solidFill>
                  <a:srgbClr val="0070C0"/>
                </a:solidFill>
              </a:rPr>
              <a:t>Introduce and Begin the Rhetorical Devices Advertisement Project- Due 1/29</a:t>
            </a:r>
            <a:endParaRPr lang="en-US" sz="3300" dirty="0"/>
          </a:p>
          <a:p>
            <a:r>
              <a:rPr lang="en-US" sz="3300" dirty="0">
                <a:solidFill>
                  <a:srgbClr val="C00000"/>
                </a:solidFill>
              </a:rPr>
              <a:t>Complete the Closure Questions</a:t>
            </a:r>
            <a:endParaRPr lang="en-US" dirty="0"/>
          </a:p>
          <a:p>
            <a:endParaRPr lang="en-US" dirty="0"/>
          </a:p>
        </p:txBody>
      </p:sp>
    </p:spTree>
    <p:extLst>
      <p:ext uri="{BB962C8B-B14F-4D97-AF65-F5344CB8AC3E}">
        <p14:creationId xmlns:p14="http://schemas.microsoft.com/office/powerpoint/2010/main" val="36973756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18561969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normAutofit fontScale="77500" lnSpcReduction="20000"/>
          </a:bodyPr>
          <a:lstStyle/>
          <a:p>
            <a:r>
              <a:rPr lang="en-US" sz="2800" dirty="0"/>
              <a:t>How is a culture created? </a:t>
            </a:r>
          </a:p>
          <a:p>
            <a:r>
              <a:rPr lang="en-US" sz="2800" dirty="0"/>
              <a:t>How does the manipulation of language impact how people believe, think, feel, and react?</a:t>
            </a:r>
          </a:p>
          <a:p>
            <a:r>
              <a:rPr lang="en-US" sz="2800" dirty="0"/>
              <a:t>How do culture, propaganda, and the government influence how people believe, think, feel, and react?</a:t>
            </a:r>
          </a:p>
          <a:p>
            <a:r>
              <a:rPr lang="en-US" sz="2800" dirty="0"/>
              <a:t>Is it possible for thoughts or words to be illegal?</a:t>
            </a:r>
          </a:p>
          <a:p>
            <a:r>
              <a:rPr lang="en-US" sz="2800" dirty="0"/>
              <a:t>To what extent does popular culture determine what our society values?</a:t>
            </a:r>
          </a:p>
          <a:p>
            <a:r>
              <a:rPr lang="en-US" sz="2800" dirty="0"/>
              <a:t>Is it possible to protect oneself from the influence of media, government, and propaganda?  Is it possible to be completely objective?</a:t>
            </a:r>
          </a:p>
          <a:p>
            <a:r>
              <a:rPr lang="en-US" sz="28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17727269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US" dirty="0"/>
              <a:t>Grammar Practice:  </a:t>
            </a:r>
            <a:r>
              <a:rPr lang="en-US" sz="3200" dirty="0"/>
              <a:t>Select the appropriate pronoun</a:t>
            </a:r>
            <a:endParaRPr lang="en-US" dirty="0"/>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a:pPr>
            <a:r>
              <a:rPr lang="en-US" dirty="0"/>
              <a:t>Everyone should do (his, their) best work on the project.</a:t>
            </a:r>
          </a:p>
          <a:p>
            <a:pPr marL="514350" indent="-514350">
              <a:buFont typeface="+mj-lt"/>
              <a:buAutoNum type="arabicPeriod"/>
            </a:pPr>
            <a:r>
              <a:rPr lang="en-US" dirty="0"/>
              <a:t>George wants to go into politics; he finds (it, them) exciting. </a:t>
            </a:r>
          </a:p>
          <a:p>
            <a:pPr marL="514350" indent="-514350">
              <a:buFont typeface="+mj-lt"/>
              <a:buAutoNum type="arabicPeriod"/>
            </a:pPr>
            <a:r>
              <a:rPr lang="en-US" dirty="0"/>
              <a:t>Everyone should be in (his, their) seat before the curtain goes up.</a:t>
            </a:r>
          </a:p>
          <a:p>
            <a:pPr marL="514350" indent="-514350">
              <a:buFont typeface="+mj-lt"/>
              <a:buAutoNum type="arabicPeriod"/>
            </a:pPr>
            <a:r>
              <a:rPr lang="en-US" dirty="0"/>
              <a:t>Some of the team are wearing (his, their) new helmets.</a:t>
            </a:r>
          </a:p>
          <a:p>
            <a:pPr marL="514350" indent="-514350">
              <a:buFont typeface="+mj-lt"/>
              <a:buAutoNum type="arabicPeriod"/>
            </a:pPr>
            <a:r>
              <a:rPr lang="en-US" dirty="0"/>
              <a:t>Every class officer will do (her, their) best. </a:t>
            </a:r>
          </a:p>
          <a:p>
            <a:pPr marL="514350" indent="-514350">
              <a:buFont typeface="+mj-lt"/>
              <a:buAutoNum type="arabicPeriod"/>
            </a:pPr>
            <a:r>
              <a:rPr lang="en-US" dirty="0"/>
              <a:t>I find that playing bridge is hard on (my, your) nerves</a:t>
            </a:r>
          </a:p>
          <a:p>
            <a:endParaRPr lang="en-US" dirty="0"/>
          </a:p>
        </p:txBody>
      </p:sp>
    </p:spTree>
    <p:extLst>
      <p:ext uri="{BB962C8B-B14F-4D97-AF65-F5344CB8AC3E}">
        <p14:creationId xmlns:p14="http://schemas.microsoft.com/office/powerpoint/2010/main" val="19726275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Diction Practice-connotation/denotation, formal informal, colloquial(slang), technical, monosyllabic/polysyllabic </a:t>
            </a:r>
          </a:p>
        </p:txBody>
      </p:sp>
      <p:sp>
        <p:nvSpPr>
          <p:cNvPr id="3" name="Content Placeholder 2"/>
          <p:cNvSpPr>
            <a:spLocks noGrp="1"/>
          </p:cNvSpPr>
          <p:nvPr>
            <p:ph sz="quarter" idx="1"/>
          </p:nvPr>
        </p:nvSpPr>
        <p:spPr/>
        <p:txBody>
          <a:bodyPr>
            <a:normAutofit lnSpcReduction="10000"/>
          </a:bodyPr>
          <a:lstStyle/>
          <a:p>
            <a:pPr marL="0" indent="0">
              <a:buNone/>
            </a:pPr>
            <a:r>
              <a:rPr lang="en-US" dirty="0">
                <a:solidFill>
                  <a:srgbClr val="0070C0"/>
                </a:solidFill>
              </a:rPr>
              <a:t>“As I watched, the sun broke weakly through, brightened the rich red of the fawns, and kindled their white spots.”  -White, “Twins”</a:t>
            </a:r>
          </a:p>
          <a:p>
            <a:pPr marL="514350" indent="-514350">
              <a:buFont typeface="+mj-lt"/>
              <a:buAutoNum type="arabicPeriod"/>
            </a:pPr>
            <a:r>
              <a:rPr lang="en-US" dirty="0"/>
              <a:t>What kind of flame does “kindled” imply?  How does this verb suit the purpose of the sentence?</a:t>
            </a:r>
          </a:p>
          <a:p>
            <a:pPr marL="514350" indent="-514350">
              <a:buFont typeface="+mj-lt"/>
              <a:buAutoNum type="arabicPeriod"/>
            </a:pPr>
            <a:r>
              <a:rPr lang="en-US" dirty="0"/>
              <a:t>Would the sentence be strengthened or weakened by changing “the sun broke weakly through” to “the sun burst through?”  Explain the effect this change would have on the use of the verb “kindled.”</a:t>
            </a:r>
          </a:p>
          <a:p>
            <a:pPr marL="514350" indent="-514350">
              <a:buFont typeface="+mj-lt"/>
              <a:buAutoNum type="arabicPeriod"/>
            </a:pPr>
            <a:r>
              <a:rPr lang="en-US" dirty="0"/>
              <a:t>Brainstorm a list of action verbs that demonstrate the effects of sunlight</a:t>
            </a:r>
          </a:p>
        </p:txBody>
      </p:sp>
    </p:spTree>
    <p:extLst>
      <p:ext uri="{BB962C8B-B14F-4D97-AF65-F5344CB8AC3E}">
        <p14:creationId xmlns:p14="http://schemas.microsoft.com/office/powerpoint/2010/main" val="32537224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AED92-B6C5-4792-A403-40129620D2C4}"/>
              </a:ext>
            </a:extLst>
          </p:cNvPr>
          <p:cNvSpPr>
            <a:spLocks noGrp="1"/>
          </p:cNvSpPr>
          <p:nvPr>
            <p:ph type="title"/>
          </p:nvPr>
        </p:nvSpPr>
        <p:spPr/>
        <p:txBody>
          <a:bodyPr/>
          <a:lstStyle/>
          <a:p>
            <a:r>
              <a:rPr lang="en-US" dirty="0"/>
              <a:t>Funeral Speech Brutus</a:t>
            </a:r>
          </a:p>
        </p:txBody>
      </p:sp>
      <p:sp>
        <p:nvSpPr>
          <p:cNvPr id="3" name="Content Placeholder 2">
            <a:extLst>
              <a:ext uri="{FF2B5EF4-FFF2-40B4-BE49-F238E27FC236}">
                <a16:creationId xmlns:a16="http://schemas.microsoft.com/office/drawing/2014/main" id="{48B795CB-9519-43C6-B860-629175296A36}"/>
              </a:ext>
            </a:extLst>
          </p:cNvPr>
          <p:cNvSpPr>
            <a:spLocks noGrp="1"/>
          </p:cNvSpPr>
          <p:nvPr>
            <p:ph sz="quarter" idx="1"/>
          </p:nvPr>
        </p:nvSpPr>
        <p:spPr/>
        <p:txBody>
          <a:bodyPr vert="horz" anchor="t">
            <a:normAutofit lnSpcReduction="10000"/>
          </a:bodyPr>
          <a:lstStyle/>
          <a:p>
            <a:r>
              <a:rPr lang="en-US" dirty="0"/>
              <a:t>Read and annotate the text</a:t>
            </a:r>
          </a:p>
          <a:p>
            <a:r>
              <a:rPr lang="en-US" dirty="0"/>
              <a:t>Pay particular attention to diction and tone</a:t>
            </a:r>
          </a:p>
          <a:p>
            <a:pPr lvl="1"/>
            <a:r>
              <a:rPr lang="en-US" dirty="0">
                <a:solidFill>
                  <a:srgbClr val="1F497D"/>
                </a:solidFill>
              </a:rPr>
              <a:t>Denotation/connotation</a:t>
            </a:r>
            <a:endParaRPr lang="en-US" dirty="0"/>
          </a:p>
          <a:p>
            <a:pPr lvl="1"/>
            <a:r>
              <a:rPr lang="en-US" dirty="0">
                <a:solidFill>
                  <a:srgbClr val="1F497D"/>
                </a:solidFill>
              </a:rPr>
              <a:t>Abstract/ concrete</a:t>
            </a:r>
            <a:endParaRPr lang="en-US" dirty="0"/>
          </a:p>
          <a:p>
            <a:pPr lvl="1"/>
            <a:r>
              <a:rPr lang="en-US" dirty="0">
                <a:solidFill>
                  <a:srgbClr val="1F497D"/>
                </a:solidFill>
              </a:rPr>
              <a:t>Formal/semi-formal/ informal</a:t>
            </a:r>
            <a:endParaRPr lang="en-US" dirty="0"/>
          </a:p>
          <a:p>
            <a:pPr lvl="1"/>
            <a:r>
              <a:rPr lang="en-US" dirty="0">
                <a:solidFill>
                  <a:srgbClr val="1F497D"/>
                </a:solidFill>
              </a:rPr>
              <a:t>General/specific</a:t>
            </a:r>
            <a:endParaRPr lang="en-US" dirty="0"/>
          </a:p>
          <a:p>
            <a:pPr lvl="1"/>
            <a:r>
              <a:rPr lang="en-US" dirty="0">
                <a:solidFill>
                  <a:srgbClr val="1F497D"/>
                </a:solidFill>
              </a:rPr>
              <a:t>Colloquial/Technical</a:t>
            </a:r>
            <a:endParaRPr lang="en-US" dirty="0"/>
          </a:p>
          <a:p>
            <a:r>
              <a:rPr lang="en-US" dirty="0"/>
              <a:t>Tone</a:t>
            </a:r>
          </a:p>
          <a:p>
            <a:pPr lvl="1"/>
            <a:r>
              <a:rPr lang="en-US" dirty="0">
                <a:solidFill>
                  <a:srgbClr val="1F497D"/>
                </a:solidFill>
              </a:rPr>
              <a:t>Is the author speaking to the audience as a superior, inferior, or equal?</a:t>
            </a:r>
            <a:endParaRPr lang="en-US" dirty="0"/>
          </a:p>
          <a:p>
            <a:pPr lvl="1"/>
            <a:r>
              <a:rPr lang="en-US" dirty="0">
                <a:solidFill>
                  <a:srgbClr val="1F497D"/>
                </a:solidFill>
              </a:rPr>
              <a:t>Is it positive, negative, neutral, dark?</a:t>
            </a:r>
            <a:endParaRPr lang="en-US" dirty="0"/>
          </a:p>
        </p:txBody>
      </p:sp>
    </p:spTree>
    <p:extLst>
      <p:ext uri="{BB962C8B-B14F-4D97-AF65-F5344CB8AC3E}">
        <p14:creationId xmlns:p14="http://schemas.microsoft.com/office/powerpoint/2010/main" val="39157149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00769-78FA-4A12-A400-97D53F809D53}"/>
              </a:ext>
            </a:extLst>
          </p:cNvPr>
          <p:cNvSpPr>
            <a:spLocks noGrp="1"/>
          </p:cNvSpPr>
          <p:nvPr>
            <p:ph type="title"/>
          </p:nvPr>
        </p:nvSpPr>
        <p:spPr/>
        <p:txBody>
          <a:bodyPr>
            <a:normAutofit fontScale="90000"/>
          </a:bodyPr>
          <a:lstStyle/>
          <a:p>
            <a:r>
              <a:rPr lang="en-US" dirty="0"/>
              <a:t>Read Antony’s Speech and Contrast it With That of Brutus</a:t>
            </a:r>
          </a:p>
        </p:txBody>
      </p:sp>
      <p:sp>
        <p:nvSpPr>
          <p:cNvPr id="3" name="Content Placeholder 2">
            <a:extLst>
              <a:ext uri="{FF2B5EF4-FFF2-40B4-BE49-F238E27FC236}">
                <a16:creationId xmlns:a16="http://schemas.microsoft.com/office/drawing/2014/main" id="{B62CA1F0-EF26-4BDB-B6D2-AAC13784273C}"/>
              </a:ext>
            </a:extLst>
          </p:cNvPr>
          <p:cNvSpPr>
            <a:spLocks noGrp="1"/>
          </p:cNvSpPr>
          <p:nvPr>
            <p:ph sz="quarter" idx="1"/>
          </p:nvPr>
        </p:nvSpPr>
        <p:spPr/>
        <p:txBody>
          <a:bodyPr vert="horz" anchor="t">
            <a:normAutofit fontScale="92500" lnSpcReduction="10000"/>
          </a:bodyPr>
          <a:lstStyle/>
          <a:p>
            <a:r>
              <a:rPr lang="en-US" b="1" dirty="0"/>
              <a:t>1.</a:t>
            </a:r>
            <a:r>
              <a:rPr lang="en-US" dirty="0"/>
              <a:t> Consider the following as your write your notes:</a:t>
            </a:r>
          </a:p>
          <a:p>
            <a:pPr lvl="1"/>
            <a:r>
              <a:rPr lang="en-US" dirty="0">
                <a:solidFill>
                  <a:srgbClr val="1F497D"/>
                </a:solidFill>
              </a:rPr>
              <a:t>Contrast the opening words of the speeches made by Brutus and Antony to the citizens.</a:t>
            </a:r>
            <a:endParaRPr lang="en-US" dirty="0"/>
          </a:p>
          <a:p>
            <a:pPr lvl="1"/>
            <a:r>
              <a:rPr lang="en-US" dirty="0">
                <a:solidFill>
                  <a:srgbClr val="1F497D"/>
                </a:solidFill>
              </a:rPr>
              <a:t>Note Shakespeare’s use of the semicolon in each speech. How many times does Shakespeare use the semicolon in the speech? For what purpose?  (Highlight these incidences in the text.)</a:t>
            </a:r>
            <a:endParaRPr lang="en-US" dirty="0"/>
          </a:p>
          <a:p>
            <a:pPr lvl="1"/>
            <a:r>
              <a:rPr lang="en-US" dirty="0">
                <a:solidFill>
                  <a:srgbClr val="1F497D"/>
                </a:solidFill>
              </a:rPr>
              <a:t>Note any lines that are similar or repetitive. How does the use of the semicolon in these lines enhance the meaning and tone?</a:t>
            </a:r>
            <a:endParaRPr lang="en-US" dirty="0"/>
          </a:p>
          <a:p>
            <a:pPr lvl="1"/>
            <a:r>
              <a:rPr lang="en-US" dirty="0">
                <a:solidFill>
                  <a:srgbClr val="1F497D"/>
                </a:solidFill>
              </a:rPr>
              <a:t>Note the use of ethos, pathos, and logos, annotating and discussing instances of each as they read.  </a:t>
            </a:r>
            <a:endParaRPr lang="en-US" dirty="0"/>
          </a:p>
          <a:p>
            <a:pPr lvl="1"/>
            <a:r>
              <a:rPr lang="en-US" dirty="0">
                <a:solidFill>
                  <a:srgbClr val="1F497D"/>
                </a:solidFill>
              </a:rPr>
              <a:t>Note the use of fallacious rhetoric.</a:t>
            </a:r>
            <a:endParaRPr lang="en-US" dirty="0"/>
          </a:p>
          <a:p>
            <a:pPr>
              <a:buFont typeface="Wingdings"/>
              <a:buChar char=""/>
            </a:pPr>
            <a:r>
              <a:rPr lang="en-US" b="1" dirty="0"/>
              <a:t>2.</a:t>
            </a:r>
            <a:r>
              <a:rPr lang="en-US" dirty="0"/>
              <a:t> Complete SOAPSTONERS for each speech.</a:t>
            </a:r>
          </a:p>
          <a:p>
            <a:pPr>
              <a:buFont typeface="Wingdings"/>
              <a:buChar char=""/>
            </a:pPr>
            <a:r>
              <a:rPr lang="en-US" b="1" dirty="0"/>
              <a:t>3.  </a:t>
            </a:r>
            <a:r>
              <a:rPr lang="en-US" dirty="0"/>
              <a:t>Complete the graphic organizers</a:t>
            </a:r>
          </a:p>
        </p:txBody>
      </p:sp>
    </p:spTree>
    <p:extLst>
      <p:ext uri="{BB962C8B-B14F-4D97-AF65-F5344CB8AC3E}">
        <p14:creationId xmlns:p14="http://schemas.microsoft.com/office/powerpoint/2010/main" val="58860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0B994-0F0E-46B7-A22B-32259C9187E5}"/>
              </a:ext>
            </a:extLst>
          </p:cNvPr>
          <p:cNvSpPr>
            <a:spLocks noGrp="1"/>
          </p:cNvSpPr>
          <p:nvPr>
            <p:ph type="title"/>
          </p:nvPr>
        </p:nvSpPr>
        <p:spPr/>
        <p:txBody>
          <a:bodyPr/>
          <a:lstStyle/>
          <a:p>
            <a:r>
              <a:rPr lang="en-US" dirty="0"/>
              <a:t>Visual Fallacies Use Political Ads</a:t>
            </a:r>
          </a:p>
        </p:txBody>
      </p:sp>
      <p:sp>
        <p:nvSpPr>
          <p:cNvPr id="3" name="Content Placeholder 2">
            <a:extLst>
              <a:ext uri="{FF2B5EF4-FFF2-40B4-BE49-F238E27FC236}">
                <a16:creationId xmlns:a16="http://schemas.microsoft.com/office/drawing/2014/main" id="{3229FA06-19B3-4C4D-B08E-E3C51C7306B9}"/>
              </a:ext>
            </a:extLst>
          </p:cNvPr>
          <p:cNvSpPr>
            <a:spLocks noGrp="1"/>
          </p:cNvSpPr>
          <p:nvPr>
            <p:ph sz="quarter" idx="1"/>
          </p:nvPr>
        </p:nvSpPr>
        <p:spPr/>
        <p:txBody>
          <a:bodyPr/>
          <a:lstStyle/>
          <a:p>
            <a:endParaRPr lang="en-US"/>
          </a:p>
        </p:txBody>
      </p:sp>
    </p:spTree>
    <p:extLst>
      <p:ext uri="{BB962C8B-B14F-4D97-AF65-F5344CB8AC3E}">
        <p14:creationId xmlns:p14="http://schemas.microsoft.com/office/powerpoint/2010/main" val="13394244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1/16/2019</a:t>
            </a:r>
          </a:p>
        </p:txBody>
      </p:sp>
      <p:sp>
        <p:nvSpPr>
          <p:cNvPr id="3" name="Content Placeholder 2"/>
          <p:cNvSpPr>
            <a:spLocks noGrp="1"/>
          </p:cNvSpPr>
          <p:nvPr>
            <p:ph sz="quarter" idx="1"/>
          </p:nvPr>
        </p:nvSpPr>
        <p:spPr/>
        <p:txBody>
          <a:bodyPr vert="horz" anchor="t">
            <a:normAutofit fontScale="77500" lnSpcReduction="20000"/>
          </a:bodyPr>
          <a:lstStyle/>
          <a:p>
            <a:r>
              <a:rPr lang="en-US" sz="3300" dirty="0">
                <a:solidFill>
                  <a:srgbClr val="C00000"/>
                </a:solidFill>
              </a:rPr>
              <a:t>Housekeeping- place homework on the right corner, sharpen your pencils, dispose of any trash etc.</a:t>
            </a:r>
            <a:endParaRPr lang="en-US" sz="3300"/>
          </a:p>
          <a:p>
            <a:r>
              <a:rPr lang="en-US" sz="3300" dirty="0">
                <a:solidFill>
                  <a:srgbClr val="C00000"/>
                </a:solidFill>
              </a:rPr>
              <a:t>Review the Daily Objectives and Essential Questions</a:t>
            </a:r>
            <a:endParaRPr lang="en-US" sz="3300"/>
          </a:p>
          <a:p>
            <a:r>
              <a:rPr lang="en-US" sz="3300" dirty="0">
                <a:solidFill>
                  <a:srgbClr val="0070C0"/>
                </a:solidFill>
              </a:rPr>
              <a:t>Pronoun Antecedent Agreement Practice</a:t>
            </a:r>
            <a:endParaRPr lang="en-US" sz="3300"/>
          </a:p>
          <a:p>
            <a:r>
              <a:rPr lang="en-US" sz="3300" dirty="0">
                <a:solidFill>
                  <a:srgbClr val="0070C0"/>
                </a:solidFill>
              </a:rPr>
              <a:t>Diction Practice</a:t>
            </a:r>
            <a:endParaRPr lang="en-US" sz="3300"/>
          </a:p>
          <a:p>
            <a:r>
              <a:rPr lang="en-US" sz="3300" dirty="0">
                <a:solidFill>
                  <a:srgbClr val="C00000"/>
                </a:solidFill>
              </a:rPr>
              <a:t>View Frontline’s “The Merchant’s of Cool”</a:t>
            </a:r>
            <a:endParaRPr lang="en-US" sz="3300"/>
          </a:p>
          <a:p>
            <a:r>
              <a:rPr lang="en-US" sz="3300" dirty="0">
                <a:solidFill>
                  <a:srgbClr val="0070C0"/>
                </a:solidFill>
              </a:rPr>
              <a:t>Introduce and Begin the Rhetorical Devices Advertisement</a:t>
            </a:r>
            <a:endParaRPr lang="en-US" sz="3300"/>
          </a:p>
          <a:p>
            <a:r>
              <a:rPr lang="en-US" sz="3300" dirty="0">
                <a:solidFill>
                  <a:srgbClr val="0070C0"/>
                </a:solidFill>
              </a:rPr>
              <a:t>Complete News Analysis Due Friday</a:t>
            </a:r>
            <a:endParaRPr lang="en-US" sz="3300" dirty="0"/>
          </a:p>
          <a:p>
            <a:r>
              <a:rPr lang="en-US" sz="3300" dirty="0">
                <a:solidFill>
                  <a:srgbClr val="C00000"/>
                </a:solidFill>
              </a:rPr>
              <a:t>Complete the Closure Questions</a:t>
            </a:r>
            <a:endParaRPr lang="en-US" sz="3300" dirty="0"/>
          </a:p>
          <a:p>
            <a:endParaRPr lang="en-US" dirty="0"/>
          </a:p>
        </p:txBody>
      </p:sp>
    </p:spTree>
    <p:extLst>
      <p:ext uri="{BB962C8B-B14F-4D97-AF65-F5344CB8AC3E}">
        <p14:creationId xmlns:p14="http://schemas.microsoft.com/office/powerpoint/2010/main" val="29721377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354860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Subject Verb Agreement</a:t>
            </a:r>
          </a:p>
        </p:txBody>
      </p:sp>
      <p:sp>
        <p:nvSpPr>
          <p:cNvPr id="3" name="Content Placeholder 2"/>
          <p:cNvSpPr>
            <a:spLocks noGrp="1"/>
          </p:cNvSpPr>
          <p:nvPr>
            <p:ph sz="quarter" idx="1"/>
          </p:nvPr>
        </p:nvSpPr>
        <p:spPr/>
        <p:txBody>
          <a:bodyPr>
            <a:normAutofit lnSpcReduction="10000"/>
          </a:bodyPr>
          <a:lstStyle/>
          <a:p>
            <a:r>
              <a:rPr lang="en-US" dirty="0"/>
              <a:t>Every verb and subject must agree in number (singular or plural).  </a:t>
            </a:r>
          </a:p>
          <a:p>
            <a:r>
              <a:rPr lang="en-US" dirty="0"/>
              <a:t>The best way to check for subject-verb agreement is to find the subject and the verb (ignoring all the intervening words) and say them together.</a:t>
            </a:r>
          </a:p>
          <a:p>
            <a:r>
              <a:rPr lang="en-US" dirty="0"/>
              <a:t>Remember the following pronouns are singular: each, anyone, anybody, anything, another, neither, either, every, everyone, someone, no one, somebody, everything, little, and much. </a:t>
            </a:r>
          </a:p>
          <a:p>
            <a:r>
              <a:rPr lang="en-US" dirty="0"/>
              <a:t>To check agreement you can replace any of the pronouns with “it” and it will make sense.</a:t>
            </a:r>
          </a:p>
          <a:p>
            <a:endParaRPr lang="en-US" dirty="0"/>
          </a:p>
        </p:txBody>
      </p:sp>
    </p:spTree>
    <p:extLst>
      <p:ext uri="{BB962C8B-B14F-4D97-AF65-F5344CB8AC3E}">
        <p14:creationId xmlns:p14="http://schemas.microsoft.com/office/powerpoint/2010/main" val="1041469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normAutofit fontScale="92500" lnSpcReduction="20000"/>
          </a:bodyPr>
          <a:lstStyle/>
          <a:p>
            <a:r>
              <a:rPr lang="en-US" sz="2400" dirty="0"/>
              <a:t>How is a culture created? </a:t>
            </a:r>
          </a:p>
          <a:p>
            <a:r>
              <a:rPr lang="en-US" sz="2400" dirty="0"/>
              <a:t>How does the manipulation of language impact how people believe, think, feel, and react?</a:t>
            </a:r>
          </a:p>
          <a:p>
            <a:r>
              <a:rPr lang="en-US" sz="2400" dirty="0"/>
              <a:t>How do culture, propaganda, and the government influence how people believe, think, feel, and react?</a:t>
            </a:r>
          </a:p>
          <a:p>
            <a:r>
              <a:rPr lang="en-US" sz="2400" dirty="0"/>
              <a:t>Is it possible for thoughts or words to be illegal?</a:t>
            </a:r>
          </a:p>
          <a:p>
            <a:r>
              <a:rPr lang="en-US" sz="2400" dirty="0"/>
              <a:t>To what extent does popular culture determine what our society values?</a:t>
            </a:r>
          </a:p>
          <a:p>
            <a:r>
              <a:rPr lang="en-US" sz="2400" dirty="0"/>
              <a:t>Is it possible to protect oneself from the influence of media, government, and propaganda?  Is it possible to be completely objective?</a:t>
            </a:r>
          </a:p>
          <a:p>
            <a:r>
              <a:rPr lang="en-US" sz="24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40749193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 the Correct Verb</a:t>
            </a:r>
          </a:p>
        </p:txBody>
      </p:sp>
      <p:sp>
        <p:nvSpPr>
          <p:cNvPr id="3" name="Content Placeholder 2"/>
          <p:cNvSpPr>
            <a:spLocks noGrp="1"/>
          </p:cNvSpPr>
          <p:nvPr>
            <p:ph sz="quarter" idx="1"/>
          </p:nvPr>
        </p:nvSpPr>
        <p:spPr/>
        <p:txBody>
          <a:bodyPr>
            <a:normAutofit fontScale="92500" lnSpcReduction="10000"/>
          </a:bodyPr>
          <a:lstStyle/>
          <a:p>
            <a:pPr marL="514350" indent="-514350">
              <a:buFont typeface="+mj-lt"/>
              <a:buAutoNum type="arabicPeriod"/>
            </a:pPr>
            <a:r>
              <a:rPr lang="en-US" dirty="0"/>
              <a:t>The study of foreign languages in the lower grades (is, are) becoming increasingly common.</a:t>
            </a:r>
          </a:p>
          <a:p>
            <a:pPr marL="514350" indent="-514350">
              <a:buFont typeface="+mj-lt"/>
              <a:buAutoNum type="arabicPeriod"/>
            </a:pPr>
            <a:r>
              <a:rPr lang="en-US" dirty="0"/>
              <a:t>Each student in the biology classes (has, have) visited the medical lab.</a:t>
            </a:r>
          </a:p>
          <a:p>
            <a:pPr marL="514350" indent="-514350">
              <a:buFont typeface="+mj-lt"/>
              <a:buAutoNum type="arabicPeriod"/>
            </a:pPr>
            <a:r>
              <a:rPr lang="en-US" dirty="0"/>
              <a:t>There (is, are) only a few more sandwiches left.</a:t>
            </a:r>
          </a:p>
          <a:p>
            <a:pPr marL="514350" indent="-514350">
              <a:buFont typeface="+mj-lt"/>
              <a:buAutoNum type="arabicPeriod"/>
            </a:pPr>
            <a:r>
              <a:rPr lang="en-US" dirty="0"/>
              <a:t>Neither of the chairs (was, were) badly damaged in the fire.</a:t>
            </a:r>
          </a:p>
          <a:p>
            <a:pPr marL="514350" indent="-514350">
              <a:buFont typeface="+mj-lt"/>
              <a:buAutoNum type="arabicPeriod"/>
            </a:pPr>
            <a:r>
              <a:rPr lang="en-US" dirty="0"/>
              <a:t>(Is, Are) each of the pictures painted by the same artist?</a:t>
            </a:r>
          </a:p>
          <a:p>
            <a:pPr marL="514350" indent="-514350">
              <a:buFont typeface="+mj-lt"/>
              <a:buAutoNum type="arabicPeriod"/>
            </a:pPr>
            <a:r>
              <a:rPr lang="en-US" dirty="0"/>
              <a:t>Every one of the club members (is, are) invited to the party.</a:t>
            </a:r>
          </a:p>
          <a:p>
            <a:endParaRPr lang="en-US" dirty="0"/>
          </a:p>
        </p:txBody>
      </p:sp>
    </p:spTree>
    <p:extLst>
      <p:ext uri="{BB962C8B-B14F-4D97-AF65-F5344CB8AC3E}">
        <p14:creationId xmlns:p14="http://schemas.microsoft.com/office/powerpoint/2010/main" val="307347522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 the Appropriate Pronoun</a:t>
            </a:r>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a:pPr>
            <a:r>
              <a:rPr lang="en-US" dirty="0"/>
              <a:t>Neither Mary nor Laura has turned in (her, their) report. </a:t>
            </a:r>
          </a:p>
          <a:p>
            <a:pPr marL="514350" indent="-514350">
              <a:buFont typeface="+mj-lt"/>
              <a:buAutoNum type="arabicPeriod"/>
            </a:pPr>
            <a:r>
              <a:rPr lang="en-US" dirty="0"/>
              <a:t>Anybody can learn to set up (his, their) own tent. </a:t>
            </a:r>
          </a:p>
          <a:p>
            <a:pPr marL="514350" indent="-514350">
              <a:buFont typeface="+mj-lt"/>
              <a:buAutoNum type="arabicPeriod"/>
            </a:pPr>
            <a:r>
              <a:rPr lang="en-US" dirty="0"/>
              <a:t> Each of the boys takes care of (his, their) own room. </a:t>
            </a:r>
          </a:p>
          <a:p>
            <a:pPr marL="514350" indent="-514350">
              <a:buFont typeface="+mj-lt"/>
              <a:buAutoNum type="arabicPeriod"/>
            </a:pPr>
            <a:r>
              <a:rPr lang="en-US" dirty="0"/>
              <a:t>Neither Tom nor Jim can give (his, their) report today. </a:t>
            </a:r>
          </a:p>
          <a:p>
            <a:pPr marL="514350" indent="-514350">
              <a:buFont typeface="+mj-lt"/>
              <a:buAutoNum type="arabicPeriod"/>
            </a:pPr>
            <a:r>
              <a:rPr lang="en-US" dirty="0"/>
              <a:t>Anyone can join our group if (he, they) is really interested. </a:t>
            </a:r>
          </a:p>
          <a:p>
            <a:pPr marL="514350" indent="-514350">
              <a:buFont typeface="+mj-lt"/>
              <a:buAutoNum type="arabicPeriod"/>
            </a:pPr>
            <a:r>
              <a:rPr lang="en-US" dirty="0"/>
              <a:t>The team can't play (its, their) best when it's too hot. </a:t>
            </a:r>
          </a:p>
          <a:p>
            <a:pPr marL="514350" indent="-514350">
              <a:buFont typeface="+mj-lt"/>
              <a:buAutoNum type="arabicPeriod"/>
            </a:pPr>
            <a:r>
              <a:rPr lang="en-US" dirty="0"/>
              <a:t>Either Bill or Tony will lend you (his, their) book.</a:t>
            </a:r>
          </a:p>
          <a:p>
            <a:endParaRPr lang="en-US" dirty="0"/>
          </a:p>
        </p:txBody>
      </p:sp>
    </p:spTree>
    <p:extLst>
      <p:ext uri="{BB962C8B-B14F-4D97-AF65-F5344CB8AC3E}">
        <p14:creationId xmlns:p14="http://schemas.microsoft.com/office/powerpoint/2010/main" val="23552690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Diction Practice-connotation/denotation, formal informal, colloquial(slang), technical, monosyllabic/polysyllabic </a:t>
            </a:r>
          </a:p>
        </p:txBody>
      </p:sp>
      <p:sp>
        <p:nvSpPr>
          <p:cNvPr id="3" name="Content Placeholder 2"/>
          <p:cNvSpPr>
            <a:spLocks noGrp="1"/>
          </p:cNvSpPr>
          <p:nvPr>
            <p:ph sz="quarter" idx="1"/>
          </p:nvPr>
        </p:nvSpPr>
        <p:spPr/>
        <p:txBody>
          <a:bodyPr>
            <a:normAutofit lnSpcReduction="10000"/>
          </a:bodyPr>
          <a:lstStyle/>
          <a:p>
            <a:pPr marL="0" indent="0">
              <a:buNone/>
            </a:pPr>
            <a:r>
              <a:rPr lang="en-US" dirty="0">
                <a:solidFill>
                  <a:srgbClr val="0070C0"/>
                </a:solidFill>
              </a:rPr>
              <a:t>“The man sighed hugely.” - </a:t>
            </a:r>
            <a:r>
              <a:rPr lang="en-US" dirty="0" err="1">
                <a:solidFill>
                  <a:srgbClr val="0070C0"/>
                </a:solidFill>
              </a:rPr>
              <a:t>Proulx</a:t>
            </a:r>
            <a:r>
              <a:rPr lang="en-US" dirty="0">
                <a:solidFill>
                  <a:srgbClr val="0070C0"/>
                </a:solidFill>
              </a:rPr>
              <a:t>, </a:t>
            </a:r>
            <a:r>
              <a:rPr lang="en-US" i="1" dirty="0">
                <a:solidFill>
                  <a:srgbClr val="0070C0"/>
                </a:solidFill>
              </a:rPr>
              <a:t>The Shipping News</a:t>
            </a:r>
          </a:p>
          <a:p>
            <a:pPr marL="514350" indent="-514350">
              <a:buFont typeface="+mj-lt"/>
              <a:buAutoNum type="arabicPeriod"/>
            </a:pPr>
            <a:endParaRPr lang="en-US" dirty="0"/>
          </a:p>
          <a:p>
            <a:pPr marL="514350" indent="-514350">
              <a:buFont typeface="+mj-lt"/>
              <a:buAutoNum type="arabicPeriod"/>
            </a:pPr>
            <a:r>
              <a:rPr lang="en-US" dirty="0"/>
              <a:t>What does it mean to sigh hugely?</a:t>
            </a:r>
          </a:p>
          <a:p>
            <a:pPr marL="514350" indent="-514350">
              <a:buFont typeface="+mj-lt"/>
              <a:buAutoNum type="arabicPeriod"/>
            </a:pPr>
            <a:r>
              <a:rPr lang="en-US" dirty="0"/>
              <a:t>How would the meaning of the sentence change if it was written “The man sighed loudly?”</a:t>
            </a:r>
          </a:p>
          <a:p>
            <a:pPr marL="514350" indent="-514350">
              <a:buFont typeface="+mj-lt"/>
              <a:buAutoNum type="arabicPeriod"/>
            </a:pPr>
            <a:r>
              <a:rPr lang="en-US" dirty="0"/>
              <a:t>Fill in the blank with an adverb:</a:t>
            </a:r>
          </a:p>
          <a:p>
            <a:pPr marL="0" indent="0">
              <a:buNone/>
            </a:pPr>
            <a:r>
              <a:rPr lang="en-US" dirty="0"/>
              <a:t>The man coughed___________________.</a:t>
            </a:r>
          </a:p>
          <a:p>
            <a:pPr marL="0" indent="0">
              <a:buNone/>
            </a:pPr>
            <a:r>
              <a:rPr lang="en-US" dirty="0"/>
              <a:t>**Your adverb should make the cough express an attitude(don’t state the attitude; use an adverb to imply it).</a:t>
            </a:r>
          </a:p>
        </p:txBody>
      </p:sp>
    </p:spTree>
    <p:extLst>
      <p:ext uri="{BB962C8B-B14F-4D97-AF65-F5344CB8AC3E}">
        <p14:creationId xmlns:p14="http://schemas.microsoft.com/office/powerpoint/2010/main" val="25925863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Definitions:</a:t>
            </a:r>
          </a:p>
        </p:txBody>
      </p:sp>
      <p:sp>
        <p:nvSpPr>
          <p:cNvPr id="3" name="Content Placeholder 2"/>
          <p:cNvSpPr>
            <a:spLocks noGrp="1"/>
          </p:cNvSpPr>
          <p:nvPr>
            <p:ph sz="quarter" idx="1"/>
          </p:nvPr>
        </p:nvSpPr>
        <p:spPr/>
        <p:txBody>
          <a:bodyPr>
            <a:normAutofit fontScale="85000" lnSpcReduction="10000"/>
          </a:bodyPr>
          <a:lstStyle/>
          <a:p>
            <a:r>
              <a:rPr lang="en-US" b="1" dirty="0"/>
              <a:t>“Pop culture”</a:t>
            </a:r>
            <a:r>
              <a:rPr lang="en-US" dirty="0"/>
              <a:t>:  Popular  culture is a term that refers to cultural activities or commercial products reflecting, suited to, or aimed at the tastes of the general masses of people.</a:t>
            </a:r>
          </a:p>
          <a:p>
            <a:r>
              <a:rPr lang="en-US" b="1" dirty="0"/>
              <a:t>“Group think”: </a:t>
            </a:r>
            <a:r>
              <a:rPr lang="en-US" dirty="0"/>
              <a:t>the </a:t>
            </a:r>
            <a:r>
              <a:rPr lang="en-US" b="1" dirty="0"/>
              <a:t> </a:t>
            </a:r>
            <a:r>
              <a:rPr lang="en-US" dirty="0"/>
              <a:t>practice of thinking or making decisions as a group in a way that discourages creativity or individual responsibility.</a:t>
            </a:r>
          </a:p>
          <a:p>
            <a:r>
              <a:rPr lang="en-US" b="1" dirty="0"/>
              <a:t>“Propaganda”: </a:t>
            </a:r>
            <a:r>
              <a:rPr lang="en-US" dirty="0"/>
              <a:t>information, especially of a biased or misleading nature, used to promote or publicize a particular political cause or point of view.</a:t>
            </a:r>
          </a:p>
          <a:p>
            <a:r>
              <a:rPr lang="en-US" b="1" dirty="0"/>
              <a:t>Totalitarianism</a:t>
            </a:r>
            <a:r>
              <a:rPr lang="en-US" dirty="0"/>
              <a:t> refers to a political system in which all authority is in the hands of the state. In a totalitarian society, all control of public and private life are government run.</a:t>
            </a:r>
          </a:p>
        </p:txBody>
      </p:sp>
    </p:spTree>
    <p:extLst>
      <p:ext uri="{BB962C8B-B14F-4D97-AF65-F5344CB8AC3E}">
        <p14:creationId xmlns:p14="http://schemas.microsoft.com/office/powerpoint/2010/main" val="23074191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View the Merchants of Cool</a:t>
            </a:r>
          </a:p>
        </p:txBody>
      </p:sp>
      <p:sp>
        <p:nvSpPr>
          <p:cNvPr id="3" name="Content Placeholder 2"/>
          <p:cNvSpPr>
            <a:spLocks noGrp="1"/>
          </p:cNvSpPr>
          <p:nvPr>
            <p:ph sz="quarter" idx="1"/>
          </p:nvPr>
        </p:nvSpPr>
        <p:spPr/>
        <p:txBody>
          <a:bodyPr vert="horz" anchor="t">
            <a:normAutofit fontScale="92500" lnSpcReduction="10000"/>
          </a:bodyPr>
          <a:lstStyle/>
          <a:p>
            <a:r>
              <a:rPr lang="en-US" dirty="0"/>
              <a:t>Group 1: </a:t>
            </a:r>
          </a:p>
          <a:p>
            <a:pPr lvl="1"/>
            <a:r>
              <a:rPr lang="en-US" dirty="0"/>
              <a:t>Identify the thesis of the visual  text.</a:t>
            </a:r>
          </a:p>
          <a:p>
            <a:pPr lvl="1"/>
            <a:r>
              <a:rPr lang="en-US" dirty="0"/>
              <a:t>Identify what rhetorical mode and organization is used.</a:t>
            </a:r>
          </a:p>
          <a:p>
            <a:pPr lvl="1"/>
            <a:r>
              <a:rPr lang="en-US" dirty="0"/>
              <a:t>Identify the author’s purpose. (Consider the occasion -historical context and the tone) How is this supported by the mode and organization.</a:t>
            </a:r>
          </a:p>
          <a:p>
            <a:r>
              <a:rPr lang="en-US" dirty="0"/>
              <a:t>Group 2:</a:t>
            </a:r>
          </a:p>
          <a:p>
            <a:pPr lvl="1"/>
            <a:r>
              <a:rPr lang="en-US" dirty="0"/>
              <a:t>Identify the types of appeals/ rhetorical devices used in the clip.</a:t>
            </a:r>
          </a:p>
          <a:p>
            <a:pPr lvl="1"/>
            <a:r>
              <a:rPr lang="en-US" dirty="0"/>
              <a:t>Explain the purpose of each appeal/device</a:t>
            </a:r>
          </a:p>
          <a:p>
            <a:pPr lvl="1"/>
            <a:r>
              <a:rPr lang="en-US" dirty="0"/>
              <a:t>Use quotations from the text as support.</a:t>
            </a:r>
          </a:p>
          <a:p>
            <a:r>
              <a:rPr lang="en-US" dirty="0"/>
              <a:t>Group 3: </a:t>
            </a:r>
          </a:p>
          <a:p>
            <a:pPr lvl="1"/>
            <a:r>
              <a:rPr lang="en-US" dirty="0"/>
              <a:t>Identify contradictions/fallacies in the clip.  (based on the diction or visual) Use quotations or images from the text for support.</a:t>
            </a:r>
          </a:p>
          <a:p>
            <a:endParaRPr lang="en-US" dirty="0"/>
          </a:p>
          <a:p>
            <a:endParaRPr lang="en-US" dirty="0"/>
          </a:p>
        </p:txBody>
      </p:sp>
    </p:spTree>
    <p:extLst>
      <p:ext uri="{BB962C8B-B14F-4D97-AF65-F5344CB8AC3E}">
        <p14:creationId xmlns:p14="http://schemas.microsoft.com/office/powerpoint/2010/main" val="40841286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56A8-3AAB-45F2-8BA9-6B8DEFC4F6C1}"/>
              </a:ext>
            </a:extLst>
          </p:cNvPr>
          <p:cNvSpPr>
            <a:spLocks noGrp="1"/>
          </p:cNvSpPr>
          <p:nvPr>
            <p:ph type="title"/>
          </p:nvPr>
        </p:nvSpPr>
        <p:spPr/>
        <p:txBody>
          <a:bodyPr/>
          <a:lstStyle/>
          <a:p>
            <a:r>
              <a:rPr lang="en-US" dirty="0"/>
              <a:t>As a group</a:t>
            </a:r>
          </a:p>
        </p:txBody>
      </p:sp>
      <p:sp>
        <p:nvSpPr>
          <p:cNvPr id="3" name="Content Placeholder 2">
            <a:extLst>
              <a:ext uri="{FF2B5EF4-FFF2-40B4-BE49-F238E27FC236}">
                <a16:creationId xmlns:a16="http://schemas.microsoft.com/office/drawing/2014/main" id="{0B2DC210-A32F-447C-B68D-07F6C33139FA}"/>
              </a:ext>
            </a:extLst>
          </p:cNvPr>
          <p:cNvSpPr>
            <a:spLocks noGrp="1"/>
          </p:cNvSpPr>
          <p:nvPr>
            <p:ph sz="quarter" idx="1"/>
          </p:nvPr>
        </p:nvSpPr>
        <p:spPr/>
        <p:txBody>
          <a:bodyPr vert="horz" anchor="t">
            <a:normAutofit/>
          </a:bodyPr>
          <a:lstStyle/>
          <a:p>
            <a:r>
              <a:rPr lang="en-US" dirty="0"/>
              <a:t>Discuss and record your observations.</a:t>
            </a:r>
          </a:p>
          <a:p>
            <a:endParaRPr lang="en-US" dirty="0"/>
          </a:p>
          <a:p>
            <a:r>
              <a:rPr lang="en-US" dirty="0"/>
              <a:t>Create a new group with members from group 1, 2, and three and share your findings.</a:t>
            </a:r>
          </a:p>
        </p:txBody>
      </p:sp>
    </p:spTree>
    <p:extLst>
      <p:ext uri="{BB962C8B-B14F-4D97-AF65-F5344CB8AC3E}">
        <p14:creationId xmlns:p14="http://schemas.microsoft.com/office/powerpoint/2010/main" val="421074006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AAF12-552C-49DE-B911-2FA12BFB22F6}"/>
              </a:ext>
            </a:extLst>
          </p:cNvPr>
          <p:cNvSpPr>
            <a:spLocks noGrp="1"/>
          </p:cNvSpPr>
          <p:nvPr>
            <p:ph type="title"/>
          </p:nvPr>
        </p:nvSpPr>
        <p:spPr/>
        <p:txBody>
          <a:bodyPr/>
          <a:lstStyle/>
          <a:p>
            <a:r>
              <a:rPr lang="en-US" dirty="0"/>
              <a:t>Introduce Project</a:t>
            </a:r>
          </a:p>
        </p:txBody>
      </p:sp>
      <p:sp>
        <p:nvSpPr>
          <p:cNvPr id="3" name="Content Placeholder 2">
            <a:extLst>
              <a:ext uri="{FF2B5EF4-FFF2-40B4-BE49-F238E27FC236}">
                <a16:creationId xmlns:a16="http://schemas.microsoft.com/office/drawing/2014/main" id="{D5382564-CB0C-474F-9664-991F6C3E4C20}"/>
              </a:ext>
            </a:extLst>
          </p:cNvPr>
          <p:cNvSpPr>
            <a:spLocks noGrp="1"/>
          </p:cNvSpPr>
          <p:nvPr>
            <p:ph sz="quarter" idx="1"/>
          </p:nvPr>
        </p:nvSpPr>
        <p:spPr/>
        <p:txBody>
          <a:bodyPr/>
          <a:lstStyle/>
          <a:p>
            <a:endParaRPr lang="en-US"/>
          </a:p>
        </p:txBody>
      </p:sp>
    </p:spTree>
    <p:extLst>
      <p:ext uri="{BB962C8B-B14F-4D97-AF65-F5344CB8AC3E}">
        <p14:creationId xmlns:p14="http://schemas.microsoft.com/office/powerpoint/2010/main" val="10298668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5E31C-CAEA-4414-BCA5-700BDEC33267}"/>
              </a:ext>
            </a:extLst>
          </p:cNvPr>
          <p:cNvSpPr>
            <a:spLocks noGrp="1"/>
          </p:cNvSpPr>
          <p:nvPr>
            <p:ph type="title"/>
          </p:nvPr>
        </p:nvSpPr>
        <p:spPr/>
        <p:txBody>
          <a:bodyPr/>
          <a:lstStyle/>
          <a:p>
            <a:r>
              <a:rPr lang="en-US" dirty="0"/>
              <a:t>Honors English II Agenda 1/17/2019</a:t>
            </a:r>
          </a:p>
        </p:txBody>
      </p:sp>
      <p:sp>
        <p:nvSpPr>
          <p:cNvPr id="3" name="Content Placeholder 2">
            <a:extLst>
              <a:ext uri="{FF2B5EF4-FFF2-40B4-BE49-F238E27FC236}">
                <a16:creationId xmlns:a16="http://schemas.microsoft.com/office/drawing/2014/main" id="{045F68CF-972B-4895-AA93-EEC5FD353632}"/>
              </a:ext>
            </a:extLst>
          </p:cNvPr>
          <p:cNvSpPr>
            <a:spLocks noGrp="1"/>
          </p:cNvSpPr>
          <p:nvPr>
            <p:ph sz="quarter" idx="1"/>
          </p:nvPr>
        </p:nvSpPr>
        <p:spPr/>
        <p:txBody>
          <a:bodyPr vert="horz" anchor="t">
            <a:normAutofit/>
          </a:bodyPr>
          <a:lstStyle/>
          <a:p>
            <a:r>
              <a:rPr lang="en-US" dirty="0">
                <a:solidFill>
                  <a:srgbClr val="C00000"/>
                </a:solidFill>
              </a:rPr>
              <a:t>Housekeeping- place homework on the right corner, sharpen your pencils, dispose of any trash etc.</a:t>
            </a:r>
            <a:endParaRPr lang="en-US" dirty="0"/>
          </a:p>
          <a:p>
            <a:r>
              <a:rPr lang="en-US" dirty="0">
                <a:solidFill>
                  <a:srgbClr val="C00000"/>
                </a:solidFill>
              </a:rPr>
              <a:t>Review the Daily Objectives and Essential Questions</a:t>
            </a:r>
            <a:endParaRPr lang="en-US" dirty="0"/>
          </a:p>
          <a:p>
            <a:r>
              <a:rPr lang="en-US" dirty="0">
                <a:solidFill>
                  <a:srgbClr val="0070C0"/>
                </a:solidFill>
              </a:rPr>
              <a:t>Pronoun Antecedent Agreement Practice</a:t>
            </a:r>
            <a:endParaRPr lang="en-US" dirty="0"/>
          </a:p>
          <a:p>
            <a:r>
              <a:rPr lang="en-US" dirty="0">
                <a:solidFill>
                  <a:srgbClr val="0070C0"/>
                </a:solidFill>
              </a:rPr>
              <a:t>Diction Practice</a:t>
            </a:r>
            <a:endParaRPr lang="en-US" dirty="0"/>
          </a:p>
          <a:p>
            <a:r>
              <a:rPr lang="en-US" dirty="0">
                <a:solidFill>
                  <a:srgbClr val="C00000"/>
                </a:solidFill>
              </a:rPr>
              <a:t>Develop Group Norms</a:t>
            </a:r>
          </a:p>
          <a:p>
            <a:r>
              <a:rPr lang="en-US" dirty="0">
                <a:solidFill>
                  <a:srgbClr val="0070C0"/>
                </a:solidFill>
              </a:rPr>
              <a:t> Begin the Rhetorical Devices Advertisement</a:t>
            </a:r>
            <a:endParaRPr lang="en-US" dirty="0"/>
          </a:p>
          <a:p>
            <a:r>
              <a:rPr lang="en-US" dirty="0">
                <a:solidFill>
                  <a:srgbClr val="0070C0"/>
                </a:solidFill>
              </a:rPr>
              <a:t>Complete News Analysis Due Friday</a:t>
            </a:r>
            <a:endParaRPr lang="en-US" dirty="0"/>
          </a:p>
          <a:p>
            <a:r>
              <a:rPr lang="en-US" dirty="0">
                <a:solidFill>
                  <a:srgbClr val="C00000"/>
                </a:solidFill>
              </a:rPr>
              <a:t>Complete the Closure Questions</a:t>
            </a:r>
            <a:endParaRPr lang="en-US" dirty="0"/>
          </a:p>
          <a:p>
            <a:endParaRPr lang="en-US" dirty="0"/>
          </a:p>
        </p:txBody>
      </p:sp>
    </p:spTree>
    <p:extLst>
      <p:ext uri="{BB962C8B-B14F-4D97-AF65-F5344CB8AC3E}">
        <p14:creationId xmlns:p14="http://schemas.microsoft.com/office/powerpoint/2010/main" val="38469781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3127174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Errors</a:t>
            </a:r>
          </a:p>
        </p:txBody>
      </p:sp>
      <p:sp>
        <p:nvSpPr>
          <p:cNvPr id="3" name="Content Placeholder 2"/>
          <p:cNvSpPr>
            <a:spLocks noGrp="1"/>
          </p:cNvSpPr>
          <p:nvPr>
            <p:ph sz="quarter" idx="1"/>
          </p:nvPr>
        </p:nvSpPr>
        <p:spPr/>
        <p:txBody>
          <a:bodyPr>
            <a:normAutofit fontScale="92500"/>
          </a:bodyPr>
          <a:lstStyle/>
          <a:p>
            <a:r>
              <a:rPr lang="en-US" dirty="0"/>
              <a:t>The following words are plural: phenomena (singular: phenomenon), media (singular: medium), data(singular: datum), and criteria (singular: criterion)  </a:t>
            </a:r>
          </a:p>
          <a:p>
            <a:r>
              <a:rPr lang="en-US" dirty="0"/>
              <a:t>To check agreement you can replace any of them with “they” and it will make sense.</a:t>
            </a:r>
          </a:p>
          <a:p>
            <a:r>
              <a:rPr lang="en-US" dirty="0"/>
              <a:t>All of the following can be singular or plural: none (of), any (of), some (of), most (of), more (of), and all (of)  </a:t>
            </a:r>
          </a:p>
          <a:p>
            <a:r>
              <a:rPr lang="en-US" dirty="0"/>
              <a:t>If using correlative conjunctions (neither…nor, either…or) they must agree with the noun closer to the verb.</a:t>
            </a:r>
          </a:p>
          <a:p>
            <a:endParaRPr lang="en-US" dirty="0"/>
          </a:p>
        </p:txBody>
      </p:sp>
    </p:spTree>
    <p:extLst>
      <p:ext uri="{BB962C8B-B14F-4D97-AF65-F5344CB8AC3E}">
        <p14:creationId xmlns:p14="http://schemas.microsoft.com/office/powerpoint/2010/main" val="69886790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normAutofit fontScale="92500" lnSpcReduction="20000"/>
          </a:bodyPr>
          <a:lstStyle/>
          <a:p>
            <a:r>
              <a:rPr lang="en-US" sz="2400" dirty="0"/>
              <a:t>How is a culture created? </a:t>
            </a:r>
          </a:p>
          <a:p>
            <a:r>
              <a:rPr lang="en-US" sz="2400" dirty="0"/>
              <a:t>How does the manipulation of language impact how people believe, think, feel, and react?</a:t>
            </a:r>
          </a:p>
          <a:p>
            <a:r>
              <a:rPr lang="en-US" sz="2400" dirty="0"/>
              <a:t>How do culture, propaganda, and the government influence how people believe, think, feel, and react?</a:t>
            </a:r>
          </a:p>
          <a:p>
            <a:r>
              <a:rPr lang="en-US" sz="2400" dirty="0"/>
              <a:t>Is it possible for thoughts or words to be illegal?</a:t>
            </a:r>
          </a:p>
          <a:p>
            <a:r>
              <a:rPr lang="en-US" sz="2400" dirty="0"/>
              <a:t>To what extent does popular culture determine what our society values?</a:t>
            </a:r>
          </a:p>
          <a:p>
            <a:r>
              <a:rPr lang="en-US" sz="2400" dirty="0"/>
              <a:t>Is it possible to protect oneself from the influence of media, government, and propaganda?  Is it possible to be completely objective?</a:t>
            </a:r>
          </a:p>
          <a:p>
            <a:r>
              <a:rPr lang="en-US" sz="24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268970126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FDB30-5964-434B-A42F-E430D1E99C75}"/>
              </a:ext>
            </a:extLst>
          </p:cNvPr>
          <p:cNvSpPr>
            <a:spLocks noGrp="1"/>
          </p:cNvSpPr>
          <p:nvPr>
            <p:ph type="title"/>
          </p:nvPr>
        </p:nvSpPr>
        <p:spPr/>
        <p:txBody>
          <a:bodyPr>
            <a:normAutofit fontScale="90000"/>
          </a:bodyPr>
          <a:lstStyle/>
          <a:p>
            <a:r>
              <a:rPr lang="en-US" dirty="0"/>
              <a:t>Correct the pronoun agreement in the following:</a:t>
            </a:r>
          </a:p>
        </p:txBody>
      </p:sp>
      <p:sp>
        <p:nvSpPr>
          <p:cNvPr id="3" name="Content Placeholder 2">
            <a:extLst>
              <a:ext uri="{FF2B5EF4-FFF2-40B4-BE49-F238E27FC236}">
                <a16:creationId xmlns:a16="http://schemas.microsoft.com/office/drawing/2014/main" id="{AA4D69BA-4D57-405C-BA4F-3D7E3F64E681}"/>
              </a:ext>
            </a:extLst>
          </p:cNvPr>
          <p:cNvSpPr>
            <a:spLocks noGrp="1"/>
          </p:cNvSpPr>
          <p:nvPr>
            <p:ph sz="quarter" idx="1"/>
          </p:nvPr>
        </p:nvSpPr>
        <p:spPr/>
        <p:txBody>
          <a:bodyPr vert="horz" anchor="t">
            <a:normAutofit lnSpcReduction="10000"/>
          </a:bodyPr>
          <a:lstStyle/>
          <a:p>
            <a:pPr marL="514350" indent="-514350">
              <a:buAutoNum type="arabicPeriod"/>
            </a:pPr>
            <a:r>
              <a:rPr lang="en-US" dirty="0"/>
              <a:t>In an election year, many of the candidates abandon their usual causes and talk instead about any issue he thinks will get him elected.</a:t>
            </a:r>
          </a:p>
          <a:p>
            <a:pPr marL="514350" indent="-514350">
              <a:buAutoNum type="arabicPeriod"/>
            </a:pPr>
            <a:r>
              <a:rPr lang="en-US" dirty="0"/>
              <a:t>Each of the voters makes their own decisions.</a:t>
            </a:r>
          </a:p>
          <a:p>
            <a:pPr marL="514350" indent="-514350">
              <a:buAutoNum type="arabicPeriod"/>
            </a:pPr>
            <a:r>
              <a:rPr lang="en-US" dirty="0"/>
              <a:t>Everyone in the campaign office has, at one time or another, offered a suggestion for an advertisement that would severely damage the opposing candidate's credibility, but each person has since retracted their suggestion, fearing that such an advertisement would invite attack on their own candidate's credibility.</a:t>
            </a:r>
          </a:p>
        </p:txBody>
      </p:sp>
    </p:spTree>
    <p:extLst>
      <p:ext uri="{BB962C8B-B14F-4D97-AF65-F5344CB8AC3E}">
        <p14:creationId xmlns:p14="http://schemas.microsoft.com/office/powerpoint/2010/main" val="28727240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FDB30-5964-434B-A42F-E430D1E99C75}"/>
              </a:ext>
            </a:extLst>
          </p:cNvPr>
          <p:cNvSpPr>
            <a:spLocks noGrp="1"/>
          </p:cNvSpPr>
          <p:nvPr>
            <p:ph type="title"/>
          </p:nvPr>
        </p:nvSpPr>
        <p:spPr/>
        <p:txBody>
          <a:bodyPr/>
          <a:lstStyle/>
          <a:p>
            <a:r>
              <a:rPr lang="en-US" dirty="0"/>
              <a:t>Diction Practice</a:t>
            </a:r>
          </a:p>
        </p:txBody>
      </p:sp>
      <p:sp>
        <p:nvSpPr>
          <p:cNvPr id="3" name="Content Placeholder 2">
            <a:extLst>
              <a:ext uri="{FF2B5EF4-FFF2-40B4-BE49-F238E27FC236}">
                <a16:creationId xmlns:a16="http://schemas.microsoft.com/office/drawing/2014/main" id="{AA4D69BA-4D57-405C-BA4F-3D7E3F64E681}"/>
              </a:ext>
            </a:extLst>
          </p:cNvPr>
          <p:cNvSpPr>
            <a:spLocks noGrp="1"/>
          </p:cNvSpPr>
          <p:nvPr>
            <p:ph sz="quarter" idx="1"/>
          </p:nvPr>
        </p:nvSpPr>
        <p:spPr/>
        <p:txBody>
          <a:bodyPr vert="horz" anchor="t">
            <a:normAutofit fontScale="85000" lnSpcReduction="20000"/>
          </a:bodyPr>
          <a:lstStyle/>
          <a:p>
            <a:pPr marL="0" indent="0">
              <a:buNone/>
            </a:pPr>
            <a:r>
              <a:rPr lang="en-US" dirty="0">
                <a:solidFill>
                  <a:srgbClr val="0070C0"/>
                </a:solidFill>
              </a:rPr>
              <a:t>"Pots rattled in the kitchen where Momma was frying corn cakes to go with vegetable soup for supper, and the homey sounds and scents cushioned me as I read of Jane Eyre in the cold English mansion of a colder English gentleman."  -Angelou, </a:t>
            </a:r>
            <a:r>
              <a:rPr lang="en-US" i="1" dirty="0">
                <a:solidFill>
                  <a:srgbClr val="0070C0"/>
                </a:solidFill>
              </a:rPr>
              <a:t>I Know Why the Caged Bird Sings</a:t>
            </a:r>
          </a:p>
          <a:p>
            <a:pPr marL="514350" indent="-514350">
              <a:buAutoNum type="arabicPeriod"/>
            </a:pPr>
            <a:r>
              <a:rPr lang="en-US" dirty="0"/>
              <a:t>By using the word </a:t>
            </a:r>
            <a:r>
              <a:rPr lang="en-US" i="1" dirty="0"/>
              <a:t>cushioned, </a:t>
            </a:r>
            <a:r>
              <a:rPr lang="en-US" dirty="0"/>
              <a:t>what does Angelou imply about her like and Jane Eyre's life?</a:t>
            </a:r>
          </a:p>
          <a:p>
            <a:pPr marL="514350" indent="-514350">
              <a:buAutoNum type="arabicPeriod"/>
            </a:pPr>
            <a:r>
              <a:rPr lang="en-US" dirty="0"/>
              <a:t>What is the difference between the </a:t>
            </a:r>
            <a:r>
              <a:rPr lang="en-US" i="1" dirty="0"/>
              <a:t>cold</a:t>
            </a:r>
            <a:r>
              <a:rPr lang="en-US" dirty="0"/>
              <a:t> of the English mansion and the </a:t>
            </a:r>
            <a:r>
              <a:rPr lang="en-US" i="1" dirty="0"/>
              <a:t>cold</a:t>
            </a:r>
            <a:r>
              <a:rPr lang="en-US" dirty="0"/>
              <a:t> of the English gentleman?  What does Angelou's diction convey about her attitude toward Jane's life?</a:t>
            </a:r>
          </a:p>
          <a:p>
            <a:pPr marL="514350" indent="-514350">
              <a:buAutoNum type="arabicPeriod"/>
            </a:pPr>
            <a:r>
              <a:rPr lang="en-US" dirty="0"/>
              <a:t>Write a sentence using a strong verb to connect one part of your life with another (like book reading with dinner preparations).  Use an exact verb like cushioned, one which connotes the attitude you want to convey.</a:t>
            </a:r>
          </a:p>
        </p:txBody>
      </p:sp>
    </p:spTree>
    <p:extLst>
      <p:ext uri="{BB962C8B-B14F-4D97-AF65-F5344CB8AC3E}">
        <p14:creationId xmlns:p14="http://schemas.microsoft.com/office/powerpoint/2010/main" val="33494853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1/18/2019</a:t>
            </a:r>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AOW on Right Corner</a:t>
            </a:r>
          </a:p>
          <a:p>
            <a:pPr lvl="1"/>
            <a:r>
              <a:rPr lang="en-US" dirty="0">
                <a:solidFill>
                  <a:srgbClr val="C00000"/>
                </a:solidFill>
              </a:rPr>
              <a:t>News Analysis</a:t>
            </a:r>
          </a:p>
          <a:p>
            <a:r>
              <a:rPr lang="en-US" dirty="0">
                <a:solidFill>
                  <a:srgbClr val="C00000"/>
                </a:solidFill>
              </a:rPr>
              <a:t>Review the Essential Question and the Daily Objectives</a:t>
            </a:r>
          </a:p>
          <a:p>
            <a:r>
              <a:rPr lang="en-US" dirty="0">
                <a:solidFill>
                  <a:srgbClr val="C00000"/>
                </a:solidFill>
              </a:rPr>
              <a:t>Complete the Test </a:t>
            </a:r>
          </a:p>
          <a:p>
            <a:pPr marL="0" indent="0">
              <a:buNone/>
            </a:pPr>
            <a:endParaRPr lang="en-US" dirty="0">
              <a:solidFill>
                <a:srgbClr val="C00000"/>
              </a:solidFill>
            </a:endParaRPr>
          </a:p>
        </p:txBody>
      </p:sp>
    </p:spTree>
    <p:extLst>
      <p:ext uri="{BB962C8B-B14F-4D97-AF65-F5344CB8AC3E}">
        <p14:creationId xmlns:p14="http://schemas.microsoft.com/office/powerpoint/2010/main" val="374785052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38C93-11A1-4C46-BF4E-69DFED7EC0C8}"/>
              </a:ext>
            </a:extLst>
          </p:cNvPr>
          <p:cNvSpPr>
            <a:spLocks noGrp="1"/>
          </p:cNvSpPr>
          <p:nvPr>
            <p:ph type="title"/>
          </p:nvPr>
        </p:nvSpPr>
        <p:spPr/>
        <p:txBody>
          <a:bodyPr/>
          <a:lstStyle/>
          <a:p>
            <a:r>
              <a:rPr lang="en-US" dirty="0"/>
              <a:t>Honors English II Agenda 1/22/2019</a:t>
            </a:r>
          </a:p>
        </p:txBody>
      </p:sp>
      <p:sp>
        <p:nvSpPr>
          <p:cNvPr id="3" name="Content Placeholder 2">
            <a:extLst>
              <a:ext uri="{FF2B5EF4-FFF2-40B4-BE49-F238E27FC236}">
                <a16:creationId xmlns:a16="http://schemas.microsoft.com/office/drawing/2014/main" id="{85D1DD69-710A-4EFA-AA7C-AC0EC38348F5}"/>
              </a:ext>
            </a:extLst>
          </p:cNvPr>
          <p:cNvSpPr>
            <a:spLocks noGrp="1"/>
          </p:cNvSpPr>
          <p:nvPr>
            <p:ph sz="quarter" idx="1"/>
          </p:nvPr>
        </p:nvSpPr>
        <p:spPr/>
        <p:txBody>
          <a:bodyPr vert="horz" anchor="t">
            <a:normAutofit fontScale="92500"/>
          </a:bodyPr>
          <a:lstStyle/>
          <a:p>
            <a:r>
              <a:rPr lang="en-US" dirty="0">
                <a:solidFill>
                  <a:srgbClr val="C00000"/>
                </a:solidFill>
              </a:rPr>
              <a:t>Housekeeping- place homework on the right corner, sharpen your pencils, dispose of any trash etc.</a:t>
            </a:r>
            <a:endParaRPr lang="en-US" dirty="0"/>
          </a:p>
          <a:p>
            <a:pPr lvl="1"/>
            <a:r>
              <a:rPr lang="en-US" dirty="0">
                <a:solidFill>
                  <a:srgbClr val="C00000"/>
                </a:solidFill>
              </a:rPr>
              <a:t>Distribute AOW and Vocabulary</a:t>
            </a:r>
          </a:p>
          <a:p>
            <a:r>
              <a:rPr lang="en-US" dirty="0">
                <a:solidFill>
                  <a:srgbClr val="C00000"/>
                </a:solidFill>
              </a:rPr>
              <a:t>Complete the Ticket-In</a:t>
            </a:r>
            <a:endParaRPr lang="en-US" dirty="0"/>
          </a:p>
          <a:p>
            <a:r>
              <a:rPr lang="en-US" dirty="0">
                <a:solidFill>
                  <a:srgbClr val="C00000"/>
                </a:solidFill>
              </a:rPr>
              <a:t>Review the Essential Question and the Daily Objectives</a:t>
            </a:r>
            <a:endParaRPr lang="en-US" dirty="0"/>
          </a:p>
          <a:p>
            <a:r>
              <a:rPr lang="en-US" dirty="0">
                <a:solidFill>
                  <a:srgbClr val="0070C0"/>
                </a:solidFill>
              </a:rPr>
              <a:t>Grammar and Diction Practice</a:t>
            </a:r>
            <a:endParaRPr lang="en-US" dirty="0"/>
          </a:p>
          <a:p>
            <a:r>
              <a:rPr lang="en-US" dirty="0">
                <a:solidFill>
                  <a:srgbClr val="0070C0"/>
                </a:solidFill>
              </a:rPr>
              <a:t> Continue Working on the Rhetorical Devices Advertisement Project- Due 1/28</a:t>
            </a:r>
            <a:endParaRPr lang="en-US" dirty="0"/>
          </a:p>
          <a:p>
            <a:r>
              <a:rPr lang="en-US" dirty="0">
                <a:solidFill>
                  <a:srgbClr val="C00000"/>
                </a:solidFill>
              </a:rPr>
              <a:t>Complete the Closure Questions</a:t>
            </a:r>
            <a:endParaRPr lang="en-US" dirty="0"/>
          </a:p>
        </p:txBody>
      </p:sp>
    </p:spTree>
    <p:extLst>
      <p:ext uri="{BB962C8B-B14F-4D97-AF65-F5344CB8AC3E}">
        <p14:creationId xmlns:p14="http://schemas.microsoft.com/office/powerpoint/2010/main" val="11353842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pPr marL="0" indent="0">
              <a:buNone/>
            </a:pPr>
            <a:endParaRPr lang="en-US" dirty="0"/>
          </a:p>
        </p:txBody>
      </p:sp>
    </p:spTree>
    <p:extLst>
      <p:ext uri="{BB962C8B-B14F-4D97-AF65-F5344CB8AC3E}">
        <p14:creationId xmlns:p14="http://schemas.microsoft.com/office/powerpoint/2010/main" val="150436639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normAutofit fontScale="77500" lnSpcReduction="20000"/>
          </a:bodyPr>
          <a:lstStyle/>
          <a:p>
            <a:r>
              <a:rPr lang="en-US" sz="2800" dirty="0"/>
              <a:t>How is a culture created? </a:t>
            </a:r>
          </a:p>
          <a:p>
            <a:r>
              <a:rPr lang="en-US" sz="2800" dirty="0"/>
              <a:t>How does the manipulation of language impact how people believe, think, feel, and react?</a:t>
            </a:r>
          </a:p>
          <a:p>
            <a:r>
              <a:rPr lang="en-US" sz="2800" dirty="0"/>
              <a:t>How do culture, propaganda, and the government influence how people believe, think, feel, and react?</a:t>
            </a:r>
          </a:p>
          <a:p>
            <a:r>
              <a:rPr lang="en-US" sz="2800" dirty="0"/>
              <a:t>Is it possible for thoughts or words to be illegal?</a:t>
            </a:r>
          </a:p>
          <a:p>
            <a:r>
              <a:rPr lang="en-US" sz="2800" dirty="0"/>
              <a:t>To what extent does popular culture determine what our society values?</a:t>
            </a:r>
          </a:p>
          <a:p>
            <a:r>
              <a:rPr lang="en-US" sz="2800" dirty="0"/>
              <a:t>Is it possible to protect oneself from the influence of media, government, and propaganda?  Is it possible to be completely objective?</a:t>
            </a:r>
          </a:p>
          <a:p>
            <a:r>
              <a:rPr lang="en-US" sz="2800" dirty="0"/>
              <a:t> What are the basic tools used by an author to manipulate the audience? As readers, how do we identify and analyze these tools?</a:t>
            </a:r>
          </a:p>
          <a:p>
            <a:pPr marL="0" indent="0">
              <a:buNone/>
            </a:pPr>
            <a:endParaRPr lang="en-US" dirty="0"/>
          </a:p>
        </p:txBody>
      </p:sp>
    </p:spTree>
    <p:extLst>
      <p:ext uri="{BB962C8B-B14F-4D97-AF65-F5344CB8AC3E}">
        <p14:creationId xmlns:p14="http://schemas.microsoft.com/office/powerpoint/2010/main" val="17519656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47515-6D35-486C-85FD-921BF1626AB4}"/>
              </a:ext>
            </a:extLst>
          </p:cNvPr>
          <p:cNvSpPr>
            <a:spLocks noGrp="1"/>
          </p:cNvSpPr>
          <p:nvPr>
            <p:ph type="title"/>
          </p:nvPr>
        </p:nvSpPr>
        <p:spPr/>
        <p:txBody>
          <a:bodyPr>
            <a:normAutofit fontScale="90000"/>
          </a:bodyPr>
          <a:lstStyle/>
          <a:p>
            <a:r>
              <a:rPr lang="en-US" dirty="0"/>
              <a:t>Correct the Pronoun Agreement in the Following:</a:t>
            </a:r>
          </a:p>
        </p:txBody>
      </p:sp>
      <p:sp>
        <p:nvSpPr>
          <p:cNvPr id="3" name="Content Placeholder 2">
            <a:extLst>
              <a:ext uri="{FF2B5EF4-FFF2-40B4-BE49-F238E27FC236}">
                <a16:creationId xmlns:a16="http://schemas.microsoft.com/office/drawing/2014/main" id="{B6B2E9C6-6334-4E17-93FA-EC9C9C3FA917}"/>
              </a:ext>
            </a:extLst>
          </p:cNvPr>
          <p:cNvSpPr>
            <a:spLocks noGrp="1"/>
          </p:cNvSpPr>
          <p:nvPr>
            <p:ph sz="quarter" idx="1"/>
          </p:nvPr>
        </p:nvSpPr>
        <p:spPr/>
        <p:txBody>
          <a:bodyPr vert="horz" anchor="t">
            <a:normAutofit/>
          </a:bodyPr>
          <a:lstStyle/>
          <a:p>
            <a:pPr marL="514350" indent="-514350">
              <a:buAutoNum type="arabicPeriod"/>
            </a:pPr>
            <a:r>
              <a:rPr lang="en-US" dirty="0"/>
              <a:t>Bob and Harry are eating his Doritos.</a:t>
            </a:r>
          </a:p>
          <a:p>
            <a:pPr marL="514350" indent="-514350">
              <a:buAutoNum type="arabicPeriod"/>
            </a:pPr>
            <a:r>
              <a:rPr lang="en-US" dirty="0"/>
              <a:t>Neither Bob nor Harry is eating their Doritos.</a:t>
            </a:r>
          </a:p>
          <a:p>
            <a:pPr marL="514350" indent="-514350">
              <a:buAutoNum type="arabicPeriod"/>
            </a:pPr>
            <a:r>
              <a:rPr lang="en-US" dirty="0"/>
              <a:t>Each of the men is eating their Doritos.</a:t>
            </a:r>
          </a:p>
          <a:p>
            <a:pPr marL="514350" indent="-514350">
              <a:buAutoNum type="arabicPeriod"/>
            </a:pPr>
            <a:r>
              <a:rPr lang="en-US" dirty="0"/>
              <a:t>Both Bob and Harry should eat his Doritos.</a:t>
            </a:r>
          </a:p>
          <a:p>
            <a:pPr marL="514350" indent="-514350">
              <a:buAutoNum type="arabicPeriod"/>
            </a:pPr>
            <a:r>
              <a:rPr lang="en-US" dirty="0"/>
              <a:t>Everyone should eat their Doritos.</a:t>
            </a:r>
          </a:p>
          <a:p>
            <a:pPr marL="514350" indent="-514350">
              <a:buAutoNum type="arabicPeriod"/>
            </a:pPr>
            <a:r>
              <a:rPr lang="en-US" dirty="0"/>
              <a:t>One must pick up their ticket before taking one's seat.</a:t>
            </a:r>
          </a:p>
          <a:p>
            <a:pPr marL="514350" indent="-514350">
              <a:buAutoNum type="arabicPeriod"/>
            </a:pPr>
            <a:endParaRPr lang="en-US" dirty="0"/>
          </a:p>
        </p:txBody>
      </p:sp>
    </p:spTree>
    <p:extLst>
      <p:ext uri="{BB962C8B-B14F-4D97-AF65-F5344CB8AC3E}">
        <p14:creationId xmlns:p14="http://schemas.microsoft.com/office/powerpoint/2010/main" val="2936734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47515-6D35-486C-85FD-921BF1626AB4}"/>
              </a:ext>
            </a:extLst>
          </p:cNvPr>
          <p:cNvSpPr>
            <a:spLocks noGrp="1"/>
          </p:cNvSpPr>
          <p:nvPr>
            <p:ph type="title"/>
          </p:nvPr>
        </p:nvSpPr>
        <p:spPr/>
        <p:txBody>
          <a:bodyPr/>
          <a:lstStyle/>
          <a:p>
            <a:r>
              <a:rPr lang="en-US" dirty="0"/>
              <a:t>Diction Practice</a:t>
            </a:r>
          </a:p>
        </p:txBody>
      </p:sp>
      <p:sp>
        <p:nvSpPr>
          <p:cNvPr id="3" name="Content Placeholder 2">
            <a:extLst>
              <a:ext uri="{FF2B5EF4-FFF2-40B4-BE49-F238E27FC236}">
                <a16:creationId xmlns:a16="http://schemas.microsoft.com/office/drawing/2014/main" id="{B6B2E9C6-6334-4E17-93FA-EC9C9C3FA917}"/>
              </a:ext>
            </a:extLst>
          </p:cNvPr>
          <p:cNvSpPr>
            <a:spLocks noGrp="1"/>
          </p:cNvSpPr>
          <p:nvPr>
            <p:ph sz="quarter" idx="1"/>
          </p:nvPr>
        </p:nvSpPr>
        <p:spPr/>
        <p:txBody>
          <a:bodyPr vert="horz" anchor="t">
            <a:normAutofit/>
          </a:bodyPr>
          <a:lstStyle/>
          <a:p>
            <a:pPr marL="0" indent="0">
              <a:buNone/>
            </a:pPr>
            <a:r>
              <a:rPr lang="en-US" dirty="0">
                <a:solidFill>
                  <a:srgbClr val="0070C0"/>
                </a:solidFill>
              </a:rPr>
              <a:t>She gazed at the</a:t>
            </a:r>
            <a:r>
              <a:rPr lang="en-US" b="1" dirty="0">
                <a:solidFill>
                  <a:srgbClr val="0070C0"/>
                </a:solidFill>
              </a:rPr>
              <a:t> tidy</a:t>
            </a:r>
            <a:r>
              <a:rPr lang="en-US" dirty="0">
                <a:solidFill>
                  <a:srgbClr val="0070C0"/>
                </a:solidFill>
              </a:rPr>
              <a:t> room.</a:t>
            </a:r>
          </a:p>
          <a:p>
            <a:pPr marL="0" indent="0">
              <a:buNone/>
            </a:pPr>
            <a:r>
              <a:rPr lang="en-US" dirty="0"/>
              <a:t>Fill in the following chart, substituting uncommon words for the common, boldface word in the sentence above.  Your new words should change the connotative meaning of the sentence.</a:t>
            </a:r>
          </a:p>
          <a:p>
            <a:pPr marL="0" indent="0">
              <a:buNone/>
            </a:pPr>
            <a:endParaRPr lang="en-US" dirty="0">
              <a:solidFill>
                <a:srgbClr val="0070C0"/>
              </a:solidFill>
            </a:endParaRPr>
          </a:p>
        </p:txBody>
      </p:sp>
      <p:graphicFrame>
        <p:nvGraphicFramePr>
          <p:cNvPr id="4" name="Table 4">
            <a:extLst>
              <a:ext uri="{FF2B5EF4-FFF2-40B4-BE49-F238E27FC236}">
                <a16:creationId xmlns:a16="http://schemas.microsoft.com/office/drawing/2014/main" id="{9B9E909E-AB40-4542-9577-A275B289CABC}"/>
              </a:ext>
            </a:extLst>
          </p:cNvPr>
          <p:cNvGraphicFramePr>
            <a:graphicFrameLocks noGrp="1"/>
          </p:cNvGraphicFramePr>
          <p:nvPr>
            <p:extLst>
              <p:ext uri="{D42A27DB-BD31-4B8C-83A1-F6EECF244321}">
                <p14:modId xmlns:p14="http://schemas.microsoft.com/office/powerpoint/2010/main" val="2884381192"/>
              </p:ext>
            </p:extLst>
          </p:nvPr>
        </p:nvGraphicFramePr>
        <p:xfrm>
          <a:off x="244415" y="3781245"/>
          <a:ext cx="8664587" cy="2632359"/>
        </p:xfrm>
        <a:graphic>
          <a:graphicData uri="http://schemas.openxmlformats.org/drawingml/2006/table">
            <a:tbl>
              <a:tblPr firstRow="1" bandRow="1">
                <a:tableStyleId>{5C22544A-7EE6-4342-B048-85BDC9FD1C3A}</a:tableStyleId>
              </a:tblPr>
              <a:tblGrid>
                <a:gridCol w="2164772">
                  <a:extLst>
                    <a:ext uri="{9D8B030D-6E8A-4147-A177-3AD203B41FA5}">
                      <a16:colId xmlns:a16="http://schemas.microsoft.com/office/drawing/2014/main" val="1050240047"/>
                    </a:ext>
                  </a:extLst>
                </a:gridCol>
                <a:gridCol w="6499815">
                  <a:extLst>
                    <a:ext uri="{9D8B030D-6E8A-4147-A177-3AD203B41FA5}">
                      <a16:colId xmlns:a16="http://schemas.microsoft.com/office/drawing/2014/main" val="432537005"/>
                    </a:ext>
                  </a:extLst>
                </a:gridCol>
              </a:tblGrid>
              <a:tr h="672501">
                <a:tc>
                  <a:txBody>
                    <a:bodyPr/>
                    <a:lstStyle/>
                    <a:p>
                      <a:r>
                        <a:rPr lang="en-US" dirty="0"/>
                        <a:t>Synonyms for tidy</a:t>
                      </a:r>
                    </a:p>
                  </a:txBody>
                  <a:tcPr/>
                </a:tc>
                <a:tc>
                  <a:txBody>
                    <a:bodyPr/>
                    <a:lstStyle/>
                    <a:p>
                      <a:r>
                        <a:rPr lang="en-US" dirty="0"/>
                        <a:t>Effect on the meaning of the sentence.</a:t>
                      </a:r>
                    </a:p>
                  </a:txBody>
                  <a:tcPr/>
                </a:tc>
                <a:extLst>
                  <a:ext uri="{0D108BD9-81ED-4DB2-BD59-A6C34878D82A}">
                    <a16:rowId xmlns:a16="http://schemas.microsoft.com/office/drawing/2014/main" val="3521071180"/>
                  </a:ext>
                </a:extLst>
              </a:tr>
              <a:tr h="653286">
                <a:tc>
                  <a:txBody>
                    <a:bodyPr/>
                    <a:lstStyle/>
                    <a:p>
                      <a:endParaRPr lang="en-US"/>
                    </a:p>
                  </a:txBody>
                  <a:tcPr/>
                </a:tc>
                <a:tc>
                  <a:txBody>
                    <a:bodyPr/>
                    <a:lstStyle/>
                    <a:p>
                      <a:endParaRPr lang="en-US"/>
                    </a:p>
                  </a:txBody>
                  <a:tcPr/>
                </a:tc>
                <a:extLst>
                  <a:ext uri="{0D108BD9-81ED-4DB2-BD59-A6C34878D82A}">
                    <a16:rowId xmlns:a16="http://schemas.microsoft.com/office/drawing/2014/main" val="836116123"/>
                  </a:ext>
                </a:extLst>
              </a:tr>
              <a:tr h="653286">
                <a:tc>
                  <a:txBody>
                    <a:bodyPr/>
                    <a:lstStyle/>
                    <a:p>
                      <a:endParaRPr lang="en-US"/>
                    </a:p>
                  </a:txBody>
                  <a:tcPr/>
                </a:tc>
                <a:tc>
                  <a:txBody>
                    <a:bodyPr/>
                    <a:lstStyle/>
                    <a:p>
                      <a:endParaRPr lang="en-US"/>
                    </a:p>
                  </a:txBody>
                  <a:tcPr/>
                </a:tc>
                <a:extLst>
                  <a:ext uri="{0D108BD9-81ED-4DB2-BD59-A6C34878D82A}">
                    <a16:rowId xmlns:a16="http://schemas.microsoft.com/office/drawing/2014/main" val="7239404"/>
                  </a:ext>
                </a:extLst>
              </a:tr>
              <a:tr h="653286">
                <a:tc>
                  <a:txBody>
                    <a:bodyPr/>
                    <a:lstStyle/>
                    <a:p>
                      <a:endParaRPr lang="en-US"/>
                    </a:p>
                  </a:txBody>
                  <a:tcPr/>
                </a:tc>
                <a:tc>
                  <a:txBody>
                    <a:bodyPr/>
                    <a:lstStyle/>
                    <a:p>
                      <a:endParaRPr lang="en-US"/>
                    </a:p>
                  </a:txBody>
                  <a:tcPr/>
                </a:tc>
                <a:extLst>
                  <a:ext uri="{0D108BD9-81ED-4DB2-BD59-A6C34878D82A}">
                    <a16:rowId xmlns:a16="http://schemas.microsoft.com/office/drawing/2014/main" val="2832612900"/>
                  </a:ext>
                </a:extLst>
              </a:tr>
            </a:tbl>
          </a:graphicData>
        </a:graphic>
      </p:graphicFrame>
    </p:spTree>
    <p:extLst>
      <p:ext uri="{BB962C8B-B14F-4D97-AF65-F5344CB8AC3E}">
        <p14:creationId xmlns:p14="http://schemas.microsoft.com/office/powerpoint/2010/main" val="378749226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Constructed Response Information</a:t>
            </a:r>
          </a:p>
        </p:txBody>
      </p:sp>
      <p:sp>
        <p:nvSpPr>
          <p:cNvPr id="3" name="Content Placeholder 2"/>
          <p:cNvSpPr>
            <a:spLocks noGrp="1"/>
          </p:cNvSpPr>
          <p:nvPr>
            <p:ph sz="quarter" idx="1"/>
          </p:nvPr>
        </p:nvSpPr>
        <p:spPr/>
        <p:txBody>
          <a:bodyPr>
            <a:normAutofit fontScale="85000" lnSpcReduction="20000"/>
          </a:bodyPr>
          <a:lstStyle/>
          <a:p>
            <a:r>
              <a:rPr lang="en-US" b="1" u="sng" dirty="0"/>
              <a:t>Constructed Response Information</a:t>
            </a:r>
            <a:endParaRPr lang="en-US" dirty="0"/>
          </a:p>
          <a:p>
            <a:r>
              <a:rPr lang="en-US" dirty="0"/>
              <a:t>According to the Department of Public Instruction (DPI): </a:t>
            </a:r>
          </a:p>
          <a:p>
            <a:pPr>
              <a:buNone/>
            </a:pPr>
            <a:endParaRPr lang="en-US" dirty="0"/>
          </a:p>
          <a:p>
            <a:r>
              <a:rPr lang="en-US" i="1" dirty="0"/>
              <a:t>The short constructed response items on the English II EOC assessment require a brief response of approximately 5-8 sentences.  Although the text box offers additional space to write a short answer response, scorers only review for the specific criteria as stated in the question. Additional information not required in the answer does not increase the student’s score. Students should not write an essay for short constructed response items, and they must not be led to believe longer responses may receive higher scores. The key is to answer the question with the specified supporting evidence.</a:t>
            </a:r>
            <a:endParaRPr lang="en-US" dirty="0"/>
          </a:p>
          <a:p>
            <a:endParaRPr lang="en-US" dirty="0"/>
          </a:p>
          <a:p>
            <a:endParaRPr lang="en-US" dirty="0"/>
          </a:p>
        </p:txBody>
      </p:sp>
    </p:spTree>
    <p:extLst>
      <p:ext uri="{BB962C8B-B14F-4D97-AF65-F5344CB8AC3E}">
        <p14:creationId xmlns:p14="http://schemas.microsoft.com/office/powerpoint/2010/main" val="418838438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41874</TotalTime>
  <Words>10506</Words>
  <Application>Microsoft Office PowerPoint</Application>
  <PresentationFormat>On-screen Show (4:3)</PresentationFormat>
  <Paragraphs>1096</Paragraphs>
  <Slides>142</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142</vt:i4>
      </vt:variant>
    </vt:vector>
  </HeadingPairs>
  <TitlesOfParts>
    <vt:vector size="149" baseType="lpstr">
      <vt:lpstr>Arial</vt:lpstr>
      <vt:lpstr>Calibri</vt:lpstr>
      <vt:lpstr>Georgia</vt:lpstr>
      <vt:lpstr>Times New Roman</vt:lpstr>
      <vt:lpstr>Wingdings</vt:lpstr>
      <vt:lpstr>Wingdings 2</vt:lpstr>
      <vt:lpstr>Civic</vt:lpstr>
      <vt:lpstr>Honors English II Agenda 1/7/2019</vt:lpstr>
      <vt:lpstr>Objectives</vt:lpstr>
      <vt:lpstr>Essential Questions:</vt:lpstr>
      <vt:lpstr>Parts of Speech Reminders</vt:lpstr>
      <vt:lpstr>Reminders Continued</vt:lpstr>
      <vt:lpstr>Label the subject, verb, and object in the following</vt:lpstr>
      <vt:lpstr>PowerPoint Presentation</vt:lpstr>
      <vt:lpstr>Subject Verb Agreement</vt:lpstr>
      <vt:lpstr>Common Errors</vt:lpstr>
      <vt:lpstr>Avoiding Common Errors</vt:lpstr>
      <vt:lpstr>Practice: Next to each noun or phrase write “S” if it is singular and “P” if it is Plural</vt:lpstr>
      <vt:lpstr>Diction Practice</vt:lpstr>
      <vt:lpstr>Tone, Satire, and Irony</vt:lpstr>
      <vt:lpstr>Tone, Satire, and Irony</vt:lpstr>
      <vt:lpstr>Satire, Irony, and Tone</vt:lpstr>
      <vt:lpstr>Analyze Satire Using Paisley Video “Celebrity”</vt:lpstr>
      <vt:lpstr>Analyze Satire Using Bierce's The Devil's Dicitonary </vt:lpstr>
      <vt:lpstr>Honors English II Agenda 1/8/2019</vt:lpstr>
      <vt:lpstr>Objectives</vt:lpstr>
      <vt:lpstr>Essential Questions:</vt:lpstr>
      <vt:lpstr>Subject Verb Agreement Practice-Seclect the Appropriate Verb Form </vt:lpstr>
      <vt:lpstr>Diction Practice </vt:lpstr>
      <vt:lpstr>Describe the problems the narrator  in “A Modest Proposal” associates with each group listed.  Next, explain the narrator’s solution, and in the final column, describe the supposed “benefits” which will result from the implementation of this proposal. </vt:lpstr>
      <vt:lpstr>A Modest Proposal</vt:lpstr>
      <vt:lpstr>Honors English II Agenda 1/9/2019</vt:lpstr>
      <vt:lpstr>Objectives</vt:lpstr>
      <vt:lpstr>Essential Questions</vt:lpstr>
      <vt:lpstr>Subject Verb Agreement Practice</vt:lpstr>
      <vt:lpstr>Diction Practice </vt:lpstr>
      <vt:lpstr>The Lowest Animal</vt:lpstr>
      <vt:lpstr>Honors English II Agenda 1/10/2019</vt:lpstr>
      <vt:lpstr>Objectives</vt:lpstr>
      <vt:lpstr>Essential Questions</vt:lpstr>
      <vt:lpstr>Subject Verb Agreement Practice</vt:lpstr>
      <vt:lpstr>Diction Practice-connotation/denotation, formal informal, colloquial(slang), technical, monosyllabic/polysyllabic </vt:lpstr>
      <vt:lpstr>That Lean and Hungry Look</vt:lpstr>
      <vt:lpstr>Honors English II Agenda 1/11/2019</vt:lpstr>
      <vt:lpstr>Honors English II Agenda 1/14/2019</vt:lpstr>
      <vt:lpstr>Objectives </vt:lpstr>
      <vt:lpstr>Essential Questions:</vt:lpstr>
      <vt:lpstr>Grammar Review: Pronoun Antecedent Agreement </vt:lpstr>
      <vt:lpstr>Pronoun Ambiguity</vt:lpstr>
      <vt:lpstr>Interrogative Pronouns</vt:lpstr>
      <vt:lpstr>Interrogative Pronouns</vt:lpstr>
      <vt:lpstr>Pronoun Consistency</vt:lpstr>
      <vt:lpstr>Practice:</vt:lpstr>
      <vt:lpstr>When Analyzing a Text:</vt:lpstr>
      <vt:lpstr>Types of Appeals</vt:lpstr>
      <vt:lpstr>Effect of the Work</vt:lpstr>
      <vt:lpstr>Effect of the Work Continued</vt:lpstr>
      <vt:lpstr>Emotional Fallacies:  Offenses Against Pathos </vt:lpstr>
      <vt:lpstr>Emotional Fallacies</vt:lpstr>
      <vt:lpstr>Ethical Fallacies: Offenses Against Character</vt:lpstr>
      <vt:lpstr>Ethical Fallacies Continued</vt:lpstr>
      <vt:lpstr>Logical Fallacies:  Offenses Against Logic</vt:lpstr>
      <vt:lpstr>Logical Fallacies</vt:lpstr>
      <vt:lpstr>Using Swift's "A Modest Proposal"</vt:lpstr>
      <vt:lpstr>Basic Outline Format</vt:lpstr>
      <vt:lpstr>Hook</vt:lpstr>
      <vt:lpstr>Topic Sentence/ Claim</vt:lpstr>
      <vt:lpstr>Types of Topic Sentences</vt:lpstr>
      <vt:lpstr>Types of Topic Sentences</vt:lpstr>
      <vt:lpstr>E/Es: Evidence from the Text/Source</vt:lpstr>
      <vt:lpstr>Writing Conclusions</vt:lpstr>
      <vt:lpstr>Please DO NOT</vt:lpstr>
      <vt:lpstr>Exchange Paper With Your Shoulder Sister</vt:lpstr>
      <vt:lpstr>Color Coding Continued</vt:lpstr>
      <vt:lpstr>Read “Critical Thinking: A User’s Manual”</vt:lpstr>
      <vt:lpstr>Critical Thinking Assignment</vt:lpstr>
      <vt:lpstr>Honors English II Agenda 1/15/2019</vt:lpstr>
      <vt:lpstr>Objectives</vt:lpstr>
      <vt:lpstr>Essential Questions</vt:lpstr>
      <vt:lpstr>Grammar Practice:  Select the appropriate pronoun</vt:lpstr>
      <vt:lpstr>Diction Practice-connotation/denotation, formal informal, colloquial(slang), technical, monosyllabic/polysyllabic </vt:lpstr>
      <vt:lpstr>Funeral Speech Brutus</vt:lpstr>
      <vt:lpstr>Read Antony’s Speech and Contrast it With That of Brutus</vt:lpstr>
      <vt:lpstr>Visual Fallacies Use Political Ads</vt:lpstr>
      <vt:lpstr>Honors English II Agenda 1/16/2019</vt:lpstr>
      <vt:lpstr>Objectives</vt:lpstr>
      <vt:lpstr>Essential Questions</vt:lpstr>
      <vt:lpstr>Select the Correct Verb</vt:lpstr>
      <vt:lpstr>Select the Appropriate Pronoun</vt:lpstr>
      <vt:lpstr>Diction Practice-connotation/denotation, formal informal, colloquial(slang), technical, monosyllabic/polysyllabic </vt:lpstr>
      <vt:lpstr>General Definitions:</vt:lpstr>
      <vt:lpstr>View the Merchants of Cool</vt:lpstr>
      <vt:lpstr>As a group</vt:lpstr>
      <vt:lpstr>Introduce Project</vt:lpstr>
      <vt:lpstr>Honors English II Agenda 1/17/2019</vt:lpstr>
      <vt:lpstr>Objectives</vt:lpstr>
      <vt:lpstr>Essential Questions</vt:lpstr>
      <vt:lpstr>Correct the pronoun agreement in the following:</vt:lpstr>
      <vt:lpstr>Diction Practice</vt:lpstr>
      <vt:lpstr>Honors English II Agenda 1/18/2019</vt:lpstr>
      <vt:lpstr>Honors English II Agenda 1/22/2019</vt:lpstr>
      <vt:lpstr>Objectives</vt:lpstr>
      <vt:lpstr>Essential Questions</vt:lpstr>
      <vt:lpstr>Correct the Pronoun Agreement in the Following:</vt:lpstr>
      <vt:lpstr>Diction Practice</vt:lpstr>
      <vt:lpstr>Short Constructed Response Information</vt:lpstr>
      <vt:lpstr>Thesis</vt:lpstr>
      <vt:lpstr>Helpful Verbs</vt:lpstr>
      <vt:lpstr>Reason, Data, Details, Facts</vt:lpstr>
      <vt:lpstr>Elaborations</vt:lpstr>
      <vt:lpstr>Helpful Transitions</vt:lpstr>
      <vt:lpstr>Quotation</vt:lpstr>
      <vt:lpstr>Significance</vt:lpstr>
      <vt:lpstr>PowerPoint Presentation</vt:lpstr>
      <vt:lpstr>The Paragraph</vt:lpstr>
      <vt:lpstr>Outline for an Essay</vt:lpstr>
      <vt:lpstr>Writing Reminders</vt:lpstr>
      <vt:lpstr>Honors English II Agenda 1/23/2019</vt:lpstr>
      <vt:lpstr>Objectives</vt:lpstr>
      <vt:lpstr>Essential Questions</vt:lpstr>
      <vt:lpstr>Grammar Review- Select the Appropriate Pronoun</vt:lpstr>
      <vt:lpstr>Diction Practice-connotation/denotation, formal informal, colloquial(slang), technical, monosyllabic/polysyllabic </vt:lpstr>
      <vt:lpstr>Honors English II Agenda 1/24/2019</vt:lpstr>
      <vt:lpstr>Objectives</vt:lpstr>
      <vt:lpstr>Essential Questions</vt:lpstr>
      <vt:lpstr>Grammar-Correct any Pronoun/Antecedent Agreement Problems in the Following: </vt:lpstr>
      <vt:lpstr>Answers</vt:lpstr>
      <vt:lpstr>Diction Practice-connotation/denotation, formal informal, colloquial(slang), technical, monosyllabic/polysyllabic </vt:lpstr>
      <vt:lpstr>Honors English II Agenda 1/25/2019</vt:lpstr>
      <vt:lpstr>Honors English II Agenda 1/28/2019 </vt:lpstr>
      <vt:lpstr>Objectives</vt:lpstr>
      <vt:lpstr>Essential Questions</vt:lpstr>
      <vt:lpstr>Grammar-Correct any Pronoun/Antecedent Agreement Problems in the Following:</vt:lpstr>
      <vt:lpstr>Answers</vt:lpstr>
      <vt:lpstr>Diction Practice-connotation/denotation, formal informal, colloquial(slang), technical, monosyllabic/polysyllabic </vt:lpstr>
      <vt:lpstr>Give the Purpose for Each of the Literary Devices</vt:lpstr>
      <vt:lpstr>Create the Following Chart:</vt:lpstr>
      <vt:lpstr>Honors English II Agenda 1/29/2019</vt:lpstr>
      <vt:lpstr>Objectives</vt:lpstr>
      <vt:lpstr>Essential Questions</vt:lpstr>
      <vt:lpstr>Grammar-Correct any Pronoun/Antecedent Agreement Problems in the Following:</vt:lpstr>
      <vt:lpstr>Diction Practice</vt:lpstr>
      <vt:lpstr>Honors English II Agenda 1/30/2019</vt:lpstr>
      <vt:lpstr>Objectives</vt:lpstr>
      <vt:lpstr>Essential Questions</vt:lpstr>
      <vt:lpstr>Identify the Errors in the Following:</vt:lpstr>
      <vt:lpstr>Diction Practice</vt:lpstr>
      <vt:lpstr>Honors English II Agenda 1/31/2019</vt:lpstr>
      <vt:lpstr>Honors English II Agenda 2/1/2019</vt:lpstr>
    </vt:vector>
  </TitlesOfParts>
  <Company>Wake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Seminar Daily Agenda</dc:title>
  <dc:creator>wcpss</dc:creator>
  <cp:lastModifiedBy>awatkins2@wcpschools.wcpss.local</cp:lastModifiedBy>
  <cp:revision>1654</cp:revision>
  <cp:lastPrinted>2019-01-10T15:12:05Z</cp:lastPrinted>
  <dcterms:created xsi:type="dcterms:W3CDTF">2012-08-13T04:52:10Z</dcterms:created>
  <dcterms:modified xsi:type="dcterms:W3CDTF">2019-01-10T15:13:13Z</dcterms:modified>
</cp:coreProperties>
</file>