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436" r:id="rId2"/>
    <p:sldId id="435" r:id="rId3"/>
    <p:sldId id="394" r:id="rId4"/>
    <p:sldId id="313" r:id="rId5"/>
    <p:sldId id="463" r:id="rId6"/>
    <p:sldId id="464" r:id="rId7"/>
    <p:sldId id="465" r:id="rId8"/>
    <p:sldId id="466" r:id="rId9"/>
    <p:sldId id="467" r:id="rId10"/>
    <p:sldId id="448" r:id="rId11"/>
    <p:sldId id="454" r:id="rId12"/>
    <p:sldId id="449" r:id="rId13"/>
    <p:sldId id="450" r:id="rId14"/>
    <p:sldId id="451" r:id="rId15"/>
    <p:sldId id="452" r:id="rId16"/>
    <p:sldId id="453" r:id="rId17"/>
    <p:sldId id="395" r:id="rId18"/>
    <p:sldId id="409" r:id="rId19"/>
    <p:sldId id="460" r:id="rId20"/>
    <p:sldId id="410" r:id="rId21"/>
    <p:sldId id="411" r:id="rId22"/>
    <p:sldId id="422" r:id="rId23"/>
    <p:sldId id="439" r:id="rId24"/>
    <p:sldId id="461" r:id="rId25"/>
    <p:sldId id="397" r:id="rId26"/>
    <p:sldId id="412" r:id="rId27"/>
    <p:sldId id="413" r:id="rId28"/>
    <p:sldId id="423" r:id="rId29"/>
    <p:sldId id="457" r:id="rId30"/>
    <p:sldId id="458" r:id="rId31"/>
    <p:sldId id="459" r:id="rId32"/>
    <p:sldId id="414" r:id="rId33"/>
    <p:sldId id="415" r:id="rId34"/>
    <p:sldId id="426" r:id="rId35"/>
    <p:sldId id="398" r:id="rId36"/>
    <p:sldId id="408" r:id="rId37"/>
    <p:sldId id="42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729" autoAdjust="0"/>
  </p:normalViewPr>
  <p:slideViewPr>
    <p:cSldViewPr>
      <p:cViewPr varScale="1">
        <p:scale>
          <a:sx n="70" d="100"/>
          <a:sy n="70" d="100"/>
        </p:scale>
        <p:origin x="128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6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4/20/2018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46397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4/20/2018</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4/20/2018</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4/20/2018</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pr.org/2016/07/07/484941939/a-portrait-of-americas-middle-class-by-the-numbers" TargetMode="External"/><Relationship Id="rId2" Type="http://schemas.openxmlformats.org/officeDocument/2006/relationships/hyperlink" Target="https://nypost.com/2015/12/27/the-rise-and-fall-of-middle-class-america/" TargetMode="External"/><Relationship Id="rId1" Type="http://schemas.openxmlformats.org/officeDocument/2006/relationships/slideLayout" Target="../slideLayouts/slideLayout2.xml"/><Relationship Id="rId5" Type="http://schemas.openxmlformats.org/officeDocument/2006/relationships/hyperlink" Target="http://abcnews.go.com/GMA/video/americas-shrinking-middle-class-44755164" TargetMode="External"/><Relationship Id="rId4" Type="http://schemas.openxmlformats.org/officeDocument/2006/relationships/hyperlink" Target="https://www.pbs.org/wgbh/frontline/film/two-american-famili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4/23/2018</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Distribute </a:t>
            </a:r>
            <a:r>
              <a:rPr lang="en-US" dirty="0" smtClean="0">
                <a:solidFill>
                  <a:srgbClr val="C00000"/>
                </a:solidFill>
              </a:rPr>
              <a:t>AOW, 4x4,  </a:t>
            </a:r>
            <a:r>
              <a:rPr lang="en-US" dirty="0" smtClean="0">
                <a:solidFill>
                  <a:srgbClr val="C00000"/>
                </a:solidFill>
              </a:rPr>
              <a:t>and Vocabulary</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Devices and Grammar </a:t>
            </a:r>
            <a:r>
              <a:rPr lang="en-US" dirty="0" smtClean="0">
                <a:solidFill>
                  <a:srgbClr val="0070C0"/>
                </a:solidFill>
              </a:rPr>
              <a:t>Review</a:t>
            </a:r>
          </a:p>
          <a:p>
            <a:r>
              <a:rPr lang="en-US" dirty="0" smtClean="0">
                <a:solidFill>
                  <a:srgbClr val="0070C0"/>
                </a:solidFill>
              </a:rPr>
              <a:t>Read and Analyze Texts Related to Social Class in </a:t>
            </a:r>
            <a:r>
              <a:rPr lang="en-US" dirty="0" smtClean="0">
                <a:solidFill>
                  <a:srgbClr val="0070C0"/>
                </a:solidFill>
              </a:rPr>
              <a:t>America</a:t>
            </a:r>
          </a:p>
          <a:p>
            <a:r>
              <a:rPr lang="en-US" dirty="0">
                <a:solidFill>
                  <a:srgbClr val="0070C0"/>
                </a:solidFill>
              </a:rPr>
              <a:t>Read, Annotate, and Analyze Chesterton’s “The Fallacy of Success” </a:t>
            </a:r>
            <a:endParaRPr lang="en-US" dirty="0">
              <a:solidFill>
                <a:srgbClr val="0070C0"/>
              </a:solidFill>
            </a:endParaRP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740073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solidFill>
                  <a:srgbClr val="0000CC"/>
                </a:solidFill>
              </a:rPr>
              <a:t>“We went upstairs, through period bedrooms swathed in rose and lavender silk and vivid with new flowers, through dressing-rooms and poolrooms, and bathrooms, with sunken baths- intruding into one chamber where a disheveled man in pajamas was doing liver exercises on the floor.” –Fitzgerald, </a:t>
            </a:r>
            <a:r>
              <a:rPr lang="en-US" u="sng" dirty="0">
                <a:solidFill>
                  <a:srgbClr val="0000CC"/>
                </a:solidFill>
              </a:rPr>
              <a:t>The Great Gatsby</a:t>
            </a:r>
            <a:endParaRPr lang="en-US" dirty="0">
              <a:solidFill>
                <a:srgbClr val="0000CC"/>
              </a:solidFill>
            </a:endParaRPr>
          </a:p>
          <a:p>
            <a:pPr marL="514350" indent="-514350">
              <a:buFont typeface="+mj-lt"/>
              <a:buAutoNum type="arabicPeriod"/>
            </a:pPr>
            <a:r>
              <a:rPr lang="en-US" dirty="0"/>
              <a:t>List three general adjectives that you could use to describe this house.  Explain the connection between the detail in Fitzgerald’s sentence and the adjectives you have chosen.</a:t>
            </a:r>
          </a:p>
          <a:p>
            <a:pPr marL="514350" indent="-514350">
              <a:buFont typeface="+mj-lt"/>
              <a:buAutoNum type="arabicPeriod"/>
            </a:pPr>
            <a:r>
              <a:rPr lang="en-US" dirty="0"/>
              <a:t>How does the “disheveled man in pajamas…doing liver exercises on the floor” help created the mood and atmosphere of the house?</a:t>
            </a:r>
          </a:p>
          <a:p>
            <a:pPr marL="514350" indent="-514350">
              <a:buFont typeface="+mj-lt"/>
              <a:buAutoNum type="arabicPeriod"/>
            </a:pPr>
            <a:r>
              <a:rPr lang="en-US" dirty="0"/>
              <a:t>Rewrite the sentence eliminating the specific detail.  Read your sentence to your partner and discuss the change in impact and meaning.</a:t>
            </a:r>
          </a:p>
          <a:p>
            <a:endParaRPr lang="en-US" dirty="0"/>
          </a:p>
        </p:txBody>
      </p:sp>
    </p:spTree>
    <p:extLst>
      <p:ext uri="{BB962C8B-B14F-4D97-AF65-F5344CB8AC3E}">
        <p14:creationId xmlns:p14="http://schemas.microsoft.com/office/powerpoint/2010/main" val="2004021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In Group Read </a:t>
            </a:r>
            <a:r>
              <a:rPr lang="en-US" dirty="0" smtClean="0"/>
              <a:t>the Articles and View the Clips Below</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solidFill>
                  <a:srgbClr val="C00000"/>
                </a:solidFill>
                <a:hlinkClick r:id="rId2"/>
              </a:rPr>
              <a:t>https://nypost.com/2015/12/27/the-rise-and-fall-of-middle-class-america</a:t>
            </a:r>
            <a:r>
              <a:rPr lang="en-US" dirty="0" smtClean="0">
                <a:solidFill>
                  <a:srgbClr val="C00000"/>
                </a:solidFill>
                <a:hlinkClick r:id="rId2"/>
              </a:rPr>
              <a:t>/</a:t>
            </a:r>
            <a:r>
              <a:rPr lang="en-US" dirty="0" smtClean="0">
                <a:solidFill>
                  <a:srgbClr val="C00000"/>
                </a:solidFill>
              </a:rPr>
              <a:t> </a:t>
            </a:r>
            <a:endParaRPr lang="en-US" dirty="0" smtClean="0">
              <a:solidFill>
                <a:srgbClr val="C00000"/>
              </a:solidFill>
            </a:endParaRPr>
          </a:p>
          <a:p>
            <a:pPr marL="514350" indent="-514350">
              <a:buFont typeface="+mj-lt"/>
              <a:buAutoNum type="arabicPeriod"/>
            </a:pPr>
            <a:r>
              <a:rPr lang="en-US" dirty="0">
                <a:hlinkClick r:id="rId3"/>
              </a:rPr>
              <a:t>https://</a:t>
            </a:r>
            <a:r>
              <a:rPr lang="en-US" dirty="0" smtClean="0">
                <a:hlinkClick r:id="rId3"/>
              </a:rPr>
              <a:t>www.npr.org/2016/07/07/484941939/a-portrait-of-americas-middle-class-by-the-numbers</a:t>
            </a:r>
            <a:r>
              <a:rPr lang="en-US" dirty="0" smtClean="0"/>
              <a:t> </a:t>
            </a:r>
            <a:endParaRPr lang="en-US" dirty="0" smtClean="0"/>
          </a:p>
          <a:p>
            <a:pPr marL="514350" indent="-514350">
              <a:buFont typeface="+mj-lt"/>
              <a:buAutoNum type="arabicPeriod"/>
            </a:pPr>
            <a:r>
              <a:rPr lang="en-US" dirty="0">
                <a:hlinkClick r:id="rId4"/>
              </a:rPr>
              <a:t>https://www.pbs.org/wgbh/frontline/film/two-american-families</a:t>
            </a:r>
            <a:r>
              <a:rPr lang="en-US" dirty="0" smtClean="0">
                <a:hlinkClick r:id="rId4"/>
              </a:rPr>
              <a:t>/</a:t>
            </a:r>
            <a:r>
              <a:rPr lang="en-US" dirty="0" smtClean="0"/>
              <a:t>   (Segment 1)</a:t>
            </a:r>
            <a:endParaRPr lang="en-US" dirty="0" smtClean="0"/>
          </a:p>
          <a:p>
            <a:pPr marL="514350" indent="-514350">
              <a:buFont typeface="+mj-lt"/>
              <a:buAutoNum type="arabicPeriod"/>
            </a:pPr>
            <a:r>
              <a:rPr lang="en-US" dirty="0">
                <a:hlinkClick r:id="rId5"/>
              </a:rPr>
              <a:t>http</a:t>
            </a:r>
            <a:r>
              <a:rPr lang="en-US">
                <a:hlinkClick r:id="rId5"/>
              </a:rPr>
              <a:t>://</a:t>
            </a:r>
            <a:r>
              <a:rPr lang="en-US" smtClean="0">
                <a:hlinkClick r:id="rId5"/>
              </a:rPr>
              <a:t>abcnews.go.com/GMA/video/americas-shrinking-middle-class-44755164</a:t>
            </a:r>
            <a:r>
              <a:rPr lang="en-US" smtClean="0"/>
              <a:t> </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80516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758952"/>
          </a:xfrm>
        </p:spPr>
        <p:txBody>
          <a:bodyPr>
            <a:normAutofit fontScale="90000"/>
          </a:bodyPr>
          <a:lstStyle/>
          <a:p>
            <a:r>
              <a:rPr lang="en-US" dirty="0" smtClean="0"/>
              <a:t>After Completing the texts:</a:t>
            </a:r>
            <a:r>
              <a:rPr lang="en-US" dirty="0" smtClean="0"/>
              <a:t> </a:t>
            </a:r>
            <a:r>
              <a:rPr lang="en-US" dirty="0"/>
              <a:t>Discuss the following with your group:</a:t>
            </a:r>
          </a:p>
        </p:txBody>
      </p:sp>
      <p:sp>
        <p:nvSpPr>
          <p:cNvPr id="3" name="Content Placeholder 2"/>
          <p:cNvSpPr>
            <a:spLocks noGrp="1"/>
          </p:cNvSpPr>
          <p:nvPr>
            <p:ph sz="quarter" idx="1"/>
          </p:nvPr>
        </p:nvSpPr>
        <p:spPr/>
        <p:txBody>
          <a:bodyPr>
            <a:normAutofit fontScale="92500" lnSpcReduction="20000"/>
          </a:bodyPr>
          <a:lstStyle/>
          <a:p>
            <a:r>
              <a:rPr lang="en-US" dirty="0"/>
              <a:t>What is the American Dream?  Is it possible for everyone in America to participate?</a:t>
            </a:r>
          </a:p>
          <a:p>
            <a:r>
              <a:rPr lang="en-US" dirty="0"/>
              <a:t>Does capitalism limit or allow all people access to the American Dream?</a:t>
            </a:r>
          </a:p>
          <a:p>
            <a:r>
              <a:rPr lang="en-US" dirty="0"/>
              <a:t>How is wealth distributed in America?</a:t>
            </a:r>
          </a:p>
          <a:p>
            <a:r>
              <a:rPr lang="en-US" dirty="0"/>
              <a:t>How do people gain access to wealth?</a:t>
            </a:r>
          </a:p>
          <a:p>
            <a:r>
              <a:rPr lang="en-US" dirty="0"/>
              <a:t>What factors contribute to socio-economic mobility? </a:t>
            </a:r>
            <a:endParaRPr lang="en-US" dirty="0" smtClean="0"/>
          </a:p>
          <a:p>
            <a:r>
              <a:rPr lang="en-US" dirty="0"/>
              <a:t>How do each of these factors contribute to the cycle of poverty in America</a:t>
            </a:r>
            <a:r>
              <a:rPr lang="en-US" dirty="0" smtClean="0"/>
              <a:t>?</a:t>
            </a:r>
          </a:p>
          <a:p>
            <a:pPr lvl="1"/>
            <a:r>
              <a:rPr lang="en-US" dirty="0" smtClean="0"/>
              <a:t>Education</a:t>
            </a:r>
          </a:p>
          <a:p>
            <a:pPr lvl="1"/>
            <a:r>
              <a:rPr lang="en-US" dirty="0" smtClean="0"/>
              <a:t>Family Structure</a:t>
            </a:r>
          </a:p>
          <a:p>
            <a:pPr lvl="1"/>
            <a:r>
              <a:rPr lang="en-US" dirty="0" smtClean="0"/>
              <a:t>Health</a:t>
            </a:r>
          </a:p>
          <a:p>
            <a:pPr lvl="1"/>
            <a:r>
              <a:rPr lang="en-US" dirty="0" smtClean="0"/>
              <a:t>Location </a:t>
            </a:r>
            <a:endParaRPr lang="en-US" dirty="0"/>
          </a:p>
          <a:p>
            <a:pPr marL="0" indent="0">
              <a:buNone/>
            </a:pPr>
            <a:endParaRPr lang="en-US" dirty="0"/>
          </a:p>
        </p:txBody>
      </p:sp>
    </p:spTree>
    <p:extLst>
      <p:ext uri="{BB962C8B-B14F-4D97-AF65-F5344CB8AC3E}">
        <p14:creationId xmlns:p14="http://schemas.microsoft.com/office/powerpoint/2010/main" val="3269656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sz="quarter" idx="1"/>
          </p:nvPr>
        </p:nvSpPr>
        <p:spPr/>
        <p:txBody>
          <a:bodyPr>
            <a:normAutofit lnSpcReduction="10000"/>
          </a:bodyPr>
          <a:lstStyle/>
          <a:p>
            <a:r>
              <a:rPr lang="en-US" dirty="0"/>
              <a:t>National workplace emphasis on advanced degrees</a:t>
            </a:r>
          </a:p>
          <a:p>
            <a:r>
              <a:rPr lang="en-US" dirty="0"/>
              <a:t>Necessity of a high school diploma</a:t>
            </a:r>
          </a:p>
          <a:p>
            <a:r>
              <a:rPr lang="en-US" dirty="0"/>
              <a:t>Family support, including time and supplemental funds</a:t>
            </a:r>
          </a:p>
          <a:p>
            <a:r>
              <a:rPr lang="en-US" dirty="0"/>
              <a:t>Preparation for learning</a:t>
            </a:r>
          </a:p>
          <a:p>
            <a:r>
              <a:rPr lang="en-US" dirty="0"/>
              <a:t>Access to quality schools</a:t>
            </a:r>
          </a:p>
          <a:p>
            <a:r>
              <a:rPr lang="en-US" dirty="0"/>
              <a:t>Mobile existence</a:t>
            </a:r>
          </a:p>
          <a:p>
            <a:r>
              <a:rPr lang="en-US" dirty="0"/>
              <a:t>“Tracking” of students in schools     </a:t>
            </a:r>
          </a:p>
          <a:p>
            <a:r>
              <a:rPr lang="en-US" dirty="0"/>
              <a:t>Working outside of school</a:t>
            </a:r>
          </a:p>
          <a:p>
            <a:r>
              <a:rPr lang="en-US" dirty="0"/>
              <a:t>Civic engagement</a:t>
            </a:r>
          </a:p>
          <a:p>
            <a:pPr marL="0" indent="0">
              <a:buNone/>
            </a:pPr>
            <a:endParaRPr lang="en-US" dirty="0"/>
          </a:p>
        </p:txBody>
      </p:sp>
    </p:spTree>
    <p:extLst>
      <p:ext uri="{BB962C8B-B14F-4D97-AF65-F5344CB8AC3E}">
        <p14:creationId xmlns:p14="http://schemas.microsoft.com/office/powerpoint/2010/main" val="1039069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a:t>
            </a:r>
            <a:endParaRPr lang="en-US" dirty="0"/>
          </a:p>
        </p:txBody>
      </p:sp>
      <p:sp>
        <p:nvSpPr>
          <p:cNvPr id="3" name="Content Placeholder 2"/>
          <p:cNvSpPr>
            <a:spLocks noGrp="1"/>
          </p:cNvSpPr>
          <p:nvPr>
            <p:ph sz="quarter" idx="1"/>
          </p:nvPr>
        </p:nvSpPr>
        <p:spPr/>
        <p:txBody>
          <a:bodyPr>
            <a:normAutofit lnSpcReduction="10000"/>
          </a:bodyPr>
          <a:lstStyle/>
          <a:p>
            <a:r>
              <a:rPr lang="en-US" dirty="0"/>
              <a:t>Nutrition and food security</a:t>
            </a:r>
          </a:p>
          <a:p>
            <a:r>
              <a:rPr lang="en-US" dirty="0"/>
              <a:t>Access to quality medical care</a:t>
            </a:r>
          </a:p>
          <a:p>
            <a:r>
              <a:rPr lang="en-US" dirty="0"/>
              <a:t>Cognitive health, including problem-solving and decision-making</a:t>
            </a:r>
          </a:p>
          <a:p>
            <a:r>
              <a:rPr lang="en-US" dirty="0"/>
              <a:t>Chronic illnesses, such as diabetes or asthma</a:t>
            </a:r>
          </a:p>
          <a:p>
            <a:r>
              <a:rPr lang="en-US" dirty="0"/>
              <a:t>Mental illnesses, such as depression or bipolar disorder</a:t>
            </a:r>
          </a:p>
          <a:p>
            <a:r>
              <a:rPr lang="en-US" dirty="0"/>
              <a:t>Physical disabilities</a:t>
            </a:r>
          </a:p>
          <a:p>
            <a:r>
              <a:rPr lang="en-US" dirty="0"/>
              <a:t>Safe neighborhoods</a:t>
            </a:r>
          </a:p>
          <a:p>
            <a:r>
              <a:rPr lang="en-US" dirty="0"/>
              <a:t>Safe schools</a:t>
            </a:r>
          </a:p>
          <a:p>
            <a:endParaRPr lang="en-US" dirty="0"/>
          </a:p>
        </p:txBody>
      </p:sp>
    </p:spTree>
    <p:extLst>
      <p:ext uri="{BB962C8B-B14F-4D97-AF65-F5344CB8AC3E}">
        <p14:creationId xmlns:p14="http://schemas.microsoft.com/office/powerpoint/2010/main" val="3141229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a:t>
            </a:r>
            <a:endParaRPr lang="en-US" dirty="0"/>
          </a:p>
        </p:txBody>
      </p:sp>
      <p:sp>
        <p:nvSpPr>
          <p:cNvPr id="3" name="Content Placeholder 2"/>
          <p:cNvSpPr>
            <a:spLocks noGrp="1"/>
          </p:cNvSpPr>
          <p:nvPr>
            <p:ph sz="quarter" idx="1"/>
          </p:nvPr>
        </p:nvSpPr>
        <p:spPr/>
        <p:txBody>
          <a:bodyPr/>
          <a:lstStyle/>
          <a:p>
            <a:r>
              <a:rPr lang="en-US" dirty="0"/>
              <a:t>Access to a safe neighborhood</a:t>
            </a:r>
          </a:p>
          <a:p>
            <a:r>
              <a:rPr lang="en-US" dirty="0"/>
              <a:t>Urban and rural access to quality food</a:t>
            </a:r>
          </a:p>
          <a:p>
            <a:r>
              <a:rPr lang="en-US" dirty="0"/>
              <a:t>Urban and rural access to quality schools</a:t>
            </a:r>
          </a:p>
          <a:p>
            <a:r>
              <a:rPr lang="en-US" dirty="0"/>
              <a:t>Rural access to quality jobs</a:t>
            </a:r>
          </a:p>
          <a:p>
            <a:r>
              <a:rPr lang="en-US" dirty="0"/>
              <a:t>Rural access to quality medical care</a:t>
            </a:r>
          </a:p>
          <a:p>
            <a:r>
              <a:rPr lang="en-US" dirty="0"/>
              <a:t>Rural access to social networks</a:t>
            </a:r>
          </a:p>
          <a:p>
            <a:r>
              <a:rPr lang="en-US" dirty="0"/>
              <a:t>Link between property taxes and school budgets</a:t>
            </a:r>
          </a:p>
          <a:p>
            <a:endParaRPr lang="en-US" dirty="0"/>
          </a:p>
        </p:txBody>
      </p:sp>
    </p:spTree>
    <p:extLst>
      <p:ext uri="{BB962C8B-B14F-4D97-AF65-F5344CB8AC3E}">
        <p14:creationId xmlns:p14="http://schemas.microsoft.com/office/powerpoint/2010/main" val="1602020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Structure</a:t>
            </a:r>
            <a:endParaRPr lang="en-US" dirty="0"/>
          </a:p>
        </p:txBody>
      </p:sp>
      <p:sp>
        <p:nvSpPr>
          <p:cNvPr id="3" name="Content Placeholder 2"/>
          <p:cNvSpPr>
            <a:spLocks noGrp="1"/>
          </p:cNvSpPr>
          <p:nvPr>
            <p:ph sz="quarter" idx="1"/>
          </p:nvPr>
        </p:nvSpPr>
        <p:spPr/>
        <p:txBody>
          <a:bodyPr/>
          <a:lstStyle/>
          <a:p>
            <a:r>
              <a:rPr lang="en-US" dirty="0"/>
              <a:t>Access to a safe home</a:t>
            </a:r>
          </a:p>
          <a:p>
            <a:r>
              <a:rPr lang="en-US" dirty="0"/>
              <a:t>Marital status of parents or guardians</a:t>
            </a:r>
          </a:p>
          <a:p>
            <a:r>
              <a:rPr lang="en-US" dirty="0"/>
              <a:t>Gender of single parent or guardian</a:t>
            </a:r>
          </a:p>
          <a:p>
            <a:r>
              <a:rPr lang="en-US" dirty="0"/>
              <a:t>Education level of parent or guardian</a:t>
            </a:r>
          </a:p>
          <a:p>
            <a:r>
              <a:rPr lang="en-US" dirty="0"/>
              <a:t>Income level of parent or guardian</a:t>
            </a:r>
          </a:p>
          <a:p>
            <a:r>
              <a:rPr lang="en-US" dirty="0"/>
              <a:t>Incarceration of a parent or guardian</a:t>
            </a:r>
          </a:p>
          <a:p>
            <a:r>
              <a:rPr lang="en-US" dirty="0"/>
              <a:t>Number of working persons in the home</a:t>
            </a:r>
          </a:p>
          <a:p>
            <a:r>
              <a:rPr lang="en-US" dirty="0"/>
              <a:t>Number of children in the home</a:t>
            </a:r>
          </a:p>
          <a:p>
            <a:r>
              <a:rPr lang="en-US" dirty="0"/>
              <a:t>People who live alone</a:t>
            </a:r>
          </a:p>
          <a:p>
            <a:endParaRPr lang="en-US" dirty="0"/>
          </a:p>
        </p:txBody>
      </p:sp>
    </p:spTree>
    <p:extLst>
      <p:ext uri="{BB962C8B-B14F-4D97-AF65-F5344CB8AC3E}">
        <p14:creationId xmlns:p14="http://schemas.microsoft.com/office/powerpoint/2010/main" val="1576862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4/24/2018</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a:t>
            </a:r>
            <a:r>
              <a:rPr lang="en-US" dirty="0" smtClean="0">
                <a:solidFill>
                  <a:srgbClr val="0070C0"/>
                </a:solidFill>
              </a:rPr>
              <a:t>Review</a:t>
            </a:r>
          </a:p>
          <a:p>
            <a:r>
              <a:rPr lang="en-US" dirty="0" smtClean="0">
                <a:solidFill>
                  <a:srgbClr val="0070C0"/>
                </a:solidFill>
              </a:rPr>
              <a:t>Begin </a:t>
            </a:r>
            <a:r>
              <a:rPr lang="en-US" dirty="0" smtClean="0">
                <a:solidFill>
                  <a:srgbClr val="0070C0"/>
                </a:solidFill>
              </a:rPr>
              <a:t>Reading Fitzgerald’s </a:t>
            </a:r>
            <a:r>
              <a:rPr lang="en-US" i="1" dirty="0" smtClean="0">
                <a:solidFill>
                  <a:srgbClr val="0070C0"/>
                </a:solidFill>
              </a:rPr>
              <a:t> The Great Gatsby</a:t>
            </a:r>
            <a:endParaRPr lang="en-US" dirty="0" smtClean="0">
              <a:solidFill>
                <a:srgbClr val="0070C0"/>
              </a:solidFill>
            </a:endParaRP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2363118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846553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What rhetorical techniques does an author use to effectively manipulate his audience? What are the purposes behind each technique?</a:t>
            </a:r>
          </a:p>
          <a:p>
            <a:r>
              <a:rPr lang="en-US" dirty="0"/>
              <a:t>How does the structure of the text and the point of view influence the reader?</a:t>
            </a:r>
          </a:p>
          <a:p>
            <a:r>
              <a:rPr lang="en-US" dirty="0"/>
              <a:t>How does an author combine literary and rhetorical elements to create a particular tone, theme, and purpose?</a:t>
            </a:r>
          </a:p>
          <a:p>
            <a:r>
              <a:rPr lang="en-US" dirty="0"/>
              <a:t>What is the American Dream?  Is it accessible to everyone in society?</a:t>
            </a:r>
          </a:p>
          <a:p>
            <a:r>
              <a:rPr lang="en-US" dirty="0"/>
              <a:t>How do both the American socio-economic system and American cultural stereotypes intersect to impact wealth?</a:t>
            </a:r>
          </a:p>
          <a:p>
            <a:r>
              <a:rPr lang="en-US" dirty="0"/>
              <a:t>What are the long term effects of poverty?  Of privilege?  Can they be overcome?</a:t>
            </a:r>
          </a:p>
          <a:p>
            <a:endParaRPr lang="en-US" dirty="0"/>
          </a:p>
        </p:txBody>
      </p:sp>
    </p:spTree>
    <p:extLst>
      <p:ext uri="{BB962C8B-B14F-4D97-AF65-F5344CB8AC3E}">
        <p14:creationId xmlns:p14="http://schemas.microsoft.com/office/powerpoint/2010/main" val="279053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354589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a:bodyPr>
          <a:lstStyle/>
          <a:p>
            <a:r>
              <a:rPr lang="en-US" dirty="0" smtClean="0"/>
              <a:t>Idiom Practice</a:t>
            </a:r>
            <a:endParaRPr lang="en-US" dirty="0"/>
          </a:p>
        </p:txBody>
      </p:sp>
      <p:sp>
        <p:nvSpPr>
          <p:cNvPr id="3" name="Content Placeholder 2"/>
          <p:cNvSpPr>
            <a:spLocks noGrp="1"/>
          </p:cNvSpPr>
          <p:nvPr>
            <p:ph sz="quarter" idx="1"/>
          </p:nvPr>
        </p:nvSpPr>
        <p:spPr>
          <a:xfrm>
            <a:off x="272182" y="1371600"/>
            <a:ext cx="8503920" cy="5026152"/>
          </a:xfrm>
        </p:spPr>
        <p:txBody>
          <a:bodyPr>
            <a:normAutofit fontScale="92500" lnSpcReduction="10000"/>
          </a:bodyPr>
          <a:lstStyle/>
          <a:p>
            <a:pPr marL="0" indent="0">
              <a:buNone/>
            </a:pPr>
            <a:r>
              <a:rPr lang="en-US" dirty="0"/>
              <a:t>1. </a:t>
            </a:r>
            <a:r>
              <a:rPr lang="en-US" i="1" dirty="0"/>
              <a:t>We found dozens of old photographs hidden (in/—) between the pages.</a:t>
            </a:r>
          </a:p>
          <a:p>
            <a:pPr marL="0" indent="0">
              <a:buNone/>
            </a:pPr>
            <a:r>
              <a:rPr lang="en-US" dirty="0"/>
              <a:t>2. </a:t>
            </a:r>
            <a:r>
              <a:rPr lang="en-US" i="1" dirty="0"/>
              <a:t>Good study habits are necessary (to/for/in) academic success.</a:t>
            </a:r>
          </a:p>
          <a:p>
            <a:pPr marL="0" indent="0">
              <a:buNone/>
            </a:pPr>
            <a:r>
              <a:rPr lang="en-US" dirty="0"/>
              <a:t>3. </a:t>
            </a:r>
            <a:r>
              <a:rPr lang="en-US" i="1" dirty="0"/>
              <a:t>The new house color is not very different (from/than/to/—) the old one.</a:t>
            </a:r>
          </a:p>
          <a:p>
            <a:pPr marL="0" indent="0">
              <a:buNone/>
            </a:pPr>
            <a:r>
              <a:rPr lang="en-US" dirty="0"/>
              <a:t>4. </a:t>
            </a:r>
            <a:r>
              <a:rPr lang="en-US" i="1" dirty="0"/>
              <a:t>His girlfriend was angry (with/at/—) him for not calling sooner.</a:t>
            </a:r>
          </a:p>
          <a:p>
            <a:pPr marL="0" indent="0">
              <a:buNone/>
            </a:pPr>
            <a:r>
              <a:rPr lang="en-US" dirty="0"/>
              <a:t>5. </a:t>
            </a:r>
            <a:r>
              <a:rPr lang="en-US" i="1" dirty="0"/>
              <a:t>It will be many years before we fill (up/—) all the pages in this photo album.</a:t>
            </a:r>
          </a:p>
          <a:p>
            <a:pPr marL="0" indent="0">
              <a:buNone/>
            </a:pPr>
            <a:r>
              <a:rPr lang="en-US" dirty="0"/>
              <a:t>6. </a:t>
            </a:r>
            <a:r>
              <a:rPr lang="en-US" i="1" dirty="0"/>
              <a:t>They were both angry (about/at/with) the boys’ behavior.</a:t>
            </a:r>
          </a:p>
          <a:p>
            <a:pPr marL="0" indent="0">
              <a:buNone/>
            </a:pPr>
            <a:r>
              <a:rPr lang="en-US" dirty="0"/>
              <a:t>7. </a:t>
            </a:r>
            <a:r>
              <a:rPr lang="en-US" i="1" dirty="0"/>
              <a:t>You should plan (to come/on coming) before 6:00 pm.</a:t>
            </a:r>
            <a:endParaRPr lang="en-US" dirty="0"/>
          </a:p>
          <a:p>
            <a:pPr marL="514350" indent="-514350">
              <a:buFont typeface="+mj-lt"/>
              <a:buAutoNum type="arabicPeriod"/>
            </a:pPr>
            <a:endParaRPr lang="en-US" u="sng" dirty="0"/>
          </a:p>
        </p:txBody>
      </p:sp>
    </p:spTree>
    <p:extLst>
      <p:ext uri="{BB962C8B-B14F-4D97-AF65-F5344CB8AC3E}">
        <p14:creationId xmlns:p14="http://schemas.microsoft.com/office/powerpoint/2010/main" val="346075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Idiom Practice 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None</a:t>
            </a:r>
          </a:p>
          <a:p>
            <a:pPr marL="514350" indent="-514350">
              <a:buFont typeface="+mj-lt"/>
              <a:buAutoNum type="arabicPeriod"/>
            </a:pPr>
            <a:r>
              <a:rPr lang="en-US" dirty="0"/>
              <a:t>To or for</a:t>
            </a:r>
          </a:p>
          <a:p>
            <a:pPr marL="514350" indent="-514350">
              <a:buFont typeface="+mj-lt"/>
              <a:buAutoNum type="arabicPeriod"/>
            </a:pPr>
            <a:r>
              <a:rPr lang="en-US" dirty="0"/>
              <a:t>From (use than only with comparatives like bigger; different is not a comparative)</a:t>
            </a:r>
          </a:p>
          <a:p>
            <a:pPr marL="514350" indent="-514350">
              <a:buFont typeface="+mj-lt"/>
              <a:buAutoNum type="arabicPeriod"/>
            </a:pPr>
            <a:r>
              <a:rPr lang="en-US" dirty="0"/>
              <a:t>With (you get angry with people)</a:t>
            </a:r>
          </a:p>
          <a:p>
            <a:pPr marL="514350" indent="-514350">
              <a:buFont typeface="+mj-lt"/>
              <a:buAutoNum type="arabicPeriod"/>
            </a:pPr>
            <a:r>
              <a:rPr lang="en-US" dirty="0"/>
              <a:t>None</a:t>
            </a:r>
          </a:p>
          <a:p>
            <a:pPr marL="514350" indent="-514350">
              <a:buFont typeface="+mj-lt"/>
              <a:buAutoNum type="arabicPeriod"/>
            </a:pPr>
            <a:r>
              <a:rPr lang="en-US" dirty="0"/>
              <a:t>About (you get angry about situations)</a:t>
            </a:r>
          </a:p>
          <a:p>
            <a:pPr marL="514350" indent="-514350">
              <a:buFont typeface="+mj-lt"/>
              <a:buAutoNum type="arabicPeriod"/>
            </a:pPr>
            <a:r>
              <a:rPr lang="en-US" dirty="0"/>
              <a:t>To come (plan to means make a plan to , plan on means rely on)</a:t>
            </a:r>
          </a:p>
          <a:p>
            <a:pPr marL="514350" indent="-514350">
              <a:buFont typeface="+mj-lt"/>
              <a:buAutoNum type="arabicPeriod"/>
            </a:pPr>
            <a:endParaRPr lang="en-US" dirty="0"/>
          </a:p>
        </p:txBody>
      </p:sp>
    </p:spTree>
    <p:extLst>
      <p:ext uri="{BB962C8B-B14F-4D97-AF65-F5344CB8AC3E}">
        <p14:creationId xmlns:p14="http://schemas.microsoft.com/office/powerpoint/2010/main" val="791854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“I hear an army charging upon the land,/And the thunder of horses plunging, foam about their knees:/</a:t>
            </a:r>
          </a:p>
          <a:p>
            <a:pPr marL="0" indent="0">
              <a:buNone/>
            </a:pPr>
            <a:r>
              <a:rPr lang="en-US" dirty="0" smtClean="0">
                <a:solidFill>
                  <a:srgbClr val="0070C0"/>
                </a:solidFill>
              </a:rPr>
              <a:t>Arrogant, in black armor, behind them stand,/ Disdaining the reins, with fluttering whips, the charioteers. –Joyce, “I Hear an Army”</a:t>
            </a:r>
          </a:p>
          <a:p>
            <a:pPr marL="514350" indent="-514350">
              <a:buFont typeface="+mj-lt"/>
              <a:buAutoNum type="arabicPeriod"/>
            </a:pPr>
            <a:r>
              <a:rPr lang="en-US" dirty="0" smtClean="0"/>
              <a:t>The subject of the verb stand in line 3 is charioteers at the end of line 4. How does this inversion of the normal word order (subject then verb) affect the impact of those lines?</a:t>
            </a:r>
          </a:p>
          <a:p>
            <a:pPr marL="514350" indent="-514350">
              <a:buFont typeface="+mj-lt"/>
              <a:buAutoNum type="arabicPeriod"/>
            </a:pPr>
            <a:r>
              <a:rPr lang="en-US" dirty="0" smtClean="0"/>
              <a:t>Examine the adjectives and adjective phrases in lines 3 and 4: arrogant, in black armor. What word do these adjectives modify? How does this unusual word order affect the impact of the lines?</a:t>
            </a:r>
            <a:endParaRPr lang="en-US" dirty="0"/>
          </a:p>
        </p:txBody>
      </p:sp>
    </p:spTree>
    <p:extLst>
      <p:ext uri="{BB962C8B-B14F-4D97-AF65-F5344CB8AC3E}">
        <p14:creationId xmlns:p14="http://schemas.microsoft.com/office/powerpoint/2010/main" val="3202874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4/25/2018</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BBR Due</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a:t>
            </a:r>
            <a:r>
              <a:rPr lang="en-US" dirty="0" smtClean="0">
                <a:solidFill>
                  <a:srgbClr val="0070C0"/>
                </a:solidFill>
              </a:rPr>
              <a:t>Review</a:t>
            </a:r>
          </a:p>
          <a:p>
            <a:r>
              <a:rPr lang="en-US" dirty="0" smtClean="0">
                <a:solidFill>
                  <a:srgbClr val="0070C0"/>
                </a:solidFill>
              </a:rPr>
              <a:t>Continue to Read and Analyze Fitzgerald’s </a:t>
            </a:r>
            <a:r>
              <a:rPr lang="en-US" i="1" dirty="0" smtClean="0">
                <a:solidFill>
                  <a:srgbClr val="0070C0"/>
                </a:solidFill>
              </a:rPr>
              <a:t>The Great Gatsby</a:t>
            </a:r>
            <a:endParaRPr lang="en-US" dirty="0">
              <a:solidFill>
                <a:srgbClr val="0070C0"/>
              </a:solidFill>
            </a:endParaRP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1748084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126755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What rhetorical techniques does an author use to effectively manipulate his audience? What are the purposes behind each technique?</a:t>
            </a:r>
          </a:p>
          <a:p>
            <a:r>
              <a:rPr lang="en-US" dirty="0"/>
              <a:t>How does the structure of the text and the point of view influence the reader?</a:t>
            </a:r>
          </a:p>
          <a:p>
            <a:r>
              <a:rPr lang="en-US" dirty="0"/>
              <a:t>How does an author combine literary and rhetorical elements to create a particular tone, theme, and purpose?</a:t>
            </a:r>
          </a:p>
          <a:p>
            <a:r>
              <a:rPr lang="en-US" dirty="0"/>
              <a:t>What is the American Dream?  Is it accessible to everyone in society?</a:t>
            </a:r>
          </a:p>
          <a:p>
            <a:r>
              <a:rPr lang="en-US" dirty="0"/>
              <a:t>How do both the American socio-economic system and American cultural stereotypes intersect to impact wealth?</a:t>
            </a:r>
          </a:p>
          <a:p>
            <a:r>
              <a:rPr lang="en-US" dirty="0"/>
              <a:t>What are the long term effects of poverty?  Of privilege?  Can they be overcome?</a:t>
            </a:r>
          </a:p>
          <a:p>
            <a:endParaRPr lang="en-US" dirty="0"/>
          </a:p>
        </p:txBody>
      </p:sp>
    </p:spTree>
    <p:extLst>
      <p:ext uri="{BB962C8B-B14F-4D97-AF65-F5344CB8AC3E}">
        <p14:creationId xmlns:p14="http://schemas.microsoft.com/office/powerpoint/2010/main" val="1903070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pPr algn="l"/>
            <a:r>
              <a:rPr lang="en-US" sz="2800" dirty="0"/>
              <a:t>Consider the idiom in each sentence and fill in the correct preposition, if one is required.</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1. </a:t>
            </a:r>
            <a:r>
              <a:rPr lang="en-US" i="1" dirty="0"/>
              <a:t>The interview provided insight _____ what great directors think about.</a:t>
            </a:r>
          </a:p>
          <a:p>
            <a:pPr marL="0" indent="0">
              <a:buNone/>
            </a:pPr>
            <a:r>
              <a:rPr lang="en-US" dirty="0"/>
              <a:t>2. </a:t>
            </a:r>
            <a:r>
              <a:rPr lang="en-US" i="1" dirty="0"/>
              <a:t>We were very angry _____ him for ignoring our phone calls.</a:t>
            </a:r>
          </a:p>
          <a:p>
            <a:pPr marL="0" indent="0">
              <a:buNone/>
            </a:pPr>
            <a:r>
              <a:rPr lang="en-US" dirty="0"/>
              <a:t>3. </a:t>
            </a:r>
            <a:r>
              <a:rPr lang="en-US" i="1" dirty="0"/>
              <a:t>Her tests include questions that seem very different _____ those that we see in the homework.</a:t>
            </a:r>
          </a:p>
          <a:p>
            <a:pPr marL="0" indent="0">
              <a:buNone/>
            </a:pPr>
            <a:r>
              <a:rPr lang="en-US" dirty="0"/>
              <a:t>4. </a:t>
            </a:r>
            <a:r>
              <a:rPr lang="en-US" i="1" dirty="0"/>
              <a:t>My mother preferred my singing _____ my practicing guitar.</a:t>
            </a:r>
          </a:p>
          <a:p>
            <a:pPr marL="0" indent="0">
              <a:buNone/>
            </a:pPr>
            <a:r>
              <a:rPr lang="en-US" dirty="0"/>
              <a:t>5. </a:t>
            </a:r>
            <a:r>
              <a:rPr lang="en-US" i="1" dirty="0"/>
              <a:t>Detective Simone ran in pursuit _____ the perpetrators.</a:t>
            </a:r>
          </a:p>
          <a:p>
            <a:pPr marL="0" indent="0">
              <a:buNone/>
            </a:pPr>
            <a:r>
              <a:rPr lang="en-US" dirty="0"/>
              <a:t>6. </a:t>
            </a:r>
            <a:r>
              <a:rPr lang="en-US" i="1" dirty="0"/>
              <a:t>We had to shoo the cat off _____ the car.</a:t>
            </a:r>
          </a:p>
          <a:p>
            <a:pPr marL="0" indent="0">
              <a:buNone/>
            </a:pPr>
            <a:r>
              <a:rPr lang="en-US" dirty="0"/>
              <a:t>7. </a:t>
            </a:r>
            <a:r>
              <a:rPr lang="en-US" i="1" dirty="0"/>
              <a:t>When she arrived on campus, she felt truly independent _____ her parents for the first time.</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937805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Idiom Practice 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Into</a:t>
            </a:r>
          </a:p>
          <a:p>
            <a:pPr marL="514350" indent="-514350">
              <a:buFont typeface="+mj-lt"/>
              <a:buAutoNum type="arabicPeriod"/>
            </a:pPr>
            <a:r>
              <a:rPr lang="en-US" dirty="0"/>
              <a:t>With</a:t>
            </a:r>
          </a:p>
          <a:p>
            <a:pPr marL="514350" indent="-514350">
              <a:buFont typeface="+mj-lt"/>
              <a:buAutoNum type="arabicPeriod"/>
            </a:pPr>
            <a:r>
              <a:rPr lang="en-US" dirty="0"/>
              <a:t>From</a:t>
            </a:r>
          </a:p>
          <a:p>
            <a:pPr marL="514350" indent="-514350">
              <a:buFont typeface="+mj-lt"/>
              <a:buAutoNum type="arabicPeriod"/>
            </a:pPr>
            <a:r>
              <a:rPr lang="en-US" dirty="0"/>
              <a:t>To</a:t>
            </a:r>
          </a:p>
          <a:p>
            <a:pPr marL="514350" indent="-514350">
              <a:buFont typeface="+mj-lt"/>
              <a:buAutoNum type="arabicPeriod"/>
            </a:pPr>
            <a:r>
              <a:rPr lang="en-US" dirty="0"/>
              <a:t>Of</a:t>
            </a:r>
          </a:p>
          <a:p>
            <a:pPr marL="514350" indent="-514350">
              <a:buFont typeface="+mj-lt"/>
              <a:buAutoNum type="arabicPeriod"/>
            </a:pPr>
            <a:r>
              <a:rPr lang="en-US" dirty="0"/>
              <a:t>None</a:t>
            </a:r>
          </a:p>
          <a:p>
            <a:pPr marL="514350" indent="-514350">
              <a:buFont typeface="+mj-lt"/>
              <a:buAutoNum type="arabicPeriod"/>
            </a:pPr>
            <a:r>
              <a:rPr lang="en-US" dirty="0"/>
              <a:t>Of</a:t>
            </a:r>
          </a:p>
          <a:p>
            <a:pPr marL="514350" indent="-514350">
              <a:buFont typeface="+mj-lt"/>
              <a:buAutoNum type="arabicPeriod"/>
            </a:pPr>
            <a:endParaRPr lang="en-US" dirty="0"/>
          </a:p>
        </p:txBody>
      </p:sp>
    </p:spTree>
    <p:extLst>
      <p:ext uri="{BB962C8B-B14F-4D97-AF65-F5344CB8AC3E}">
        <p14:creationId xmlns:p14="http://schemas.microsoft.com/office/powerpoint/2010/main" val="202903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When the moment is ripe, only the fanatic can hatch a genuine mass movement.  Without him the disaffection engendered by militant men of words remains undirected and can vent itself only in pointless and easily suppressed disorders.  Without him the initiated reforms, even when drastic, leave the old way of life unchanged, and any change in government usually amounts to no more than a transfer of power from one set of men of action to another.  -Hoffer, “The Fanatics”</a:t>
            </a:r>
          </a:p>
          <a:p>
            <a:pPr marL="514350" indent="-514350">
              <a:buFont typeface="+mj-lt"/>
              <a:buAutoNum type="arabicPeriod"/>
            </a:pPr>
            <a:r>
              <a:rPr lang="en-US" dirty="0" smtClean="0"/>
              <a:t>This passage uses the phrase “without him” three times.  What effect does this have on the overall impact of the passage?</a:t>
            </a:r>
          </a:p>
          <a:p>
            <a:pPr marL="514350" indent="-514350">
              <a:buFont typeface="+mj-lt"/>
              <a:buAutoNum type="arabicPeriod"/>
            </a:pPr>
            <a:r>
              <a:rPr lang="en-US" dirty="0" smtClean="0"/>
              <a:t>How does the length of the last sentence affect the meaning of the passage.</a:t>
            </a:r>
            <a:endParaRPr lang="en-US" dirty="0"/>
          </a:p>
        </p:txBody>
      </p:sp>
    </p:spTree>
    <p:extLst>
      <p:ext uri="{BB962C8B-B14F-4D97-AF65-F5344CB8AC3E}">
        <p14:creationId xmlns:p14="http://schemas.microsoft.com/office/powerpoint/2010/main" val="806749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4/26/2018</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a:solidFill>
                  <a:srgbClr val="0070C0"/>
                </a:solidFill>
              </a:rPr>
              <a:t>Continue to Read and Analyze Fitzgerald’s </a:t>
            </a:r>
            <a:r>
              <a:rPr lang="en-US" i="1" dirty="0">
                <a:solidFill>
                  <a:srgbClr val="0070C0"/>
                </a:solidFill>
              </a:rPr>
              <a:t>The Great Gatsby</a:t>
            </a:r>
            <a:endParaRPr lang="en-US" dirty="0">
              <a:solidFill>
                <a:srgbClr val="0070C0"/>
              </a:solidFill>
            </a:endParaRP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332085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r>
              <a:rPr lang="en-US" dirty="0"/>
              <a:t>What </a:t>
            </a:r>
            <a:r>
              <a:rPr lang="en-US" dirty="0" smtClean="0"/>
              <a:t>rhetorical </a:t>
            </a:r>
            <a:r>
              <a:rPr lang="en-US" dirty="0"/>
              <a:t>techniques does an author use to effectively manipulate his audience? What are the purposes behind each </a:t>
            </a:r>
            <a:r>
              <a:rPr lang="en-US" dirty="0" smtClean="0"/>
              <a:t>technique</a:t>
            </a:r>
            <a:r>
              <a:rPr lang="en-US" dirty="0"/>
              <a:t>?</a:t>
            </a:r>
          </a:p>
          <a:p>
            <a:r>
              <a:rPr lang="en-US" dirty="0"/>
              <a:t>How does the structure of the text and the point of view influence the reader?</a:t>
            </a:r>
          </a:p>
          <a:p>
            <a:r>
              <a:rPr lang="en-US" dirty="0"/>
              <a:t>How does an author combine </a:t>
            </a:r>
            <a:r>
              <a:rPr lang="en-US" dirty="0" smtClean="0"/>
              <a:t>literary and rhetorical </a:t>
            </a:r>
            <a:r>
              <a:rPr lang="en-US" dirty="0"/>
              <a:t>elements to create a particular tone, theme, and purpose?</a:t>
            </a:r>
          </a:p>
          <a:p>
            <a:r>
              <a:rPr lang="en-US" dirty="0"/>
              <a:t>What is the American Dream?  Is it accessible to everyone in society?</a:t>
            </a:r>
          </a:p>
          <a:p>
            <a:r>
              <a:rPr lang="en-US" dirty="0"/>
              <a:t>How do both the American socio-economic system and American cultural stereotypes intersect to impact wealth?</a:t>
            </a:r>
          </a:p>
          <a:p>
            <a:r>
              <a:rPr lang="en-US" dirty="0"/>
              <a:t>What are the long term effects of poverty?  Of privilege?  Can they be overcome?</a:t>
            </a:r>
          </a:p>
          <a:p>
            <a:pPr lvl="0"/>
            <a:endParaRPr lang="en-US" dirty="0"/>
          </a:p>
          <a:p>
            <a:pPr marL="0" indent="0">
              <a:buNone/>
            </a:pPr>
            <a:endParaRPr lang="en-US" dirty="0"/>
          </a:p>
          <a:p>
            <a:endParaRPr lang="en-US" dirty="0"/>
          </a:p>
        </p:txBody>
      </p:sp>
    </p:spTree>
    <p:extLst>
      <p:ext uri="{BB962C8B-B14F-4D97-AF65-F5344CB8AC3E}">
        <p14:creationId xmlns:p14="http://schemas.microsoft.com/office/powerpoint/2010/main" val="3998438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897585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What rhetorical techniques does an author use to effectively manipulate his audience? What are the purposes behind each technique?</a:t>
            </a:r>
          </a:p>
          <a:p>
            <a:r>
              <a:rPr lang="en-US" dirty="0"/>
              <a:t>How does the structure of the text and the point of view influence the reader?</a:t>
            </a:r>
          </a:p>
          <a:p>
            <a:r>
              <a:rPr lang="en-US" dirty="0"/>
              <a:t>How does an author combine literary and rhetorical elements to create a particular tone, theme, and purpose?</a:t>
            </a:r>
          </a:p>
          <a:p>
            <a:r>
              <a:rPr lang="en-US" dirty="0"/>
              <a:t>What is the American Dream?  Is it accessible to everyone in society?</a:t>
            </a:r>
          </a:p>
          <a:p>
            <a:r>
              <a:rPr lang="en-US" dirty="0"/>
              <a:t>How do both the American socio-economic system and American cultural stereotypes intersect to impact wealth?</a:t>
            </a:r>
          </a:p>
          <a:p>
            <a:r>
              <a:rPr lang="en-US" dirty="0"/>
              <a:t>What are the long term effects of poverty?  Of privilege?  Can they be overcome?</a:t>
            </a:r>
          </a:p>
          <a:p>
            <a:endParaRPr lang="en-US" dirty="0"/>
          </a:p>
        </p:txBody>
      </p:sp>
    </p:spTree>
    <p:extLst>
      <p:ext uri="{BB962C8B-B14F-4D97-AF65-F5344CB8AC3E}">
        <p14:creationId xmlns:p14="http://schemas.microsoft.com/office/powerpoint/2010/main" val="2284802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Identify the grammar or usage error in the following sentences-if there is no error select E</a:t>
            </a:r>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smtClean="0"/>
              <a:t>By virtue of </a:t>
            </a:r>
            <a:r>
              <a:rPr lang="en-US" u="sng" dirty="0" smtClean="0"/>
              <a:t>(A) its </a:t>
            </a:r>
            <a:r>
              <a:rPr lang="en-US" dirty="0" smtClean="0"/>
              <a:t>size and supersensitive electronics, modern radio telescopes are able to gather more waves and </a:t>
            </a:r>
            <a:r>
              <a:rPr lang="en-US" u="sng" dirty="0" smtClean="0"/>
              <a:t>(B) discriminate among (C) them</a:t>
            </a:r>
            <a:r>
              <a:rPr lang="en-US" dirty="0" smtClean="0"/>
              <a:t> with greater precision </a:t>
            </a:r>
            <a:r>
              <a:rPr lang="en-US" u="sng" dirty="0" smtClean="0"/>
              <a:t>(D) than </a:t>
            </a:r>
            <a:r>
              <a:rPr lang="en-US" dirty="0" smtClean="0"/>
              <a:t>earlier versions could. No error</a:t>
            </a:r>
          </a:p>
          <a:p>
            <a:pPr marL="514350" indent="-514350">
              <a:buFont typeface="+mj-lt"/>
              <a:buAutoNum type="arabicPeriod"/>
            </a:pPr>
            <a:r>
              <a:rPr lang="en-US" dirty="0" smtClean="0"/>
              <a:t>Air pollution caused by industrial fumes </a:t>
            </a:r>
            <a:r>
              <a:rPr lang="en-US" u="sng" dirty="0" smtClean="0"/>
              <a:t>(A) has been studied</a:t>
            </a:r>
            <a:r>
              <a:rPr lang="en-US" dirty="0" smtClean="0"/>
              <a:t> for years, </a:t>
            </a:r>
            <a:r>
              <a:rPr lang="en-US" u="sng" dirty="0" smtClean="0"/>
              <a:t>(B) but </a:t>
            </a:r>
            <a:r>
              <a:rPr lang="en-US" dirty="0" smtClean="0"/>
              <a:t>only recently </a:t>
            </a:r>
            <a:r>
              <a:rPr lang="en-US" u="sng" dirty="0" smtClean="0"/>
              <a:t>(C) has the harmful effects</a:t>
            </a:r>
            <a:r>
              <a:rPr lang="en-US" dirty="0" smtClean="0"/>
              <a:t> of noise pollution </a:t>
            </a:r>
            <a:r>
              <a:rPr lang="en-US" u="sng" dirty="0" smtClean="0"/>
              <a:t>(D) become </a:t>
            </a:r>
            <a:r>
              <a:rPr lang="en-US" dirty="0" smtClean="0"/>
              <a:t>known. No error</a:t>
            </a:r>
          </a:p>
          <a:p>
            <a:pPr marL="514350" indent="-514350">
              <a:buFont typeface="+mj-lt"/>
              <a:buAutoNum type="arabicPeriod"/>
            </a:pPr>
            <a:r>
              <a:rPr lang="en-US" u="sng" dirty="0" smtClean="0"/>
              <a:t>(A) No matter </a:t>
            </a:r>
            <a:r>
              <a:rPr lang="en-US" dirty="0" smtClean="0"/>
              <a:t>how </a:t>
            </a:r>
            <a:r>
              <a:rPr lang="en-US" u="sng" dirty="0" smtClean="0"/>
              <a:t>(B) cautious </a:t>
            </a:r>
            <a:r>
              <a:rPr lang="en-US" dirty="0" smtClean="0"/>
              <a:t>snowmobiles (C) are driven, they are capable </a:t>
            </a:r>
            <a:r>
              <a:rPr lang="en-US" u="sng" dirty="0" smtClean="0"/>
              <a:t>(D) of damagin</a:t>
            </a:r>
            <a:r>
              <a:rPr lang="en-US" dirty="0" smtClean="0"/>
              <a:t>g the land over which they travel. No error</a:t>
            </a:r>
          </a:p>
          <a:p>
            <a:pPr marL="514350" indent="-514350">
              <a:buFont typeface="+mj-lt"/>
              <a:buAutoNum type="arabicPeriod"/>
            </a:pPr>
            <a:r>
              <a:rPr lang="en-US" dirty="0" smtClean="0"/>
              <a:t>The starling is </a:t>
            </a:r>
            <a:r>
              <a:rPr lang="en-US" u="sng" dirty="0" smtClean="0"/>
              <a:t>(A) such a </a:t>
            </a:r>
            <a:r>
              <a:rPr lang="en-US" dirty="0" smtClean="0"/>
              <a:t>pest in rural areas that it </a:t>
            </a:r>
            <a:r>
              <a:rPr lang="en-US" u="sng" dirty="0" smtClean="0"/>
              <a:t>(B) has become</a:t>
            </a:r>
            <a:r>
              <a:rPr lang="en-US" dirty="0" smtClean="0"/>
              <a:t> necessary </a:t>
            </a:r>
            <a:r>
              <a:rPr lang="en-US" u="sng" dirty="0" smtClean="0"/>
              <a:t>(C) to find ways </a:t>
            </a:r>
            <a:r>
              <a:rPr lang="en-US" dirty="0" smtClean="0"/>
              <a:t>of controlling the growth </a:t>
            </a:r>
            <a:r>
              <a:rPr lang="en-US" u="sng" dirty="0" smtClean="0"/>
              <a:t>(D) of their</a:t>
            </a:r>
            <a:r>
              <a:rPr lang="en-US" dirty="0" smtClean="0"/>
              <a:t> population. No error</a:t>
            </a:r>
            <a:endParaRPr lang="en-US" dirty="0"/>
          </a:p>
        </p:txBody>
      </p:sp>
    </p:spTree>
    <p:extLst>
      <p:ext uri="{BB962C8B-B14F-4D97-AF65-F5344CB8AC3E}">
        <p14:creationId xmlns:p14="http://schemas.microsoft.com/office/powerpoint/2010/main" val="27527027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a:t>
            </a:r>
          </a:p>
          <a:p>
            <a:pPr marL="514350" indent="-514350">
              <a:buFont typeface="+mj-lt"/>
              <a:buAutoNum type="arabicPeriod"/>
            </a:pPr>
            <a:r>
              <a:rPr lang="en-US" dirty="0" smtClean="0"/>
              <a:t>C</a:t>
            </a:r>
          </a:p>
          <a:p>
            <a:pPr marL="514350" indent="-514350">
              <a:buFont typeface="+mj-lt"/>
              <a:buAutoNum type="arabicPeriod"/>
            </a:pPr>
            <a:r>
              <a:rPr lang="en-US" dirty="0" smtClean="0"/>
              <a:t>B</a:t>
            </a:r>
          </a:p>
          <a:p>
            <a:pPr marL="514350" indent="-514350">
              <a:buFont typeface="+mj-lt"/>
              <a:buAutoNum type="arabicPeriod"/>
            </a:pPr>
            <a:r>
              <a:rPr lang="en-US" dirty="0"/>
              <a:t>D</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4831910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“While we do these things, these deeply momentous things, let us be very clear, and make very clear to all the world, what our motives and our objects are.” –Wilson, “President Woodrow Wilson Presents and Ideal to the War Congress”</a:t>
            </a:r>
          </a:p>
          <a:p>
            <a:pPr marL="514350" indent="-514350">
              <a:buFont typeface="+mj-lt"/>
              <a:buAutoNum type="arabicPeriod"/>
            </a:pPr>
            <a:r>
              <a:rPr lang="en-US" dirty="0" smtClean="0"/>
              <a:t>This is a periodic sentence, one in which the subject and verb are delayed until the final part of the sentence.  This creates syntactic tension and emphasizes the ideas at the end of the sentence.  What ideas are stressed in this periodic sentence?</a:t>
            </a:r>
          </a:p>
          <a:p>
            <a:pPr marL="514350" indent="-514350">
              <a:buFont typeface="+mj-lt"/>
              <a:buAutoNum type="arabicPeriod"/>
            </a:pPr>
            <a:r>
              <a:rPr lang="en-US" dirty="0" smtClean="0"/>
              <a:t>How would it change the effectiveness of the sentence if we rewrote it as:  “Our motives and objects must be clear to all the world while we do these deeply momentous things.”</a:t>
            </a:r>
            <a:endParaRPr lang="en-US" dirty="0"/>
          </a:p>
        </p:txBody>
      </p:sp>
    </p:spTree>
    <p:extLst>
      <p:ext uri="{BB962C8B-B14F-4D97-AF65-F5344CB8AC3E}">
        <p14:creationId xmlns:p14="http://schemas.microsoft.com/office/powerpoint/2010/main" val="775501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4/27/2018</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AOW, 4x4 Sheet</a:t>
            </a:r>
          </a:p>
          <a:p>
            <a:pPr lvl="1"/>
            <a:r>
              <a:rPr lang="en-US" dirty="0" smtClean="0">
                <a:solidFill>
                  <a:srgbClr val="C00000"/>
                </a:solidFill>
              </a:rPr>
              <a:t>Chesterton’s “Fallacy of Success” and </a:t>
            </a:r>
            <a:r>
              <a:rPr lang="en-US" i="1" dirty="0" smtClean="0">
                <a:solidFill>
                  <a:srgbClr val="C00000"/>
                </a:solidFill>
              </a:rPr>
              <a:t>The Great Gatsby</a:t>
            </a:r>
            <a:endParaRPr lang="en-US" i="1" dirty="0">
              <a:solidFill>
                <a:srgbClr val="C00000"/>
              </a:solidFill>
            </a:endParaRPr>
          </a:p>
          <a:p>
            <a:r>
              <a:rPr lang="en-US" dirty="0" smtClean="0">
                <a:solidFill>
                  <a:srgbClr val="C00000"/>
                </a:solidFill>
              </a:rPr>
              <a:t>No Warm Up</a:t>
            </a:r>
            <a:endParaRPr lang="en-US" dirty="0">
              <a:solidFill>
                <a:srgbClr val="C00000"/>
              </a:solidFill>
            </a:endParaRPr>
          </a:p>
          <a:p>
            <a:r>
              <a:rPr lang="en-US" dirty="0">
                <a:solidFill>
                  <a:srgbClr val="C00000"/>
                </a:solidFill>
              </a:rPr>
              <a:t>Review the Daily Objectives and Essential Questions</a:t>
            </a:r>
          </a:p>
          <a:p>
            <a:r>
              <a:rPr lang="en-US" dirty="0">
                <a:solidFill>
                  <a:srgbClr val="C00000"/>
                </a:solidFill>
              </a:rPr>
              <a:t>Test and Essay</a:t>
            </a:r>
          </a:p>
          <a:p>
            <a:endParaRPr lang="en-US" dirty="0"/>
          </a:p>
        </p:txBody>
      </p:sp>
    </p:spTree>
    <p:extLst>
      <p:ext uri="{BB962C8B-B14F-4D97-AF65-F5344CB8AC3E}">
        <p14:creationId xmlns:p14="http://schemas.microsoft.com/office/powerpoint/2010/main" val="15364256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What rhetorical techniques does an author use to effectively manipulate his audience? What are the purposes behind each technique?</a:t>
            </a:r>
          </a:p>
          <a:p>
            <a:r>
              <a:rPr lang="en-US" dirty="0"/>
              <a:t>How does the structure of the text and the point of view influence the reader?</a:t>
            </a:r>
          </a:p>
          <a:p>
            <a:r>
              <a:rPr lang="en-US" dirty="0"/>
              <a:t>How does an author combine literary and rhetorical elements to create a particular tone, theme, and purpose?</a:t>
            </a:r>
          </a:p>
          <a:p>
            <a:r>
              <a:rPr lang="en-US" dirty="0"/>
              <a:t>What is the American Dream?  Is it accessible to everyone in society?</a:t>
            </a:r>
          </a:p>
          <a:p>
            <a:r>
              <a:rPr lang="en-US" dirty="0"/>
              <a:t>How do both the American socio-economic system and American cultural stereotypes intersect to impact wealth?</a:t>
            </a:r>
          </a:p>
          <a:p>
            <a:r>
              <a:rPr lang="en-US" dirty="0"/>
              <a:t>What are the long term effects of poverty?  Of privilege?  Can they be overcome?</a:t>
            </a:r>
          </a:p>
          <a:p>
            <a:endParaRPr lang="en-US" dirty="0"/>
          </a:p>
        </p:txBody>
      </p:sp>
    </p:spTree>
    <p:extLst>
      <p:ext uri="{BB962C8B-B14F-4D97-AF65-F5344CB8AC3E}">
        <p14:creationId xmlns:p14="http://schemas.microsoft.com/office/powerpoint/2010/main" val="3283667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rgbClr val="0070C0"/>
                </a:solidFill>
              </a:rPr>
              <a:t>“She is a woman who misses moisture, who has always loved low green hedges and ferns.” –Ondaatje, </a:t>
            </a:r>
            <a:r>
              <a:rPr lang="en-US" i="1" dirty="0" smtClean="0">
                <a:solidFill>
                  <a:srgbClr val="0070C0"/>
                </a:solidFill>
              </a:rPr>
              <a:t>The English Patient</a:t>
            </a:r>
            <a:endParaRPr lang="en-US" dirty="0" smtClean="0">
              <a:solidFill>
                <a:srgbClr val="0070C0"/>
              </a:solidFill>
            </a:endParaRPr>
          </a:p>
          <a:p>
            <a:pPr marL="514350" indent="-514350">
              <a:buFont typeface="+mj-lt"/>
              <a:buAutoNum type="arabicPeriod"/>
            </a:pPr>
            <a:r>
              <a:rPr lang="en-US" dirty="0" smtClean="0"/>
              <a:t>Both of the subordinate clauses in this sentence modify “woman.” What effect does this parallel structure have on the sentence?</a:t>
            </a:r>
          </a:p>
          <a:p>
            <a:pPr marL="514350" indent="-514350">
              <a:buFont typeface="+mj-lt"/>
              <a:buAutoNum type="arabicPeriod"/>
            </a:pPr>
            <a:r>
              <a:rPr lang="en-US" dirty="0" smtClean="0"/>
              <a:t>How would it change the feeling evoked by the sentence if it read: “She misses moisture and has always loved low green hedges and ferns.”</a:t>
            </a:r>
            <a:endParaRPr lang="en-US" dirty="0"/>
          </a:p>
        </p:txBody>
      </p:sp>
    </p:spTree>
    <p:extLst>
      <p:ext uri="{BB962C8B-B14F-4D97-AF65-F5344CB8AC3E}">
        <p14:creationId xmlns:p14="http://schemas.microsoft.com/office/powerpoint/2010/main" val="92159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a:bodyPr>
          <a:lstStyle/>
          <a:p>
            <a:r>
              <a:rPr lang="en-US" dirty="0" smtClean="0"/>
              <a:t>Idioms</a:t>
            </a:r>
            <a:endParaRPr lang="en-US" dirty="0"/>
          </a:p>
        </p:txBody>
      </p:sp>
      <p:sp>
        <p:nvSpPr>
          <p:cNvPr id="3" name="Content Placeholder 2"/>
          <p:cNvSpPr>
            <a:spLocks noGrp="1"/>
          </p:cNvSpPr>
          <p:nvPr>
            <p:ph sz="quarter" idx="1"/>
          </p:nvPr>
        </p:nvSpPr>
        <p:spPr/>
        <p:txBody>
          <a:bodyPr>
            <a:normAutofit/>
          </a:bodyPr>
          <a:lstStyle/>
          <a:p>
            <a:r>
              <a:rPr lang="en-US" b="1" dirty="0"/>
              <a:t>What Is an Idiom?</a:t>
            </a:r>
          </a:p>
          <a:p>
            <a:r>
              <a:rPr lang="en-US" i="1" dirty="0"/>
              <a:t>Idioms </a:t>
            </a:r>
            <a:r>
              <a:rPr lang="en-US" dirty="0"/>
              <a:t>are common phrases with quirky, nonliteral meanings. Most idioms, like </a:t>
            </a:r>
            <a:r>
              <a:rPr lang="en-US" i="1" dirty="0"/>
              <a:t>carry through, across the board, come on strong, get your feet wet, bang for the buck, all ears, pull your leg, eat crow, </a:t>
            </a:r>
            <a:r>
              <a:rPr lang="en-US" dirty="0"/>
              <a:t>etc., are so ingrained in our language that we hardly notice that their meanings are so nonliteral. We  appreciate our idioms when we hear someone speak who has just learned English, since the idioms take the longest to learn.</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Idiom Errors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Idiom errors usually manifest as incorrect/ awkward use of a preposition. Remember that prepositions are words like </a:t>
            </a:r>
            <a:r>
              <a:rPr lang="en-US" i="1" dirty="0"/>
              <a:t>to, from, of, for, by, in, before, with, beyond, </a:t>
            </a:r>
            <a:r>
              <a:rPr lang="en-US" dirty="0"/>
              <a:t>and </a:t>
            </a:r>
            <a:r>
              <a:rPr lang="en-US" i="1" dirty="0"/>
              <a:t>up </a:t>
            </a:r>
            <a:r>
              <a:rPr lang="en-US" dirty="0"/>
              <a:t>that show relative </a:t>
            </a:r>
            <a:r>
              <a:rPr lang="fr-FR" dirty="0"/>
              <a:t>position or direction. Certain </a:t>
            </a:r>
            <a:r>
              <a:rPr lang="fr-FR" dirty="0" err="1"/>
              <a:t>idiomatic</a:t>
            </a:r>
            <a:r>
              <a:rPr lang="fr-FR" dirty="0"/>
              <a:t> phrases, </a:t>
            </a:r>
            <a:r>
              <a:rPr lang="en-US" dirty="0"/>
              <a:t>like </a:t>
            </a:r>
            <a:r>
              <a:rPr lang="en-US" i="1" dirty="0"/>
              <a:t>arguing with, </a:t>
            </a:r>
            <a:r>
              <a:rPr lang="en-US" dirty="0"/>
              <a:t>require a particular preposition. (That is, saying something like </a:t>
            </a:r>
            <a:r>
              <a:rPr lang="en-US" i="1" dirty="0"/>
              <a:t>She was arguing </a:t>
            </a:r>
            <a:r>
              <a:rPr lang="en-US" b="1" i="1" dirty="0"/>
              <a:t>against  </a:t>
            </a:r>
            <a:r>
              <a:rPr lang="en-US" i="1" dirty="0"/>
              <a:t>her brother </a:t>
            </a:r>
            <a:r>
              <a:rPr lang="en-US" dirty="0"/>
              <a:t>is not a proper idiom.) The choice of preposition is not usually a matter of logic, as in the sentence</a:t>
            </a:r>
          </a:p>
          <a:p>
            <a:pPr lvl="1"/>
            <a:r>
              <a:rPr lang="en-US" i="1" dirty="0"/>
              <a:t>The house was on fire, so the firefighters put it out.</a:t>
            </a:r>
          </a:p>
          <a:p>
            <a:r>
              <a:rPr lang="en-US" dirty="0"/>
              <a:t>This sentence contains two prepositions, </a:t>
            </a:r>
            <a:r>
              <a:rPr lang="en-US" i="1" dirty="0"/>
              <a:t>on </a:t>
            </a:r>
            <a:r>
              <a:rPr lang="en-US" dirty="0"/>
              <a:t>and </a:t>
            </a:r>
            <a:r>
              <a:rPr lang="en-US" i="1" dirty="0"/>
              <a:t>out, </a:t>
            </a:r>
            <a:r>
              <a:rPr lang="en-US" dirty="0"/>
              <a:t>but neither is used literally or logically: the house wasn’t really “on” a fire, and the firemen didn’t put the fire “out.” But if you tried to make the sentence literal and logical, it would sound ridiculous or overly stilted:</a:t>
            </a:r>
          </a:p>
          <a:p>
            <a:pPr lvl="1"/>
            <a:r>
              <a:rPr lang="en-US" i="1" dirty="0"/>
              <a:t>The house was aflame, so the firefighters extinguished the blaze.</a:t>
            </a:r>
            <a:endParaRPr lang="en-US" dirty="0"/>
          </a:p>
          <a:p>
            <a:endParaRPr lang="en-US" dirty="0"/>
          </a:p>
          <a:p>
            <a:endParaRPr lang="en-US" dirty="0"/>
          </a:p>
        </p:txBody>
      </p:sp>
    </p:spTree>
    <p:extLst>
      <p:ext uri="{BB962C8B-B14F-4D97-AF65-F5344CB8AC3E}">
        <p14:creationId xmlns:p14="http://schemas.microsoft.com/office/powerpoint/2010/main" val="724121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Idiom Errors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Consequently,  idioms are an important part of clear and effective language.</a:t>
            </a:r>
          </a:p>
          <a:p>
            <a:r>
              <a:rPr lang="en-US" dirty="0"/>
              <a:t>When you notice a preposition in a sentence, always ask: “Is that preposition necessary, and if so, is it the correct preposition for that particular phrase?” While casual speech often uses extra prepositions, when you write, however, try to eliminate unnecessary prepositions.</a:t>
            </a:r>
          </a:p>
          <a:p>
            <a:r>
              <a:rPr lang="en-US" b="1" dirty="0"/>
              <a:t>Examples:</a:t>
            </a:r>
          </a:p>
          <a:p>
            <a:r>
              <a:rPr lang="en-US" i="1" dirty="0"/>
              <a:t>The pole did not extend </a:t>
            </a:r>
            <a:r>
              <a:rPr lang="en-US" i="1" strike="sngStrike" dirty="0">
                <a:solidFill>
                  <a:srgbClr val="FF0000"/>
                </a:solidFill>
              </a:rPr>
              <a:t>out</a:t>
            </a:r>
            <a:r>
              <a:rPr lang="en-US" i="1" dirty="0"/>
              <a:t> far enough.</a:t>
            </a:r>
          </a:p>
          <a:p>
            <a:r>
              <a:rPr lang="en-US" i="1" dirty="0"/>
              <a:t>Since my injury, it hurts to climb </a:t>
            </a:r>
            <a:r>
              <a:rPr lang="en-US" i="1" strike="sngStrike" dirty="0">
                <a:solidFill>
                  <a:srgbClr val="FF0000"/>
                </a:solidFill>
              </a:rPr>
              <a:t>up</a:t>
            </a:r>
            <a:r>
              <a:rPr lang="en-US" i="1" dirty="0"/>
              <a:t> the stairs.</a:t>
            </a:r>
          </a:p>
          <a:p>
            <a:r>
              <a:rPr lang="en-US" i="1" dirty="0"/>
              <a:t>Although clearly angry, the students were not yet ready to fight </a:t>
            </a:r>
            <a:r>
              <a:rPr lang="en-US" i="1" strike="sngStrike" dirty="0">
                <a:solidFill>
                  <a:srgbClr val="FF0000"/>
                </a:solidFill>
              </a:rPr>
              <a:t>against</a:t>
            </a:r>
            <a:r>
              <a:rPr lang="en-US" i="1" dirty="0"/>
              <a:t> the ruling.</a:t>
            </a:r>
            <a:endParaRPr lang="en-US" dirty="0"/>
          </a:p>
          <a:p>
            <a:endParaRPr lang="en-US" dirty="0"/>
          </a:p>
        </p:txBody>
      </p:sp>
    </p:spTree>
    <p:extLst>
      <p:ext uri="{BB962C8B-B14F-4D97-AF65-F5344CB8AC3E}">
        <p14:creationId xmlns:p14="http://schemas.microsoft.com/office/powerpoint/2010/main" val="214945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Idioms</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a:t>Regard as</a:t>
            </a:r>
          </a:p>
          <a:p>
            <a:r>
              <a:rPr lang="en-US" dirty="0"/>
              <a:t>Defined as</a:t>
            </a:r>
          </a:p>
          <a:p>
            <a:r>
              <a:rPr lang="en-US" dirty="0"/>
              <a:t>Acclaimed as</a:t>
            </a:r>
          </a:p>
          <a:p>
            <a:r>
              <a:rPr lang="en-US" dirty="0"/>
              <a:t>Angry with/about (not at)</a:t>
            </a:r>
          </a:p>
          <a:p>
            <a:r>
              <a:rPr lang="en-US" dirty="0"/>
              <a:t>Call for (not to)</a:t>
            </a:r>
          </a:p>
          <a:p>
            <a:r>
              <a:rPr lang="en-US" dirty="0"/>
              <a:t>Adapted for</a:t>
            </a:r>
          </a:p>
          <a:p>
            <a:r>
              <a:rPr lang="en-US" dirty="0"/>
              <a:t>Escape from (not to)</a:t>
            </a:r>
          </a:p>
          <a:p>
            <a:r>
              <a:rPr lang="en-US" dirty="0"/>
              <a:t>Different from</a:t>
            </a:r>
          </a:p>
          <a:p>
            <a:r>
              <a:rPr lang="en-US" dirty="0"/>
              <a:t>Date from</a:t>
            </a:r>
          </a:p>
          <a:p>
            <a:r>
              <a:rPr lang="en-US" dirty="0"/>
              <a:t>Independent of (not from)</a:t>
            </a:r>
          </a:p>
          <a:p>
            <a:r>
              <a:rPr lang="en-US" dirty="0"/>
              <a:t>Free from</a:t>
            </a:r>
          </a:p>
          <a:p>
            <a:r>
              <a:rPr lang="en-US" dirty="0"/>
              <a:t>Originate in</a:t>
            </a:r>
          </a:p>
          <a:p>
            <a:r>
              <a:rPr lang="en-US" dirty="0"/>
              <a:t>Concur (opinion) in</a:t>
            </a:r>
          </a:p>
        </p:txBody>
      </p:sp>
      <p:sp>
        <p:nvSpPr>
          <p:cNvPr id="5" name="Content Placeholder 4"/>
          <p:cNvSpPr>
            <a:spLocks noGrp="1"/>
          </p:cNvSpPr>
          <p:nvPr>
            <p:ph sz="half" idx="2"/>
          </p:nvPr>
        </p:nvSpPr>
        <p:spPr/>
        <p:txBody>
          <a:bodyPr>
            <a:normAutofit fontScale="92500" lnSpcReduction="20000"/>
          </a:bodyPr>
          <a:lstStyle/>
          <a:p>
            <a:r>
              <a:rPr lang="en-US" dirty="0"/>
              <a:t>Identical to (not with)</a:t>
            </a:r>
          </a:p>
          <a:p>
            <a:r>
              <a:rPr lang="en-US" dirty="0"/>
              <a:t>Prefer to </a:t>
            </a:r>
          </a:p>
          <a:p>
            <a:r>
              <a:rPr lang="en-US" dirty="0"/>
              <a:t>Potential for (not to)</a:t>
            </a:r>
          </a:p>
          <a:p>
            <a:r>
              <a:rPr lang="en-US" dirty="0"/>
              <a:t>Correspond to (not with)</a:t>
            </a:r>
          </a:p>
          <a:p>
            <a:r>
              <a:rPr lang="en-US" dirty="0"/>
              <a:t>Receptive to (not of)</a:t>
            </a:r>
          </a:p>
          <a:p>
            <a:r>
              <a:rPr lang="en-US" dirty="0"/>
              <a:t>Correspond with</a:t>
            </a:r>
          </a:p>
          <a:p>
            <a:r>
              <a:rPr lang="en-US" dirty="0"/>
              <a:t>Identical with</a:t>
            </a:r>
          </a:p>
          <a:p>
            <a:r>
              <a:rPr lang="en-US" dirty="0"/>
              <a:t>Disagree with</a:t>
            </a:r>
          </a:p>
          <a:p>
            <a:r>
              <a:rPr lang="en-US" dirty="0"/>
              <a:t>Argue with</a:t>
            </a:r>
          </a:p>
          <a:p>
            <a:r>
              <a:rPr lang="en-US" dirty="0"/>
              <a:t>Necessary to/for</a:t>
            </a:r>
          </a:p>
          <a:p>
            <a:r>
              <a:rPr lang="en-US" dirty="0"/>
              <a:t>Pursuit of  </a:t>
            </a:r>
          </a:p>
          <a:p>
            <a:pPr marL="0" indent="0">
              <a:buNone/>
            </a:pPr>
            <a:endParaRPr lang="en-US" dirty="0"/>
          </a:p>
        </p:txBody>
      </p:sp>
    </p:spTree>
    <p:extLst>
      <p:ext uri="{BB962C8B-B14F-4D97-AF65-F5344CB8AC3E}">
        <p14:creationId xmlns:p14="http://schemas.microsoft.com/office/powerpoint/2010/main" val="369652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752" y="228600"/>
            <a:ext cx="8534400" cy="1066800"/>
          </a:xfrm>
        </p:spPr>
        <p:txBody>
          <a:bodyPr>
            <a:normAutofit fontScale="90000"/>
          </a:bodyPr>
          <a:lstStyle/>
          <a:p>
            <a:r>
              <a:rPr lang="en-US" sz="2400" dirty="0"/>
              <a:t>Choose the correct preposition or phrase (if any) to complete each of the following sentences. If no word or</a:t>
            </a:r>
            <a:br>
              <a:rPr lang="en-US" sz="2400" dirty="0"/>
            </a:br>
            <a:r>
              <a:rPr lang="en-US" sz="2400" dirty="0"/>
              <a:t>phrase is required, circle the dash (—).</a:t>
            </a:r>
          </a:p>
        </p:txBody>
      </p:sp>
      <p:sp>
        <p:nvSpPr>
          <p:cNvPr id="6" name="Content Placeholder 5"/>
          <p:cNvSpPr>
            <a:spLocks noGrp="1"/>
          </p:cNvSpPr>
          <p:nvPr>
            <p:ph sz="quarter" idx="1"/>
          </p:nvPr>
        </p:nvSpPr>
        <p:spPr/>
        <p:txBody>
          <a:bodyPr>
            <a:normAutofit fontScale="92500" lnSpcReduction="20000"/>
          </a:bodyPr>
          <a:lstStyle/>
          <a:p>
            <a:pPr marL="0" indent="0">
              <a:buNone/>
            </a:pPr>
            <a:r>
              <a:rPr lang="en-US" dirty="0"/>
              <a:t>1</a:t>
            </a:r>
            <a:r>
              <a:rPr lang="en-US" i="1" dirty="0"/>
              <a:t>. I prefer spaghetti (to/over/more than/—) linguine.</a:t>
            </a:r>
          </a:p>
          <a:p>
            <a:pPr marL="0" indent="0">
              <a:buNone/>
            </a:pPr>
            <a:r>
              <a:rPr lang="en-US" dirty="0"/>
              <a:t>2. </a:t>
            </a:r>
            <a:r>
              <a:rPr lang="en-US" i="1" dirty="0"/>
              <a:t>The students were protesting (against/over/—) the decision to cut financial aid.</a:t>
            </a:r>
          </a:p>
          <a:p>
            <a:pPr marL="0" indent="0">
              <a:buNone/>
            </a:pPr>
            <a:r>
              <a:rPr lang="en-US" dirty="0"/>
              <a:t>3. </a:t>
            </a:r>
            <a:r>
              <a:rPr lang="en-US" i="1" dirty="0"/>
              <a:t>We are all concerned (about/with/—) your decision to drop out of school.</a:t>
            </a:r>
          </a:p>
          <a:p>
            <a:pPr marL="0" indent="0">
              <a:buNone/>
            </a:pPr>
            <a:r>
              <a:rPr lang="en-US" dirty="0"/>
              <a:t>4. </a:t>
            </a:r>
            <a:r>
              <a:rPr lang="en-US" i="1" dirty="0"/>
              <a:t>It took nearly an hour to open (up/—) the trunk.</a:t>
            </a:r>
          </a:p>
          <a:p>
            <a:pPr marL="0" indent="0">
              <a:buNone/>
            </a:pPr>
            <a:r>
              <a:rPr lang="en-US" dirty="0"/>
              <a:t>5. </a:t>
            </a:r>
            <a:r>
              <a:rPr lang="en-US" i="1" dirty="0"/>
              <a:t>Eleanor has always been concerned (with/about/—) feminist issues.</a:t>
            </a:r>
          </a:p>
          <a:p>
            <a:pPr marL="0" indent="0">
              <a:buNone/>
            </a:pPr>
            <a:r>
              <a:rPr lang="en-US" dirty="0"/>
              <a:t>6. </a:t>
            </a:r>
            <a:r>
              <a:rPr lang="en-US" i="1" dirty="0"/>
              <a:t>We all agreed (on/with/about/—) the decision to go skiing rather than hiking.</a:t>
            </a:r>
          </a:p>
          <a:p>
            <a:pPr marL="0" indent="0">
              <a:buNone/>
            </a:pPr>
            <a:r>
              <a:rPr lang="en-US" dirty="0"/>
              <a:t>7. </a:t>
            </a:r>
            <a:r>
              <a:rPr lang="en-US" i="1" dirty="0"/>
              <a:t>She would not agree (to/on/with/about) the plea bargain.</a:t>
            </a:r>
            <a:endParaRPr lang="en-US" dirty="0"/>
          </a:p>
          <a:p>
            <a:pPr marL="0" indent="0">
              <a:buNone/>
            </a:pPr>
            <a:endParaRPr lang="en-US" dirty="0"/>
          </a:p>
        </p:txBody>
      </p:sp>
    </p:spTree>
    <p:extLst>
      <p:ext uri="{BB962C8B-B14F-4D97-AF65-F5344CB8AC3E}">
        <p14:creationId xmlns:p14="http://schemas.microsoft.com/office/powerpoint/2010/main" val="1009259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Idiom 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To</a:t>
            </a:r>
          </a:p>
          <a:p>
            <a:pPr marL="514350" indent="-514350">
              <a:buFont typeface="+mj-lt"/>
              <a:buAutoNum type="arabicPeriod"/>
            </a:pPr>
            <a:r>
              <a:rPr lang="en-US" dirty="0"/>
              <a:t>None</a:t>
            </a:r>
          </a:p>
          <a:p>
            <a:pPr marL="514350" indent="-514350">
              <a:buFont typeface="+mj-lt"/>
              <a:buAutoNum type="arabicPeriod"/>
            </a:pPr>
            <a:r>
              <a:rPr lang="en-US" dirty="0"/>
              <a:t>About (concerned about means worried about)</a:t>
            </a:r>
          </a:p>
          <a:p>
            <a:pPr marL="514350" indent="-514350">
              <a:buFont typeface="+mj-lt"/>
              <a:buAutoNum type="arabicPeriod"/>
            </a:pPr>
            <a:r>
              <a:rPr lang="en-US" dirty="0"/>
              <a:t>None</a:t>
            </a:r>
          </a:p>
          <a:p>
            <a:pPr marL="514350" indent="-514350">
              <a:buFont typeface="+mj-lt"/>
              <a:buAutoNum type="arabicPeriod"/>
            </a:pPr>
            <a:r>
              <a:rPr lang="en-US" dirty="0"/>
              <a:t>With (concerned with means occupied with or involved in)</a:t>
            </a:r>
          </a:p>
          <a:p>
            <a:pPr marL="514350" indent="-514350">
              <a:buFont typeface="+mj-lt"/>
              <a:buAutoNum type="arabicPeriod"/>
            </a:pPr>
            <a:r>
              <a:rPr lang="en-US" dirty="0"/>
              <a:t>On (You agree on mutual decisions or plans)</a:t>
            </a:r>
          </a:p>
          <a:p>
            <a:pPr marL="514350" indent="-514350">
              <a:buFont typeface="+mj-lt"/>
              <a:buAutoNum type="arabicPeriod"/>
            </a:pPr>
            <a:r>
              <a:rPr lang="en-US" dirty="0"/>
              <a:t>To (You agree to offers)</a:t>
            </a:r>
          </a:p>
          <a:p>
            <a:pPr marL="0" indent="0">
              <a:buNone/>
            </a:pPr>
            <a:endParaRPr lang="en-US" dirty="0"/>
          </a:p>
        </p:txBody>
      </p:sp>
    </p:spTree>
    <p:extLst>
      <p:ext uri="{BB962C8B-B14F-4D97-AF65-F5344CB8AC3E}">
        <p14:creationId xmlns:p14="http://schemas.microsoft.com/office/powerpoint/2010/main" val="37536641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63314</TotalTime>
  <Words>3264</Words>
  <Application>Microsoft Office PowerPoint</Application>
  <PresentationFormat>On-screen Show (4:3)</PresentationFormat>
  <Paragraphs>268</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Georgia</vt:lpstr>
      <vt:lpstr>Wingdings</vt:lpstr>
      <vt:lpstr>Wingdings 2</vt:lpstr>
      <vt:lpstr>Civic</vt:lpstr>
      <vt:lpstr>Honors English II Agenda 4/23/2018</vt:lpstr>
      <vt:lpstr>Objectives</vt:lpstr>
      <vt:lpstr>Essential Questions:</vt:lpstr>
      <vt:lpstr>Idioms</vt:lpstr>
      <vt:lpstr>Idiom Errors</vt:lpstr>
      <vt:lpstr>Idiom Errors</vt:lpstr>
      <vt:lpstr>Common Idioms</vt:lpstr>
      <vt:lpstr>Choose the correct preposition or phrase (if any) to complete each of the following sentences. If no word or phrase is required, circle the dash (—).</vt:lpstr>
      <vt:lpstr>Idiom Answers</vt:lpstr>
      <vt:lpstr>Detail Practice</vt:lpstr>
      <vt:lpstr>In Group Read the Articles and View the Clips Below</vt:lpstr>
      <vt:lpstr>After Completing the texts: Discuss the following with your group:</vt:lpstr>
      <vt:lpstr>Education</vt:lpstr>
      <vt:lpstr>Health</vt:lpstr>
      <vt:lpstr>Location</vt:lpstr>
      <vt:lpstr>Family Structure</vt:lpstr>
      <vt:lpstr>Honors English II Agenda 4/24/2018</vt:lpstr>
      <vt:lpstr>Objectives:</vt:lpstr>
      <vt:lpstr>Essential Questions:</vt:lpstr>
      <vt:lpstr>Idiom Practice</vt:lpstr>
      <vt:lpstr>Idiom Practice Answers</vt:lpstr>
      <vt:lpstr>Syntax Practice</vt:lpstr>
      <vt:lpstr>Honors English II Agenda 4/25/2018</vt:lpstr>
      <vt:lpstr>Objectives:</vt:lpstr>
      <vt:lpstr>Essential Questions</vt:lpstr>
      <vt:lpstr>Consider the idiom in each sentence and fill in the correct preposition, if one is required.</vt:lpstr>
      <vt:lpstr>Idiom Practice Answers</vt:lpstr>
      <vt:lpstr>Syntax Practice</vt:lpstr>
      <vt:lpstr>Honors English II Agenda 4/26/2018</vt:lpstr>
      <vt:lpstr>Objectives</vt:lpstr>
      <vt:lpstr>Essential Questions</vt:lpstr>
      <vt:lpstr>Identify the grammar or usage error in the following sentences-if there is no error select E</vt:lpstr>
      <vt:lpstr>Answers </vt:lpstr>
      <vt:lpstr>Syntax Practice</vt:lpstr>
      <vt:lpstr>Honors English II Agenda 4/27/2018</vt:lpstr>
      <vt:lpstr>Essential Questions:</vt:lpstr>
      <vt:lpstr>Syntax Practice</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553</cp:revision>
  <dcterms:created xsi:type="dcterms:W3CDTF">2012-08-13T04:52:10Z</dcterms:created>
  <dcterms:modified xsi:type="dcterms:W3CDTF">2018-04-23T14:23:20Z</dcterms:modified>
</cp:coreProperties>
</file>